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34"/>
  </p:notesMasterIdLst>
  <p:sldIdLst>
    <p:sldId id="256" r:id="rId2"/>
    <p:sldId id="298" r:id="rId3"/>
    <p:sldId id="301" r:id="rId4"/>
    <p:sldId id="300" r:id="rId5"/>
    <p:sldId id="257" r:id="rId6"/>
    <p:sldId id="261" r:id="rId7"/>
    <p:sldId id="259" r:id="rId8"/>
    <p:sldId id="263" r:id="rId9"/>
    <p:sldId id="260" r:id="rId10"/>
    <p:sldId id="296" r:id="rId11"/>
    <p:sldId id="264" r:id="rId12"/>
    <p:sldId id="308" r:id="rId13"/>
    <p:sldId id="30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7" r:id="rId22"/>
    <p:sldId id="272" r:id="rId23"/>
    <p:sldId id="273" r:id="rId24"/>
    <p:sldId id="274" r:id="rId25"/>
    <p:sldId id="276" r:id="rId26"/>
    <p:sldId id="275" r:id="rId27"/>
    <p:sldId id="277" r:id="rId28"/>
    <p:sldId id="306" r:id="rId29"/>
    <p:sldId id="304" r:id="rId30"/>
    <p:sldId id="305" r:id="rId31"/>
    <p:sldId id="303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99FF"/>
    <a:srgbClr val="FFCCFF"/>
    <a:srgbClr val="FF99FF"/>
    <a:srgbClr val="FFFFCC"/>
    <a:srgbClr val="FFFF99"/>
    <a:srgbClr val="FFFF66"/>
    <a:srgbClr val="CCCCFF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7" autoAdjust="0"/>
  </p:normalViewPr>
  <p:slideViewPr>
    <p:cSldViewPr>
      <p:cViewPr varScale="1">
        <p:scale>
          <a:sx n="91" d="100"/>
          <a:sy n="91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65B9A-3E73-437E-ACC0-56881FC9108C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498E35A8-2238-4096-8887-95D4F6E348A3}">
      <dgm:prSet phldrT="[Text]"/>
      <dgm:spPr/>
      <dgm:t>
        <a:bodyPr/>
        <a:lstStyle/>
        <a:p>
          <a:r>
            <a:rPr lang="en-US" b="1" dirty="0">
              <a:cs typeface="B Nazanin" panose="00000400000000000000" pitchFamily="2" charset="-78"/>
            </a:rPr>
            <a:t>Product</a:t>
          </a:r>
        </a:p>
      </dgm:t>
    </dgm:pt>
    <dgm:pt modelId="{1A84574D-55BA-4AAE-90B6-7C7929BEB9F0}" type="parTrans" cxnId="{58E6D7B5-9CB4-43F7-956A-9A963C99F731}">
      <dgm:prSet/>
      <dgm:spPr/>
      <dgm:t>
        <a:bodyPr/>
        <a:lstStyle/>
        <a:p>
          <a:endParaRPr lang="en-US"/>
        </a:p>
      </dgm:t>
    </dgm:pt>
    <dgm:pt modelId="{E7B3383D-6508-47A3-B760-6E9A77C3BBE3}" type="sibTrans" cxnId="{58E6D7B5-9CB4-43F7-956A-9A963C99F731}">
      <dgm:prSet/>
      <dgm:spPr/>
      <dgm:t>
        <a:bodyPr/>
        <a:lstStyle/>
        <a:p>
          <a:endParaRPr lang="en-US"/>
        </a:p>
      </dgm:t>
    </dgm:pt>
    <dgm:pt modelId="{0C98A67A-6681-42DE-B32F-21A3467C2EC4}">
      <dgm:prSet phldrT="[Text]"/>
      <dgm:spPr/>
      <dgm:t>
        <a:bodyPr/>
        <a:lstStyle/>
        <a:p>
          <a:r>
            <a:rPr lang="en-US" b="1" dirty="0">
              <a:cs typeface="B Nazanin" panose="00000400000000000000" pitchFamily="2" charset="-78"/>
            </a:rPr>
            <a:t>Service</a:t>
          </a:r>
        </a:p>
      </dgm:t>
    </dgm:pt>
    <dgm:pt modelId="{239AB284-48DC-4119-9CEA-628B445417D3}" type="parTrans" cxnId="{53BA877B-3988-4AE8-92E5-85D13251812C}">
      <dgm:prSet/>
      <dgm:spPr/>
      <dgm:t>
        <a:bodyPr/>
        <a:lstStyle/>
        <a:p>
          <a:endParaRPr lang="en-US"/>
        </a:p>
      </dgm:t>
    </dgm:pt>
    <dgm:pt modelId="{2EA6DF60-C888-4698-A533-D3B63022C3FE}" type="sibTrans" cxnId="{53BA877B-3988-4AE8-92E5-85D13251812C}">
      <dgm:prSet/>
      <dgm:spPr/>
      <dgm:t>
        <a:bodyPr/>
        <a:lstStyle/>
        <a:p>
          <a:endParaRPr lang="en-US"/>
        </a:p>
      </dgm:t>
    </dgm:pt>
    <dgm:pt modelId="{3524CE0A-CE20-4164-8040-FBC47D86D2DC}">
      <dgm:prSet phldrT="[Text]"/>
      <dgm:spPr/>
      <dgm:t>
        <a:bodyPr/>
        <a:lstStyle/>
        <a:p>
          <a:r>
            <a:rPr lang="en-US" b="1" dirty="0">
              <a:cs typeface="B Nazanin" panose="00000400000000000000" pitchFamily="2" charset="-78"/>
            </a:rPr>
            <a:t>Experience</a:t>
          </a:r>
        </a:p>
      </dgm:t>
    </dgm:pt>
    <dgm:pt modelId="{4C16D8C1-9F50-4776-B035-55314E90FB1D}" type="parTrans" cxnId="{5E12F1D7-D440-43DD-A192-98562F2EF67F}">
      <dgm:prSet/>
      <dgm:spPr/>
      <dgm:t>
        <a:bodyPr/>
        <a:lstStyle/>
        <a:p>
          <a:endParaRPr lang="en-US"/>
        </a:p>
      </dgm:t>
    </dgm:pt>
    <dgm:pt modelId="{286E98FA-26ED-4BDA-8048-97413E76B1E5}" type="sibTrans" cxnId="{5E12F1D7-D440-43DD-A192-98562F2EF67F}">
      <dgm:prSet/>
      <dgm:spPr/>
      <dgm:t>
        <a:bodyPr/>
        <a:lstStyle/>
        <a:p>
          <a:endParaRPr lang="en-US"/>
        </a:p>
      </dgm:t>
    </dgm:pt>
    <dgm:pt modelId="{7296D860-5CA3-4D85-ACDC-8AFB7688F0F1}">
      <dgm:prSet phldrT="[Text]"/>
      <dgm:spPr/>
      <dgm:t>
        <a:bodyPr/>
        <a:lstStyle/>
        <a:p>
          <a:r>
            <a:rPr lang="en-US" b="1" dirty="0">
              <a:cs typeface="B Nazanin" panose="00000400000000000000" pitchFamily="2" charset="-78"/>
            </a:rPr>
            <a:t>Solution</a:t>
          </a:r>
        </a:p>
      </dgm:t>
    </dgm:pt>
    <dgm:pt modelId="{6F888626-8CB8-4DCF-8553-D636804AF946}" type="parTrans" cxnId="{E87CD050-6E74-47DE-92D3-13DB94ECD283}">
      <dgm:prSet/>
      <dgm:spPr/>
      <dgm:t>
        <a:bodyPr/>
        <a:lstStyle/>
        <a:p>
          <a:endParaRPr lang="en-US"/>
        </a:p>
      </dgm:t>
    </dgm:pt>
    <dgm:pt modelId="{45D136B7-68EA-4207-AE30-1EFA1B2FAE65}" type="sibTrans" cxnId="{E87CD050-6E74-47DE-92D3-13DB94ECD283}">
      <dgm:prSet/>
      <dgm:spPr/>
      <dgm:t>
        <a:bodyPr/>
        <a:lstStyle/>
        <a:p>
          <a:endParaRPr lang="en-US"/>
        </a:p>
      </dgm:t>
    </dgm:pt>
    <dgm:pt modelId="{1AA2E548-93F6-4559-AC69-C9B4F893D494}" type="pres">
      <dgm:prSet presAssocID="{0EF65B9A-3E73-437E-ACC0-56881FC9108C}" presName="CompostProcess" presStyleCnt="0">
        <dgm:presLayoutVars>
          <dgm:dir/>
          <dgm:resizeHandles val="exact"/>
        </dgm:presLayoutVars>
      </dgm:prSet>
      <dgm:spPr/>
    </dgm:pt>
    <dgm:pt modelId="{CA862D9C-E203-4F5C-82C6-AFC51A55E733}" type="pres">
      <dgm:prSet presAssocID="{0EF65B9A-3E73-437E-ACC0-56881FC9108C}" presName="arrow" presStyleLbl="bgShp" presStyleIdx="0" presStyleCnt="1"/>
      <dgm:spPr/>
    </dgm:pt>
    <dgm:pt modelId="{EDF5FC98-667B-470C-B162-0A8499CF1CC1}" type="pres">
      <dgm:prSet presAssocID="{0EF65B9A-3E73-437E-ACC0-56881FC9108C}" presName="linearProcess" presStyleCnt="0"/>
      <dgm:spPr/>
    </dgm:pt>
    <dgm:pt modelId="{2A566A35-2DCF-4E88-9EFF-E3A7B10E1532}" type="pres">
      <dgm:prSet presAssocID="{498E35A8-2238-4096-8887-95D4F6E348A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9A33EA3-4106-4501-A30B-A1CDAACBF689}" type="pres">
      <dgm:prSet presAssocID="{E7B3383D-6508-47A3-B760-6E9A77C3BBE3}" presName="sibTrans" presStyleCnt="0"/>
      <dgm:spPr/>
    </dgm:pt>
    <dgm:pt modelId="{6E7EBEF5-1F42-4689-A70D-E06646CABF9A}" type="pres">
      <dgm:prSet presAssocID="{0C98A67A-6681-42DE-B32F-21A3467C2EC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25AF9F-1E9C-4B28-8052-D20551B6A255}" type="pres">
      <dgm:prSet presAssocID="{2EA6DF60-C888-4698-A533-D3B63022C3FE}" presName="sibTrans" presStyleCnt="0"/>
      <dgm:spPr/>
    </dgm:pt>
    <dgm:pt modelId="{52E93F2C-EE35-4121-BE53-802A1F54C5A2}" type="pres">
      <dgm:prSet presAssocID="{7296D860-5CA3-4D85-ACDC-8AFB7688F0F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E8B134-C361-4C93-88BE-07246FAF05A6}" type="pres">
      <dgm:prSet presAssocID="{45D136B7-68EA-4207-AE30-1EFA1B2FAE65}" presName="sibTrans" presStyleCnt="0"/>
      <dgm:spPr/>
    </dgm:pt>
    <dgm:pt modelId="{FB6A7382-72D6-46F9-9A9C-81B5B801E515}" type="pres">
      <dgm:prSet presAssocID="{3524CE0A-CE20-4164-8040-FBC47D86D2D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3569CC7-0CE1-42BD-88AB-31C2727A2251}" type="presOf" srcId="{7296D860-5CA3-4D85-ACDC-8AFB7688F0F1}" destId="{52E93F2C-EE35-4121-BE53-802A1F54C5A2}" srcOrd="0" destOrd="0" presId="urn:microsoft.com/office/officeart/2005/8/layout/hProcess9"/>
    <dgm:cxn modelId="{9EF547FF-0708-46CC-B477-6912563297D2}" type="presOf" srcId="{3524CE0A-CE20-4164-8040-FBC47D86D2DC}" destId="{FB6A7382-72D6-46F9-9A9C-81B5B801E515}" srcOrd="0" destOrd="0" presId="urn:microsoft.com/office/officeart/2005/8/layout/hProcess9"/>
    <dgm:cxn modelId="{58E6D7B5-9CB4-43F7-956A-9A963C99F731}" srcId="{0EF65B9A-3E73-437E-ACC0-56881FC9108C}" destId="{498E35A8-2238-4096-8887-95D4F6E348A3}" srcOrd="0" destOrd="0" parTransId="{1A84574D-55BA-4AAE-90B6-7C7929BEB9F0}" sibTransId="{E7B3383D-6508-47A3-B760-6E9A77C3BBE3}"/>
    <dgm:cxn modelId="{53BA877B-3988-4AE8-92E5-85D13251812C}" srcId="{0EF65B9A-3E73-437E-ACC0-56881FC9108C}" destId="{0C98A67A-6681-42DE-B32F-21A3467C2EC4}" srcOrd="1" destOrd="0" parTransId="{239AB284-48DC-4119-9CEA-628B445417D3}" sibTransId="{2EA6DF60-C888-4698-A533-D3B63022C3FE}"/>
    <dgm:cxn modelId="{E0FFBD0C-FD0F-4246-84F9-0CE9E30EDE66}" type="presOf" srcId="{498E35A8-2238-4096-8887-95D4F6E348A3}" destId="{2A566A35-2DCF-4E88-9EFF-E3A7B10E1532}" srcOrd="0" destOrd="0" presId="urn:microsoft.com/office/officeart/2005/8/layout/hProcess9"/>
    <dgm:cxn modelId="{E87CD050-6E74-47DE-92D3-13DB94ECD283}" srcId="{0EF65B9A-3E73-437E-ACC0-56881FC9108C}" destId="{7296D860-5CA3-4D85-ACDC-8AFB7688F0F1}" srcOrd="2" destOrd="0" parTransId="{6F888626-8CB8-4DCF-8553-D636804AF946}" sibTransId="{45D136B7-68EA-4207-AE30-1EFA1B2FAE65}"/>
    <dgm:cxn modelId="{24DF3A34-E1B8-46C6-AAA3-49D1E942D456}" type="presOf" srcId="{0C98A67A-6681-42DE-B32F-21A3467C2EC4}" destId="{6E7EBEF5-1F42-4689-A70D-E06646CABF9A}" srcOrd="0" destOrd="0" presId="urn:microsoft.com/office/officeart/2005/8/layout/hProcess9"/>
    <dgm:cxn modelId="{304AE61B-E021-427B-93F1-07FCA9A34F34}" type="presOf" srcId="{0EF65B9A-3E73-437E-ACC0-56881FC9108C}" destId="{1AA2E548-93F6-4559-AC69-C9B4F893D494}" srcOrd="0" destOrd="0" presId="urn:microsoft.com/office/officeart/2005/8/layout/hProcess9"/>
    <dgm:cxn modelId="{5E12F1D7-D440-43DD-A192-98562F2EF67F}" srcId="{0EF65B9A-3E73-437E-ACC0-56881FC9108C}" destId="{3524CE0A-CE20-4164-8040-FBC47D86D2DC}" srcOrd="3" destOrd="0" parTransId="{4C16D8C1-9F50-4776-B035-55314E90FB1D}" sibTransId="{286E98FA-26ED-4BDA-8048-97413E76B1E5}"/>
    <dgm:cxn modelId="{179214AB-B70A-4AA9-AEA3-A20533C3C4B9}" type="presParOf" srcId="{1AA2E548-93F6-4559-AC69-C9B4F893D494}" destId="{CA862D9C-E203-4F5C-82C6-AFC51A55E733}" srcOrd="0" destOrd="0" presId="urn:microsoft.com/office/officeart/2005/8/layout/hProcess9"/>
    <dgm:cxn modelId="{B869B0A5-84C8-48C4-ABC3-76F333416076}" type="presParOf" srcId="{1AA2E548-93F6-4559-AC69-C9B4F893D494}" destId="{EDF5FC98-667B-470C-B162-0A8499CF1CC1}" srcOrd="1" destOrd="0" presId="urn:microsoft.com/office/officeart/2005/8/layout/hProcess9"/>
    <dgm:cxn modelId="{26D499E8-EAA0-4A1E-871E-120E209D22D6}" type="presParOf" srcId="{EDF5FC98-667B-470C-B162-0A8499CF1CC1}" destId="{2A566A35-2DCF-4E88-9EFF-E3A7B10E1532}" srcOrd="0" destOrd="0" presId="urn:microsoft.com/office/officeart/2005/8/layout/hProcess9"/>
    <dgm:cxn modelId="{6B4F2D53-8ED4-44BC-A793-1F8C8F1715B5}" type="presParOf" srcId="{EDF5FC98-667B-470C-B162-0A8499CF1CC1}" destId="{A9A33EA3-4106-4501-A30B-A1CDAACBF689}" srcOrd="1" destOrd="0" presId="urn:microsoft.com/office/officeart/2005/8/layout/hProcess9"/>
    <dgm:cxn modelId="{7C706997-218F-4A08-A37D-9697D120AE0C}" type="presParOf" srcId="{EDF5FC98-667B-470C-B162-0A8499CF1CC1}" destId="{6E7EBEF5-1F42-4689-A70D-E06646CABF9A}" srcOrd="2" destOrd="0" presId="urn:microsoft.com/office/officeart/2005/8/layout/hProcess9"/>
    <dgm:cxn modelId="{DF2EA3A9-1CB8-43B4-9C55-F5A2F9A8DCE1}" type="presParOf" srcId="{EDF5FC98-667B-470C-B162-0A8499CF1CC1}" destId="{D425AF9F-1E9C-4B28-8052-D20551B6A255}" srcOrd="3" destOrd="0" presId="urn:microsoft.com/office/officeart/2005/8/layout/hProcess9"/>
    <dgm:cxn modelId="{FD33F22D-65FF-4EB6-866D-F1DAC7CB769F}" type="presParOf" srcId="{EDF5FC98-667B-470C-B162-0A8499CF1CC1}" destId="{52E93F2C-EE35-4121-BE53-802A1F54C5A2}" srcOrd="4" destOrd="0" presId="urn:microsoft.com/office/officeart/2005/8/layout/hProcess9"/>
    <dgm:cxn modelId="{8EA1EA40-326D-42FE-A9C6-CF8E9EA52400}" type="presParOf" srcId="{EDF5FC98-667B-470C-B162-0A8499CF1CC1}" destId="{7EE8B134-C361-4C93-88BE-07246FAF05A6}" srcOrd="5" destOrd="0" presId="urn:microsoft.com/office/officeart/2005/8/layout/hProcess9"/>
    <dgm:cxn modelId="{166394CD-C8A3-4B5D-AD2D-3C10756B76B8}" type="presParOf" srcId="{EDF5FC98-667B-470C-B162-0A8499CF1CC1}" destId="{FB6A7382-72D6-46F9-9A9C-81B5B801E51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62D9C-E203-4F5C-82C6-AFC51A55E733}">
      <dsp:nvSpPr>
        <dsp:cNvPr id="0" name=""/>
        <dsp:cNvSpPr/>
      </dsp:nvSpPr>
      <dsp:spPr>
        <a:xfrm>
          <a:off x="555307" y="0"/>
          <a:ext cx="6293485" cy="4038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566A35-2DCF-4E88-9EFF-E3A7B10E1532}">
      <dsp:nvSpPr>
        <dsp:cNvPr id="0" name=""/>
        <dsp:cNvSpPr/>
      </dsp:nvSpPr>
      <dsp:spPr>
        <a:xfrm>
          <a:off x="265" y="1211580"/>
          <a:ext cx="1747043" cy="1615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cs typeface="B Nazanin" panose="00000400000000000000" pitchFamily="2" charset="-78"/>
            </a:rPr>
            <a:t>Product</a:t>
          </a:r>
        </a:p>
      </dsp:txBody>
      <dsp:txXfrm>
        <a:off x="79124" y="1290439"/>
        <a:ext cx="1589325" cy="1457722"/>
      </dsp:txXfrm>
    </dsp:sp>
    <dsp:sp modelId="{6E7EBEF5-1F42-4689-A70D-E06646CABF9A}">
      <dsp:nvSpPr>
        <dsp:cNvPr id="0" name=""/>
        <dsp:cNvSpPr/>
      </dsp:nvSpPr>
      <dsp:spPr>
        <a:xfrm>
          <a:off x="1885774" y="1211580"/>
          <a:ext cx="1747043" cy="1615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3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cs typeface="B Nazanin" panose="00000400000000000000" pitchFamily="2" charset="-78"/>
            </a:rPr>
            <a:t>Service</a:t>
          </a:r>
        </a:p>
      </dsp:txBody>
      <dsp:txXfrm>
        <a:off x="1964633" y="1290439"/>
        <a:ext cx="1589325" cy="1457722"/>
      </dsp:txXfrm>
    </dsp:sp>
    <dsp:sp modelId="{52E93F2C-EE35-4121-BE53-802A1F54C5A2}">
      <dsp:nvSpPr>
        <dsp:cNvPr id="0" name=""/>
        <dsp:cNvSpPr/>
      </dsp:nvSpPr>
      <dsp:spPr>
        <a:xfrm>
          <a:off x="3771282" y="1211580"/>
          <a:ext cx="1747043" cy="1615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cs typeface="B Nazanin" panose="00000400000000000000" pitchFamily="2" charset="-78"/>
            </a:rPr>
            <a:t>Solution</a:t>
          </a:r>
        </a:p>
      </dsp:txBody>
      <dsp:txXfrm>
        <a:off x="3850141" y="1290439"/>
        <a:ext cx="1589325" cy="1457722"/>
      </dsp:txXfrm>
    </dsp:sp>
    <dsp:sp modelId="{FB6A7382-72D6-46F9-9A9C-81B5B801E515}">
      <dsp:nvSpPr>
        <dsp:cNvPr id="0" name=""/>
        <dsp:cNvSpPr/>
      </dsp:nvSpPr>
      <dsp:spPr>
        <a:xfrm>
          <a:off x="5656791" y="1211580"/>
          <a:ext cx="1747043" cy="1615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>
              <a:cs typeface="B Nazanin" panose="00000400000000000000" pitchFamily="2" charset="-78"/>
            </a:rPr>
            <a:t>Experience</a:t>
          </a:r>
        </a:p>
      </dsp:txBody>
      <dsp:txXfrm>
        <a:off x="5735650" y="1290439"/>
        <a:ext cx="1589325" cy="1457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B014F-6948-48D3-BABF-EEB0587AF6B1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6C2A8-A53B-465D-B178-9A6CBED7D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8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7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8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1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فیزیکی: والمارت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02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8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علی بابا که سایت معامله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8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73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مشتریان را نمیتوان همه در نظر گرفت. </a:t>
            </a:r>
          </a:p>
          <a:p>
            <a:pPr algn="r" rtl="1"/>
            <a:r>
              <a:rPr lang="fa-IR" dirty="0"/>
              <a:t>قشربندی کردن مشتریان در سایت دیوار؟ رنج سنی: 14 تا 60، مناسب برای قشر متوسط به پایین (وضع درامدی مردم). افراد لاکچری مشتری دیوار نیستند.</a:t>
            </a:r>
          </a:p>
          <a:p>
            <a:pPr algn="r" rtl="1"/>
            <a:r>
              <a:rPr lang="fa-IR" dirty="0"/>
              <a:t>برای جذب بازار نبوه از کانال های ارتباطی عمومی استفاده می شود: صدا و سیما، بیل بورد، رادیو و... مثل آلیس، مواد غذایی ساده، تن ماهی و ... نیاز به تبلیغات زیاد دارد. مثل کوکاکولا.</a:t>
            </a:r>
          </a:p>
          <a:p>
            <a:pPr algn="r" rtl="1"/>
            <a:r>
              <a:rPr lang="fa-IR" dirty="0"/>
              <a:t>اسنپ مرحله به مرحله جامعه مشتریانش را اضافه کرد: دسته بندی از نظر منطقه جغرافیایی (شروع از یک منطقه تهران)، رنج سنی افراد جوان و دانشجویان که دنبال اپلیکشین های جدید و کار با گوشی بودند. تبلیغات اپ خود در سایتهای پربازیز و جوان پسند، جایزه به معرفی کنندگان اپ به دیگران.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6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1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6C2A8-A53B-465D-B178-9A6CBED7D5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2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FAD939-20CE-4F4C-88E9-2B843A394865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8B1E-F48D-411A-A7AC-7CE248A5B291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A8A9-BF16-4A1C-8F5F-635764D2D442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E303-D009-4441-A402-7F69EA55306A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0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4C2-22EE-4FA0-9A5E-87D088738BDB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A9AC-2243-4B9C-9042-FDFE77B1A795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D945-7729-4712-8662-392B852C491F}" type="datetime1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B21-1B0A-41B2-921C-EF7984D2BACF}" type="datetime1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CA28-4745-4F7D-8B6A-7C92084EDB69}" type="datetime1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7671-B3A2-4127-A9CD-341D2B49311D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F4C7-6FBE-41FE-A9AC-2C6F26E1738E}" type="datetime1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55EABB5-9B87-42DD-9904-18E3F01A68B1}" type="datetime1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fa-IR"/>
              <a:t>دکتر وجیهه وفایی- 98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29795F1-C898-4747-B700-31730394D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fif"/><Relationship Id="rId5" Type="http://schemas.openxmlformats.org/officeDocument/2006/relationships/image" Target="../media/image19.png"/><Relationship Id="rId4" Type="http://schemas.openxmlformats.org/officeDocument/2006/relationships/image" Target="../media/image18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تابلوی کسب و کار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زبانی مشترک برای توصیف، مصورسازی، ارزیابی و تغییر مدل های کسب و کار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انواع بخش های مشتری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754725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1400" dirty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بازار انبوه (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Mass Market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)</a:t>
            </a:r>
            <a:endParaRPr lang="en-US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بازار گوشه ای (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Ntich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 Market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)</a:t>
            </a:r>
            <a:endParaRPr lang="en-US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بخش بندی شده (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Segmented Market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)</a:t>
            </a:r>
            <a:endParaRPr lang="en-US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متنوع (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Diversified Market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)</a:t>
            </a:r>
            <a:endParaRPr lang="en-US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  <a:p>
            <a:pPr algn="r" rtl="1">
              <a:buFont typeface="Wingdings" pitchFamily="2" charset="2"/>
              <a:buChar char="ü"/>
            </a:pP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بازارهای چند وجهی (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multi dimensional platform</a:t>
            </a:r>
            <a:r>
              <a:rPr lang="fa-IR" sz="1800" dirty="0">
                <a:solidFill>
                  <a:schemeClr val="accent5">
                    <a:lumMod val="50000"/>
                  </a:schemeClr>
                </a:solidFill>
                <a:cs typeface="B Nazanin" pitchFamily="2" charset="-78"/>
              </a:rPr>
              <a:t>)</a:t>
            </a:r>
            <a:endParaRPr lang="en-US" sz="1800" dirty="0">
              <a:solidFill>
                <a:schemeClr val="accent5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46EFB4-8ED8-42F0-B06B-0CF61E230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1600200"/>
            <a:ext cx="2464313" cy="1411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901D443-726F-49D0-AFAE-0B7341E0B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59" y="2753106"/>
            <a:ext cx="2351314" cy="1093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8DBE11-CE56-4FA5-A358-4803A0C8C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94" y="1614894"/>
            <a:ext cx="1728750" cy="968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C0BDCA-2A9C-4D8A-9F45-D4B9BE644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15385"/>
          <a:stretch/>
        </p:blipFill>
        <p:spPr>
          <a:xfrm>
            <a:off x="1941799" y="4992611"/>
            <a:ext cx="2133600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D294F8-A5C7-476A-BF72-6CFEBFD0F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0" y="3542318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ارزش های پیشنهادی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1800" dirty="0"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چه ارزش هایی را به مشتریان ارائه می کنیم؟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به حل کدامیک از مشکلات مشتریان خود کمک می کنیم؟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چه نیازهای از مشتریان را برآورده می کنیم؟</a:t>
            </a:r>
            <a:endParaRPr lang="en-US" sz="2400" dirty="0">
              <a:solidFill>
                <a:srgbClr val="7030A0"/>
              </a:solidFill>
            </a:endParaRPr>
          </a:p>
          <a:p>
            <a:pPr algn="ctr" rtl="1">
              <a:buNone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چه بسته ای از محصولات و خدمات را به هر بخش از مشتریان پیشنهاد می کنیم؟</a:t>
            </a:r>
            <a:endParaRPr lang="en-US" sz="2400" dirty="0">
              <a:solidFill>
                <a:srgbClr val="7030A0"/>
              </a:solidFill>
              <a:cs typeface="B Nazanin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77CBA1E-3109-4E45-9C82-4FE008E5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444241"/>
            <a:ext cx="3190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38159-B8D2-475E-B9E8-1131FB2F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سیر تکامل ارزش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E4BFC22-77B2-42B5-ACC7-67DF4FB96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42124"/>
              </p:ext>
            </p:extLst>
          </p:nvPr>
        </p:nvGraphicFramePr>
        <p:xfrm>
          <a:off x="1028976" y="1965960"/>
          <a:ext cx="74041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59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FE49E-E149-4047-B182-5EC9F3D1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E4425F-2EF7-4F34-977D-613773E88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47992"/>
            <a:ext cx="6400800" cy="300500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208B0D5-6F80-43E7-9AEE-FEA84D210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ارزش های پیشنهادی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1" y="1631157"/>
            <a:ext cx="8229600" cy="654843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ارزش ها ممکن است کمی (قیمت، سرعت خدمت رسانی) یا کیفی (طراحی، تجربه مشتری) باشند.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5929" y="2405066"/>
            <a:ext cx="3566160" cy="3383280"/>
          </a:xfrm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قیمت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کاهش هزینه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کاهش ریسک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قابلیت دسترسی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راحتی/ قابلیت استفاده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1912" y="2405066"/>
            <a:ext cx="3566160" cy="3383280"/>
          </a:xfrm>
        </p:spPr>
        <p:txBody>
          <a:bodyPr>
            <a:normAutofit/>
          </a:bodyPr>
          <a:lstStyle/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تازگی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عملکرد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سفارشی سازی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انجام کامل کار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طراحی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cs typeface="B Nazanin" pitchFamily="2" charset="-78"/>
              </a:rPr>
              <a:t>برند/ مقام و منزلت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کانال 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400" dirty="0">
                <a:cs typeface="B Nazanin" pitchFamily="2" charset="-78"/>
              </a:rPr>
              <a:t>کانال های ارتباطی، توزیع و فروش، واسط میان یک شرکت با مشتریان آن و نقطه تماس با آنها می باشد. 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endParaRPr lang="fa-IR" sz="2400" dirty="0">
              <a:cs typeface="B Nazanin" pitchFamily="2" charset="-78"/>
            </a:endParaRPr>
          </a:p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400" dirty="0">
                <a:solidFill>
                  <a:srgbClr val="C00000"/>
                </a:solidFill>
                <a:cs typeface="B Nazanin" pitchFamily="2" charset="-78"/>
              </a:rPr>
              <a:t>وظایف کانال ها:</a:t>
            </a:r>
          </a:p>
          <a:p>
            <a:pPr lvl="1" algn="r" rt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a-IR" sz="2200" dirty="0">
                <a:solidFill>
                  <a:srgbClr val="7030A0"/>
                </a:solidFill>
                <a:cs typeface="B Nazanin" pitchFamily="2" charset="-78"/>
              </a:rPr>
              <a:t>ارائه ارزش پیشنهادی به مشتریان</a:t>
            </a:r>
          </a:p>
          <a:p>
            <a:pPr lvl="1" algn="r" rt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a-IR" sz="2200" dirty="0">
                <a:solidFill>
                  <a:srgbClr val="7030A0"/>
                </a:solidFill>
                <a:cs typeface="B Nazanin" pitchFamily="2" charset="-78"/>
              </a:rPr>
              <a:t>کمک به مشتریان برای ارزیابی ارزش پیشنهادی</a:t>
            </a:r>
          </a:p>
          <a:p>
            <a:pPr lvl="1" algn="r" rt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a-IR" sz="2200" dirty="0">
                <a:solidFill>
                  <a:srgbClr val="7030A0"/>
                </a:solidFill>
                <a:cs typeface="B Nazanin" pitchFamily="2" charset="-78"/>
              </a:rPr>
              <a:t>فراهم کردن خدمات پس از فروش برای مشتریان</a:t>
            </a:r>
          </a:p>
          <a:p>
            <a:pPr lvl="1" algn="r" rt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a-IR" sz="2200" dirty="0">
                <a:solidFill>
                  <a:srgbClr val="7030A0"/>
                </a:solidFill>
                <a:cs typeface="B Nazanin" pitchFamily="2" charset="-78"/>
              </a:rPr>
              <a:t>افزایش آگاهی مشتریان در مورد محصول و خدمات شرکت</a:t>
            </a:r>
          </a:p>
          <a:p>
            <a:pPr lvl="1" algn="r" rtl="1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fa-IR" sz="2200" dirty="0">
                <a:solidFill>
                  <a:srgbClr val="7030A0"/>
                </a:solidFill>
                <a:cs typeface="B Nazanin" pitchFamily="2" charset="-78"/>
              </a:rPr>
              <a:t>فراهم آوردن امکان خرید محصولات و خدمات خاص مشتریان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31527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کانال 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1752600"/>
            <a:ext cx="7404653" cy="4038600"/>
          </a:xfrm>
        </p:spPr>
        <p:txBody>
          <a:bodyPr>
            <a:normAutofit/>
          </a:bodyPr>
          <a:lstStyle/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000" dirty="0">
                <a:cs typeface="B Nazanin" pitchFamily="2" charset="-78"/>
              </a:rPr>
              <a:t>بخش های مختلف مشتریان، چه کانالهایی را برای دسترسی ترجیح میدهند؟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000" dirty="0">
                <a:cs typeface="B Nazanin" pitchFamily="2" charset="-78"/>
              </a:rPr>
              <a:t>ما هم اکنون به کدام کانالها دسترسی داریم؟ کدامیک به سلایق و خواسته های مشتریان نزدیکتر است؟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000" dirty="0">
                <a:cs typeface="B Nazanin" pitchFamily="2" charset="-78"/>
              </a:rPr>
              <a:t>کدامیک برای ما به بهترین شکل کار می کند؟ کدامیک به صرفه تر است؟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cs typeface="B Nazanin" pitchFamily="2" charset="-78"/>
            </a:endParaRPr>
          </a:p>
          <a:p>
            <a:pPr algn="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cs typeface="B Nazanin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91587"/>
              </p:ext>
            </p:extLst>
          </p:nvPr>
        </p:nvGraphicFramePr>
        <p:xfrm>
          <a:off x="381000" y="3200400"/>
          <a:ext cx="8305801" cy="3134727"/>
        </p:xfrm>
        <a:graphic>
          <a:graphicData uri="http://schemas.openxmlformats.org/drawingml/2006/table">
            <a:tbl>
              <a:tblPr firstRow="1" bandRow="1">
                <a:solidFill>
                  <a:srgbClr val="FFCCFF"/>
                </a:solidFill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04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75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70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80421">
                <a:tc gridSpan="5"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itchFamily="2" charset="-78"/>
                        </a:rPr>
                        <a:t>فازهای کانال ها</a:t>
                      </a:r>
                      <a:endParaRPr lang="en-US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itchFamily="2" charset="-78"/>
                        </a:rPr>
                        <a:t>انواع کانال ها</a:t>
                      </a:r>
                      <a:endParaRPr lang="en-US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2922">
                <a:tc rowSpan="3">
                  <a:txBody>
                    <a:bodyPr/>
                    <a:lstStyle/>
                    <a:p>
                      <a:pPr algn="just" rtl="1"/>
                      <a:r>
                        <a:rPr lang="fa-IR" b="1" dirty="0">
                          <a:cs typeface="B Nazanin" pitchFamily="2" charset="-78"/>
                        </a:rPr>
                        <a:t>5. پس از فروش</a:t>
                      </a:r>
                    </a:p>
                    <a:p>
                      <a:pPr algn="just" rtl="1"/>
                      <a:endParaRPr lang="fa-IR" dirty="0">
                        <a:cs typeface="B Nazanin" pitchFamily="2" charset="-78"/>
                      </a:endParaRPr>
                    </a:p>
                    <a:p>
                      <a:pPr algn="just" rtl="1"/>
                      <a:r>
                        <a:rPr lang="fa-IR" sz="1600" dirty="0">
                          <a:cs typeface="B Nazanin" pitchFamily="2" charset="-78"/>
                        </a:rPr>
                        <a:t>چگونه خدمات پس از فروش برای مشتریان فراهم می</a:t>
                      </a:r>
                      <a:r>
                        <a:rPr lang="fa-IR" sz="1600" baseline="0" dirty="0">
                          <a:cs typeface="B Nazanin" pitchFamily="2" charset="-78"/>
                        </a:rPr>
                        <a:t> کنیم؟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1"/>
                      <a:r>
                        <a:rPr lang="fa-IR" b="1" dirty="0">
                          <a:cs typeface="B Nazanin" pitchFamily="2" charset="-78"/>
                        </a:rPr>
                        <a:t>4. تحویل</a:t>
                      </a:r>
                    </a:p>
                    <a:p>
                      <a:pPr algn="just" rtl="1"/>
                      <a:endParaRPr lang="fa-IR" dirty="0">
                        <a:cs typeface="B Nazanin" pitchFamily="2" charset="-78"/>
                      </a:endParaRPr>
                    </a:p>
                    <a:p>
                      <a:pPr algn="just" rtl="1"/>
                      <a:r>
                        <a:rPr lang="fa-IR" sz="1600" dirty="0">
                          <a:cs typeface="B Nazanin" pitchFamily="2" charset="-78"/>
                        </a:rPr>
                        <a:t>چگونه ارزش پیشنهادی</a:t>
                      </a:r>
                      <a:r>
                        <a:rPr lang="fa-IR" sz="1600" baseline="0" dirty="0">
                          <a:cs typeface="B Nazanin" pitchFamily="2" charset="-78"/>
                        </a:rPr>
                        <a:t> را به دست مشتریان می رسانیم؟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1"/>
                      <a:r>
                        <a:rPr lang="fa-IR" b="1" dirty="0">
                          <a:cs typeface="B Nazanin" pitchFamily="2" charset="-78"/>
                        </a:rPr>
                        <a:t>3. خرید</a:t>
                      </a:r>
                    </a:p>
                    <a:p>
                      <a:pPr algn="just" rtl="1"/>
                      <a:endParaRPr lang="fa-IR" dirty="0">
                        <a:cs typeface="B Nazanin" pitchFamily="2" charset="-78"/>
                      </a:endParaRPr>
                    </a:p>
                    <a:p>
                      <a:pPr algn="just" rtl="1"/>
                      <a:r>
                        <a:rPr lang="fa-IR" sz="1600" dirty="0">
                          <a:cs typeface="B Nazanin" pitchFamily="2" charset="-78"/>
                        </a:rPr>
                        <a:t>چگونه خرید محصولات خود را برای مشتریان ممکن سازیم؟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1"/>
                      <a:r>
                        <a:rPr lang="fa-IR" b="1" dirty="0">
                          <a:cs typeface="B Nazanin" pitchFamily="2" charset="-78"/>
                        </a:rPr>
                        <a:t>2. ارزیابی</a:t>
                      </a:r>
                    </a:p>
                    <a:p>
                      <a:pPr algn="just" rtl="1"/>
                      <a:endParaRPr lang="fa-IR" dirty="0">
                        <a:cs typeface="B Nazanin" pitchFamily="2" charset="-78"/>
                      </a:endParaRPr>
                    </a:p>
                    <a:p>
                      <a:pPr algn="just" rtl="1"/>
                      <a:r>
                        <a:rPr lang="fa-IR" sz="1600" dirty="0">
                          <a:cs typeface="B Nazanin" pitchFamily="2" charset="-78"/>
                        </a:rPr>
                        <a:t>چگونه به مشتریان در ارزیابی ارزش پیشنهادی سازمان،</a:t>
                      </a:r>
                      <a:r>
                        <a:rPr lang="fa-IR" sz="1600" baseline="0" dirty="0">
                          <a:cs typeface="B Nazanin" pitchFamily="2" charset="-78"/>
                        </a:rPr>
                        <a:t> کمک کنیم؟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1"/>
                      <a:r>
                        <a:rPr lang="fa-IR" b="1" dirty="0">
                          <a:cs typeface="B Nazanin" pitchFamily="2" charset="-78"/>
                        </a:rPr>
                        <a:t>1. آگاهی</a:t>
                      </a:r>
                    </a:p>
                    <a:p>
                      <a:pPr algn="just" rtl="1"/>
                      <a:endParaRPr lang="fa-IR" dirty="0">
                        <a:cs typeface="B Nazanin" pitchFamily="2" charset="-78"/>
                      </a:endParaRPr>
                    </a:p>
                    <a:p>
                      <a:pPr algn="r" rtl="1"/>
                      <a:r>
                        <a:rPr lang="fa-IR" sz="1600" dirty="0">
                          <a:cs typeface="B Nazanin" pitchFamily="2" charset="-78"/>
                        </a:rPr>
                        <a:t>چگونه سطح آگاهی مشتریان از محصولات</a:t>
                      </a:r>
                      <a:r>
                        <a:rPr lang="fa-IR" sz="1600" baseline="0" dirty="0">
                          <a:cs typeface="B Nazanin" pitchFamily="2" charset="-78"/>
                        </a:rPr>
                        <a:t> و خدمات خود را افزایش دهیم؟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400" b="1" dirty="0">
                          <a:cs typeface="B Nazanin" pitchFamily="2" charset="-78"/>
                        </a:rPr>
                        <a:t>مسئول فروش</a:t>
                      </a:r>
                    </a:p>
                    <a:p>
                      <a:pPr algn="r"/>
                      <a:endParaRPr lang="fa-IR" sz="1400" b="1" dirty="0">
                        <a:cs typeface="B Nazanin" pitchFamily="2" charset="-78"/>
                      </a:endParaRPr>
                    </a:p>
                    <a:p>
                      <a:pPr algn="r"/>
                      <a:r>
                        <a:rPr lang="fa-IR" sz="1400" b="1" dirty="0">
                          <a:cs typeface="B Nazanin" pitchFamily="2" charset="-78"/>
                        </a:rPr>
                        <a:t>فروش از طریق وب</a:t>
                      </a:r>
                    </a:p>
                    <a:p>
                      <a:pPr algn="r"/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>
                          <a:cs typeface="B Nazanin" pitchFamily="2" charset="-78"/>
                        </a:rPr>
                        <a:t>مستقیم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400" b="1" dirty="0">
                          <a:cs typeface="B Nazanin" pitchFamily="2" charset="-78"/>
                        </a:rPr>
                        <a:t>تحت</a:t>
                      </a:r>
                      <a:r>
                        <a:rPr lang="fa-IR" sz="1400" b="1" baseline="0" dirty="0">
                          <a:cs typeface="B Nazanin" pitchFamily="2" charset="-78"/>
                        </a:rPr>
                        <a:t> مالکیت شرکت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400" b="1" dirty="0">
                          <a:cs typeface="B Nazanin" pitchFamily="2" charset="-78"/>
                        </a:rPr>
                        <a:t>فروشگاه های شرکت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a-IR" sz="1400" b="1" dirty="0">
                          <a:cs typeface="B Nazanin" pitchFamily="2" charset="-78"/>
                        </a:rPr>
                        <a:t>غیر</a:t>
                      </a:r>
                      <a:r>
                        <a:rPr lang="fa-IR" sz="1400" b="1" baseline="0" dirty="0">
                          <a:cs typeface="B Nazanin" pitchFamily="2" charset="-78"/>
                        </a:rPr>
                        <a:t> مستقیم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1147">
                <a:tc vMerge="1">
                  <a:txBody>
                    <a:bodyPr/>
                    <a:lstStyle/>
                    <a:p>
                      <a:pPr algn="just" rtl="1"/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 rtl="1"/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 rtl="1"/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 rtl="1"/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1400" b="1" dirty="0">
                          <a:cs typeface="B Nazanin" pitchFamily="2" charset="-78"/>
                        </a:rPr>
                        <a:t>فروشگاه</a:t>
                      </a:r>
                      <a:r>
                        <a:rPr lang="fa-IR" sz="1400" b="1" baseline="0" dirty="0">
                          <a:cs typeface="B Nazanin" pitchFamily="2" charset="-78"/>
                        </a:rPr>
                        <a:t> های شریک</a:t>
                      </a:r>
                    </a:p>
                    <a:p>
                      <a:pPr algn="r"/>
                      <a:endParaRPr lang="fa-IR" sz="1400" b="1" baseline="0" dirty="0">
                        <a:cs typeface="B Nazanin" pitchFamily="2" charset="-78"/>
                      </a:endParaRPr>
                    </a:p>
                    <a:p>
                      <a:pPr algn="r"/>
                      <a:r>
                        <a:rPr lang="fa-IR" sz="1400" b="1" baseline="0" dirty="0">
                          <a:cs typeface="B Nazanin" pitchFamily="2" charset="-78"/>
                        </a:rPr>
                        <a:t>عمده فروشی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>
                          <a:cs typeface="B Nazanin" pitchFamily="2" charset="-78"/>
                        </a:rPr>
                        <a:t>تحت مالکیت شریک</a:t>
                      </a:r>
                      <a:endParaRPr lang="en-US" sz="1400" b="1" dirty="0">
                        <a:cs typeface="B Nazanin" pitchFamily="2" charset="-78"/>
                      </a:endParaRPr>
                    </a:p>
                  </a:txBody>
                  <a:tcPr vert="vert27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ارتباط با مشتری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نوع رابطه با مشتریان در هر یک از مراحل </a:t>
            </a:r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”جذب مشتری، حفظ مشتری، افزایش میزان فروش“</a:t>
            </a: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 چگونه است؟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هریک از مشتریان ما انتظار برقراری و حفظ چه نوع ارتباطی را دارند؟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کدامیک از این روابط را می توانیم ایجاد  کنیم؟ هزینه برقراری این روابط چقدر است؟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ایا این روش با بقیه بخش های مدل همخونی دارد؟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ارتباط با مشتری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 کمک شخصی</a:t>
            </a:r>
          </a:p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کمک شخصی اختصاصی</a:t>
            </a:r>
          </a:p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خدمات خودکار (سلف سرویس)</a:t>
            </a:r>
          </a:p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جوامع</a:t>
            </a:r>
          </a:p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خلق مشترک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05063"/>
            <a:ext cx="4498036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جریان های درآمدی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مشتریان قلب شرکت و جریان های درآمدی شریان های آن را تشکیل می دهند.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مشتریان ما واقعا برای چه ارزشی تمایل به پرداخت پول دارند؟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آنها ترجیح می دهند چگونه پول بپردازند؟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هر جریان درآمدی چه سهمی از کل درآمدها را به خود اختصاص می دهد؟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267CF2-E789-4B03-9665-FCF47C7F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3924300"/>
            <a:ext cx="32956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D1D2B-D4BB-431D-BD68-1AEF3998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1489A95-8298-400A-ADC1-12D784D47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3" y="433213"/>
            <a:ext cx="7076662" cy="5991574"/>
          </a:xfrm>
        </p:spPr>
      </p:pic>
    </p:spTree>
    <p:extLst>
      <p:ext uri="{BB962C8B-B14F-4D97-AF65-F5344CB8AC3E}">
        <p14:creationId xmlns:p14="http://schemas.microsoft.com/office/powerpoint/2010/main" val="2475696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fa-IR">
                <a:cs typeface="B Nazanin" pitchFamily="2" charset="-78"/>
              </a:rPr>
              <a:t>جریان های در آمدی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1" y="1631157"/>
            <a:ext cx="8229600" cy="654843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Zar" panose="00000400000000000000" pitchFamily="2" charset="-78"/>
              </a:rPr>
              <a:t>را ه های گوناگونی برای ایجاد جریان درآمدی وجود دارد.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Zar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اعطای حق امتیاز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دستمزد کارگذاری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انجام تبلیغات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فروش اطلاعات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سود ناشی از خواب پول در بانک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روش های ترکیبی</a:t>
            </a:r>
            <a:endParaRPr lang="en-US" sz="2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فروش دارایی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حق استفاده</a:t>
            </a:r>
          </a:p>
          <a:p>
            <a:pPr lvl="1"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فروختن یا نفروختن خدمت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حق عضویت</a:t>
            </a:r>
          </a:p>
          <a:p>
            <a:pPr lvl="1"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پرداخت جریمه یا دیرکرد</a:t>
            </a:r>
          </a:p>
          <a:p>
            <a:pPr algn="just" rtl="1">
              <a:buClr>
                <a:srgbClr val="C00000"/>
              </a:buClr>
              <a:buFont typeface="Arial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itchFamily="2" charset="-78"/>
              </a:rPr>
              <a:t>قرض دادن/ اجاره دادن/ لیزینگ</a:t>
            </a:r>
          </a:p>
          <a:p>
            <a:pPr marL="0" indent="0" algn="just" rtl="1">
              <a:buClr>
                <a:srgbClr val="C00000"/>
              </a:buClr>
              <a:buNone/>
            </a:pPr>
            <a:endParaRPr lang="fa-IR" sz="2400" dirty="0">
              <a:solidFill>
                <a:schemeClr val="tx1"/>
              </a:solidFill>
              <a:cs typeface="_MRT_Khodk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0ECB71C1-6EB6-4BB6-98B1-7CF76012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دو نوع اصلی جریان های درامدی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9DCBEA3-EA6B-43CD-B76D-ABD2B2D5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درآمد تراکنشی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: کسب و کارهایی که مشتری یکبار خرید در مدت زمانی طولانی دارد. </a:t>
            </a:r>
          </a:p>
          <a:p>
            <a:pPr algn="r" rtl="1"/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درآمد تکرارپذیر</a:t>
            </a: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: پرداخت های مکرر مشتریان در قبال ارائه یک ارزش: کیف و کفش و ...</a:t>
            </a:r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3499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منابع کلیدی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مهمترین دارایی های مورد تیاز برای عملکرد صحیح کسب و کار را گویند.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dirty="0">
                <a:solidFill>
                  <a:srgbClr val="7030A0"/>
                </a:solidFill>
                <a:cs typeface="B Nazanin" pitchFamily="2" charset="-78"/>
              </a:rPr>
              <a:t>این منابع شرکت را قادر می سازد تا ارزش پیشنهادی خود را خلق و به مشتریان ارائه کند. ارتباط با بخش مشتری را حفظ و کسب  درآمد نماید.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ارزش های پیشنهادی ما به چه منابع کلیدی، نیاز دارد؟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کانال های توزیع نیازمند چه منابعی هستند؟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برای ارتباط با مشتری باید چه منابعی را درنظر بگیریم؟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400" dirty="0">
                <a:solidFill>
                  <a:srgbClr val="7030A0"/>
                </a:solidFill>
                <a:cs typeface="B Nazanin" pitchFamily="2" charset="-78"/>
              </a:rPr>
              <a:t>جریان های درآمدی با چه منابعی افزایش می یابند؟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fa-IR" dirty="0">
                <a:cs typeface="B Nazanin" pitchFamily="2" charset="-78"/>
              </a:rPr>
              <a:t>منابع کلیدی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 فیزیکی</a:t>
            </a:r>
          </a:p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 معنوی</a:t>
            </a:r>
          </a:p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 انسانی</a:t>
            </a:r>
          </a:p>
          <a:p>
            <a:pPr algn="r" rtl="1">
              <a:buClr>
                <a:srgbClr val="C00000"/>
              </a:buClr>
              <a:buFont typeface="Wingdings 2" pitchFamily="18" charset="2"/>
              <a:buChar char=""/>
            </a:pPr>
            <a:r>
              <a:rPr lang="fa-IR" dirty="0">
                <a:cs typeface="B Nazanin" pitchFamily="2" charset="-78"/>
              </a:rPr>
              <a:t> مالی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968" y="1981200"/>
            <a:ext cx="569416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فعالیت های کلیدی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1" y="1859757"/>
            <a:ext cx="8229600" cy="654843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مهمترین کارهای مورد نیاز برای عملکرد صحیح کسب و کار را تشریح می کند.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sz="2000" dirty="0">
                <a:cs typeface="B Nazanin" pitchFamily="2" charset="-78"/>
              </a:rPr>
              <a:t>تولید</a:t>
            </a:r>
          </a:p>
          <a:p>
            <a:pPr algn="r" rtl="1">
              <a:buClr>
                <a:srgbClr val="FF0000"/>
              </a:buClr>
            </a:pPr>
            <a:r>
              <a:rPr lang="fa-IR" sz="2000" dirty="0">
                <a:cs typeface="B Nazanin" pitchFamily="2" charset="-78"/>
              </a:rPr>
              <a:t>حل مسئله</a:t>
            </a:r>
          </a:p>
          <a:p>
            <a:pPr algn="r" rtl="1">
              <a:buClr>
                <a:srgbClr val="FF0000"/>
              </a:buClr>
            </a:pPr>
            <a:r>
              <a:rPr lang="fa-IR" sz="2000" dirty="0">
                <a:cs typeface="B Nazanin" pitchFamily="2" charset="-78"/>
              </a:rPr>
              <a:t>پلتفرم/ شبکه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715000" y="2514600"/>
            <a:ext cx="2971800" cy="3845720"/>
          </a:xfrm>
        </p:spPr>
        <p:txBody>
          <a:bodyPr/>
          <a:lstStyle/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ارزش های پیشنهادی ما به چه فعالیت کلیدی، نیاز دارد؟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کانال های توزیع نیازمند چه فعالیتهای کلیدی هستند؟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برای ارتباط با مشتری باید چه فعالیتهای کلیدی را درنظر بگیریم؟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جریان های درآمدی با چه فعالیتهای کلیدی افزایش می یابند؟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4352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مشارکت های کلیدی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1" y="1859757"/>
            <a:ext cx="8229600" cy="654843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شبکه ای از تامین کنندگان و شرکا را توصیف می کند که باعث عملکرد صحیح کسب و کار می شوند. </a:t>
            </a:r>
          </a:p>
          <a:p>
            <a:pPr algn="ctr"/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343400" cy="384572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r" rtl="1">
              <a:buClr>
                <a:srgbClr val="C00000"/>
              </a:buClr>
              <a:buNone/>
            </a:pPr>
            <a:r>
              <a:rPr lang="fa-IR" sz="2400" dirty="0">
                <a:cs typeface="B Nazanin" pitchFamily="2" charset="-78"/>
              </a:rPr>
              <a:t>سه انگیزه برای ایجاد شراکت وجود دارد:</a:t>
            </a:r>
          </a:p>
          <a:p>
            <a:pPr lvl="1" algn="r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200" dirty="0">
                <a:cs typeface="B Nazanin" pitchFamily="2" charset="-78"/>
              </a:rPr>
              <a:t> بهینه سازی و صرفه اقتصادی ناشی از مقیاس</a:t>
            </a:r>
          </a:p>
          <a:p>
            <a:pPr lvl="1" algn="r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200" dirty="0">
                <a:cs typeface="B Nazanin" pitchFamily="2" charset="-78"/>
              </a:rPr>
              <a:t>کاهش ریسک و عدم قطعیت</a:t>
            </a:r>
          </a:p>
          <a:p>
            <a:pPr lvl="1" algn="r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200" dirty="0">
                <a:cs typeface="B Nazanin" pitchFamily="2" charset="-78"/>
              </a:rPr>
              <a:t> کسب منابع و فعالیت های خاص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81600" y="2514600"/>
            <a:ext cx="3505200" cy="3845720"/>
          </a:xfrm>
          <a:ln>
            <a:solidFill>
              <a:srgbClr val="00B050"/>
            </a:solidFill>
          </a:ln>
        </p:spPr>
        <p:txBody>
          <a:bodyPr/>
          <a:lstStyle/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شرکای کلیدی ما چه کسانی هستند؟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تامین کنندگان کلیدی ما چه کسانی هستند؟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کدامیک از منابع کلیدی را از طریق شرکا به دست آوریم؟</a:t>
            </a:r>
          </a:p>
          <a:p>
            <a:pPr algn="r" rtl="1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کدامیک از فعالیت های کلیدی ما را شرکای ما می توانند انجام دهند؟</a:t>
            </a: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مشارکت های کلیدی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FF0000"/>
              </a:buClr>
              <a:buNone/>
            </a:pPr>
            <a:r>
              <a:rPr lang="fa-IR" sz="2000" dirty="0">
                <a:cs typeface="B Nazanin" pitchFamily="2" charset="-78"/>
              </a:rPr>
              <a:t>چهار نوع مختلف مشارکت عبارتند از:</a:t>
            </a:r>
          </a:p>
          <a:p>
            <a:pPr marL="850392" lvl="1" indent="-457200" algn="r" rtl="1">
              <a:buClr>
                <a:srgbClr val="FF0000"/>
              </a:buClr>
              <a:buFont typeface="+mj-lt"/>
              <a:buAutoNum type="arabicParenR"/>
            </a:pPr>
            <a:r>
              <a:rPr lang="fa-IR" sz="1800" dirty="0">
                <a:cs typeface="B Nazanin" pitchFamily="2" charset="-78"/>
              </a:rPr>
              <a:t>ائتلاف های استراتژیک بین شرکت هایی که رقیب هم نیستند.</a:t>
            </a:r>
          </a:p>
          <a:p>
            <a:pPr marL="850392" lvl="1" indent="-457200" algn="r" rtl="1">
              <a:buClr>
                <a:srgbClr val="FF0000"/>
              </a:buClr>
              <a:buFont typeface="+mj-lt"/>
              <a:buAutoNum type="arabicParenR"/>
            </a:pPr>
            <a:r>
              <a:rPr lang="fa-IR" sz="1800" dirty="0">
                <a:cs typeface="B Nazanin" pitchFamily="2" charset="-78"/>
              </a:rPr>
              <a:t>همکاری با رقبا، مشارکت استراتژیک بین رقبا</a:t>
            </a:r>
          </a:p>
          <a:p>
            <a:pPr marL="850392" lvl="1" indent="-457200" algn="r" rtl="1">
              <a:buClr>
                <a:srgbClr val="FF0000"/>
              </a:buClr>
              <a:buFont typeface="+mj-lt"/>
              <a:buAutoNum type="arabicParenR"/>
            </a:pPr>
            <a:r>
              <a:rPr lang="fa-IR" sz="1800" dirty="0">
                <a:cs typeface="B Nazanin" pitchFamily="2" charset="-78"/>
              </a:rPr>
              <a:t>سرمایه گذاری مشترک برای ایجاد کسب و کار های جدید</a:t>
            </a:r>
          </a:p>
          <a:p>
            <a:pPr marL="850392" lvl="1" indent="-457200" algn="r" rtl="1">
              <a:buClr>
                <a:srgbClr val="FF0000"/>
              </a:buClr>
              <a:buFont typeface="+mj-lt"/>
              <a:buAutoNum type="arabicParenR"/>
            </a:pPr>
            <a:r>
              <a:rPr lang="fa-IR" sz="1800" dirty="0">
                <a:cs typeface="B Nazanin" pitchFamily="2" charset="-78"/>
              </a:rPr>
              <a:t>روابط خریدار – تامین کننده برای حصول اطمینان از تامین ملزومات</a:t>
            </a:r>
            <a:endParaRPr lang="en-US" sz="1800" dirty="0">
              <a:cs typeface="B Nazanin" pitchFamily="2" charset="-78"/>
            </a:endParaRPr>
          </a:p>
          <a:p>
            <a:pPr algn="r" rtl="1">
              <a:buClr>
                <a:srgbClr val="C00000"/>
              </a:buClr>
              <a:buNone/>
            </a:pPr>
            <a:endParaRPr lang="fa-IR" sz="2200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0"/>
            <a:ext cx="5238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ساختار هزینه 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98612" y="1855248"/>
            <a:ext cx="4040188" cy="659352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انواع هزینه ها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98612" y="2514600"/>
            <a:ext cx="4040188" cy="3845720"/>
          </a:xfrm>
          <a:ln>
            <a:noFill/>
          </a:ln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  <a:buFont typeface="Constantia" pitchFamily="18" charset="0"/>
              <a:buChar char="$"/>
            </a:pPr>
            <a:r>
              <a:rPr lang="fa-IR" sz="1800" dirty="0">
                <a:cs typeface="B Nazanin" pitchFamily="2" charset="-78"/>
              </a:rPr>
              <a:t> هزینه های ثابت</a:t>
            </a:r>
          </a:p>
          <a:p>
            <a:pPr algn="r" rtl="1">
              <a:buClr>
                <a:srgbClr val="FF0000"/>
              </a:buClr>
              <a:buFont typeface="Constantia" pitchFamily="18" charset="0"/>
              <a:buChar char="$"/>
            </a:pPr>
            <a:r>
              <a:rPr lang="fa-IR" sz="1800" dirty="0">
                <a:cs typeface="B Nazanin" pitchFamily="2" charset="-78"/>
              </a:rPr>
              <a:t>هزینه های متغیر</a:t>
            </a:r>
          </a:p>
          <a:p>
            <a:pPr algn="r" rtl="1">
              <a:buClr>
                <a:srgbClr val="FF0000"/>
              </a:buClr>
              <a:buFont typeface="Constantia" pitchFamily="18" charset="0"/>
              <a:buChar char="$"/>
            </a:pPr>
            <a:r>
              <a:rPr lang="fa-IR" sz="1800" dirty="0">
                <a:cs typeface="B Nazanin" pitchFamily="2" charset="-78"/>
              </a:rPr>
              <a:t>صرفه اقتصادی ناشی از مقیاس</a:t>
            </a:r>
          </a:p>
          <a:p>
            <a:pPr algn="r" rtl="1">
              <a:buClr>
                <a:srgbClr val="FF0000"/>
              </a:buClr>
              <a:buFont typeface="Constantia" pitchFamily="18" charset="0"/>
              <a:buChar char="$"/>
            </a:pPr>
            <a:r>
              <a:rPr lang="fa-IR" sz="1800" dirty="0">
                <a:cs typeface="B Nazanin" pitchFamily="2" charset="-78"/>
              </a:rPr>
              <a:t>صرفه اقتصادی ناشی از محدوده</a:t>
            </a:r>
            <a:endParaRPr lang="en-US" sz="1800" dirty="0">
              <a:cs typeface="B Nazanin" pitchFamily="2" charset="-78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58740" y="1409036"/>
            <a:ext cx="3566160" cy="777240"/>
          </a:xfrm>
        </p:spPr>
        <p:txBody>
          <a:bodyPr>
            <a:normAutofit/>
          </a:bodyPr>
          <a:lstStyle/>
          <a:p>
            <a:pPr algn="r"/>
            <a:r>
              <a:rPr lang="fa-IR" sz="2200" dirty="0">
                <a:cs typeface="B Nazanin" panose="00000400000000000000" pitchFamily="2" charset="-78"/>
              </a:rPr>
              <a:t>انواع کسب و کار ها بر مبنای هزینه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715000" y="2514600"/>
            <a:ext cx="2971800" cy="3845720"/>
          </a:xfrm>
          <a:ln>
            <a:noFill/>
          </a:ln>
        </p:spPr>
        <p:txBody>
          <a:bodyPr>
            <a:normAutofit/>
          </a:bodyPr>
          <a:lstStyle/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هزینه محور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2000" dirty="0">
                <a:solidFill>
                  <a:srgbClr val="7030A0"/>
                </a:solidFill>
                <a:cs typeface="B Nazanin" pitchFamily="2" charset="-78"/>
              </a:rPr>
              <a:t>ارزش محور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2000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176EAC-74CF-4C0A-A454-5815A4D5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209506" y="4000500"/>
            <a:ext cx="20574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95725"/>
            <a:ext cx="5257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D4605F-6CF6-41F6-A747-B4BB8521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7DDA1B0-7FB8-425E-82FB-AA6BAD195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2" y="647700"/>
            <a:ext cx="8649122" cy="5295900"/>
          </a:xfrm>
        </p:spPr>
      </p:pic>
    </p:spTree>
    <p:extLst>
      <p:ext uri="{BB962C8B-B14F-4D97-AF65-F5344CB8AC3E}">
        <p14:creationId xmlns:p14="http://schemas.microsoft.com/office/powerpoint/2010/main" val="3117316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0B060-825B-45D6-84F1-D2CFC88A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3510342-2589-4E7D-8ACE-DAF00D2CE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9790"/>
          <a:stretch/>
        </p:blipFill>
        <p:spPr>
          <a:xfrm>
            <a:off x="304800" y="381000"/>
            <a:ext cx="8305800" cy="5714998"/>
          </a:xfrm>
        </p:spPr>
      </p:pic>
    </p:spTree>
    <p:extLst>
      <p:ext uri="{BB962C8B-B14F-4D97-AF65-F5344CB8AC3E}">
        <p14:creationId xmlns:p14="http://schemas.microsoft.com/office/powerpoint/2010/main" val="56213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D1D2B-D4BB-431D-BD68-1AEF3998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49BEA45A-82BE-4079-8501-F46978D75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6" y="457200"/>
            <a:ext cx="4397780" cy="626384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E3292AF-748C-42A6-B3D8-80EC8822D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14342"/>
          <a:stretch/>
        </p:blipFill>
        <p:spPr>
          <a:xfrm>
            <a:off x="4731026" y="1320437"/>
            <a:ext cx="3352800" cy="47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4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FAAC7-1705-4EE6-A0DF-490BA6C1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D4F01AE-7CEF-422B-AAEE-216934829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8736"/>
          <a:stretch/>
        </p:blipFill>
        <p:spPr>
          <a:xfrm>
            <a:off x="304800" y="576943"/>
            <a:ext cx="8458200" cy="5714998"/>
          </a:xfrm>
        </p:spPr>
      </p:pic>
    </p:spTree>
    <p:extLst>
      <p:ext uri="{BB962C8B-B14F-4D97-AF65-F5344CB8AC3E}">
        <p14:creationId xmlns:p14="http://schemas.microsoft.com/office/powerpoint/2010/main" val="1812774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99B7B-644B-4FB8-AF6D-B4494938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5C3F87C-957E-4C87-9FA8-B5351FEAF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" y="311894"/>
            <a:ext cx="7576820" cy="6234212"/>
          </a:xfrm>
        </p:spPr>
      </p:pic>
    </p:spTree>
    <p:extLst>
      <p:ext uri="{BB962C8B-B14F-4D97-AF65-F5344CB8AC3E}">
        <p14:creationId xmlns:p14="http://schemas.microsoft.com/office/powerpoint/2010/main" val="2291547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25747-97AA-4161-B1F2-7EE02A98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BD1AA45-495F-43C0-B3BE-1D70D6A53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1" y="1493441"/>
            <a:ext cx="5935256" cy="488353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7DAF86-1251-4FE9-A9FB-28EAB1E2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DB4A96-4109-4B35-A0BF-31B258D60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2846"/>
            <a:ext cx="7729498" cy="63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D1D2B-D4BB-431D-BD68-1AEF3998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1489A95-8298-400A-ADC1-12D784D47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8" y="576943"/>
            <a:ext cx="3802500" cy="32194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27B357-69D3-41FF-9ADF-303682D6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دکتر وجیهه وفایی- 98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5E198E-A26E-41CB-81B4-B9E5813BC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7" y="394590"/>
            <a:ext cx="7541686" cy="60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*تعریف مدل کسب و کار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itchFamily="2" charset="-78"/>
              </a:rPr>
              <a:t>منطق یک شرکت در چگونگی، </a:t>
            </a:r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خلق</a:t>
            </a:r>
            <a:r>
              <a:rPr lang="fa-IR" sz="2000" dirty="0">
                <a:cs typeface="B Nazanin" pitchFamily="2" charset="-78"/>
              </a:rPr>
              <a:t>، </a:t>
            </a:r>
            <a:r>
              <a:rPr lang="fa-IR" sz="2000" b="1" dirty="0">
                <a:solidFill>
                  <a:srgbClr val="CC99FF"/>
                </a:solidFill>
                <a:cs typeface="B Nazanin" pitchFamily="2" charset="-78"/>
              </a:rPr>
              <a:t>ارائه</a:t>
            </a:r>
            <a:r>
              <a:rPr lang="fa-IR" sz="2000" dirty="0">
                <a:cs typeface="B Nazanin" pitchFamily="2" charset="-78"/>
              </a:rPr>
              <a:t> و </a:t>
            </a:r>
            <a:r>
              <a:rPr lang="fa-IR" sz="2000" b="1" dirty="0">
                <a:solidFill>
                  <a:srgbClr val="00B050"/>
                </a:solidFill>
                <a:cs typeface="B Nazanin" pitchFamily="2" charset="-78"/>
              </a:rPr>
              <a:t>کسب</a:t>
            </a:r>
            <a:r>
              <a:rPr lang="fa-IR" sz="2000" dirty="0">
                <a:cs typeface="B Nazanin" pitchFamily="2" charset="-78"/>
              </a:rPr>
              <a:t> ارزش را توصیف می کند.</a:t>
            </a:r>
          </a:p>
          <a:p>
            <a:pPr algn="just" rtl="1"/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به زبان ساده، یک مدل کسب و کار؛ ساختار، اجزا، نیازمندی ها، شکل گیری، پیکره، تا حدودی نحوه کارکرد کسب و کار ما را مشخص می کند.</a:t>
            </a:r>
          </a:p>
          <a:p>
            <a:pPr algn="just" rtl="1"/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 به شما کمک می کند بفهمید کسب و کارتان واقعا چیست!</a:t>
            </a:r>
          </a:p>
          <a:p>
            <a:pPr algn="just" rtl="1"/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 از چه اجزایی تشکیل می شود، چگونه باید تامین مالی شود!</a:t>
            </a:r>
          </a:p>
          <a:p>
            <a:pPr algn="just" rtl="1"/>
            <a:r>
              <a:rPr lang="fa-IR" sz="2000" dirty="0">
                <a:solidFill>
                  <a:schemeClr val="tx1"/>
                </a:solidFill>
                <a:cs typeface="B Nazanin" pitchFamily="2" charset="-78"/>
              </a:rPr>
              <a:t> روش کار شما در بازار چگونه خواهد بود. رقبا، مشتریان چه کسانی و محصولات شما چه چیزی هستند</a:t>
            </a: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!</a:t>
            </a:r>
            <a:endParaRPr lang="fa-IR" sz="20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تابلوی کسب و کار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35163"/>
            <a:ext cx="40395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90725"/>
            <a:ext cx="4210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* نه جزء سازنده مدل کسب و کار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048000" cy="443484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14350" indent="-514350" algn="just" rtl="1">
              <a:buFont typeface="+mj-lt"/>
              <a:buAutoNum type="arabicPeriod" startAt="6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منابع کلیدی: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دارایی ها</a:t>
            </a:r>
          </a:p>
          <a:p>
            <a:pPr marL="514350" indent="-514350" algn="just" rtl="1">
              <a:buFont typeface="+mj-lt"/>
              <a:buAutoNum type="arabicPeriod" startAt="6"/>
            </a:pPr>
            <a:endParaRPr lang="fa-IR" dirty="0">
              <a:solidFill>
                <a:schemeClr val="tx1"/>
              </a:solidFill>
              <a:cs typeface="B Nazanin" pitchFamily="2" charset="-78"/>
            </a:endParaRPr>
          </a:p>
          <a:p>
            <a:pPr marL="514350" indent="-514350" algn="just" rtl="1">
              <a:buFont typeface="+mj-lt"/>
              <a:buAutoNum type="arabicPeriod" startAt="6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فعالیت های کلیدی: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فعالیت های مورد نیاز برای انجام کار</a:t>
            </a:r>
          </a:p>
          <a:p>
            <a:pPr marL="514350" indent="-514350" algn="just" rtl="1">
              <a:buFont typeface="+mj-lt"/>
              <a:buAutoNum type="arabicPeriod" startAt="6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مشارکت های کلیدی: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برون سپاری فعالیتها یا کسب منابع از خارج سازمان</a:t>
            </a:r>
          </a:p>
          <a:p>
            <a:pPr marL="514350" indent="-514350" algn="just" rtl="1">
              <a:buFont typeface="+mj-lt"/>
              <a:buAutoNum type="arabicPeriod" startAt="6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ساختار هزینه: </a:t>
            </a:r>
          </a:p>
          <a:p>
            <a:pPr marL="365760" lvl="1" indent="0" algn="just" rtl="1">
              <a:buNone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 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عناصری از کسب و کار که تولید هزینه می کنند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3200400" cy="443484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14350" indent="-514350" algn="just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بخش های مشتری: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 هر سازمان به یک یا چند بخش از مشتریان خدمت می کند.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ارزش های پیشنهادی: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حل مشکل مشتریان و برآوردن نیاز های او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کانال ها: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کانال های ارتباطی توزیع و فروش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ارتباط با مشتری: </a:t>
            </a: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ایجاد و حفظ ارتباط با مشتریان</a:t>
            </a:r>
          </a:p>
          <a:p>
            <a:pPr marL="514350" indent="-514350" algn="just" rtl="1"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جریان های درآمدی:</a:t>
            </a:r>
          </a:p>
          <a:p>
            <a:pPr marL="365760" lvl="1" indent="0" algn="just" rtl="1">
              <a:buNone/>
            </a:pPr>
            <a:r>
              <a:rPr lang="fa-IR" sz="1400" b="1" dirty="0">
                <a:solidFill>
                  <a:schemeClr val="tx1"/>
                </a:solidFill>
                <a:cs typeface="B Nazanin" pitchFamily="2" charset="-78"/>
              </a:rPr>
              <a:t>   ارزش های پیشنهادی که به مشتریان داده می شوند تولید در آمد می کنند</a:t>
            </a:r>
            <a:endParaRPr lang="en-US" sz="1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7526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2667000"/>
            <a:ext cx="895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3419475"/>
            <a:ext cx="9429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4133850"/>
            <a:ext cx="638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4743450"/>
            <a:ext cx="742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828800"/>
            <a:ext cx="7905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2686050"/>
            <a:ext cx="685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5200" y="3419475"/>
            <a:ext cx="9048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4191000"/>
            <a:ext cx="952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بخش های مشتریان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dirty="0"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3000" dirty="0">
                <a:solidFill>
                  <a:srgbClr val="7030A0"/>
                </a:solidFill>
                <a:cs typeface="B Nazanin" pitchFamily="2" charset="-78"/>
              </a:rPr>
              <a:t>                   ما برای چه کسانی ارزش خلق می کنیم؟</a:t>
            </a: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endParaRPr lang="fa-IR" sz="3000" dirty="0">
              <a:solidFill>
                <a:srgbClr val="7030A0"/>
              </a:solidFill>
              <a:cs typeface="B Nazanin" pitchFamily="2" charset="-78"/>
            </a:endParaRPr>
          </a:p>
          <a:p>
            <a:pPr algn="ctr" rtl="1">
              <a:buClr>
                <a:schemeClr val="accent1">
                  <a:lumMod val="75000"/>
                </a:schemeClr>
              </a:buClr>
              <a:buNone/>
            </a:pPr>
            <a:r>
              <a:rPr lang="fa-IR" sz="3000" dirty="0">
                <a:solidFill>
                  <a:srgbClr val="7030A0"/>
                </a:solidFill>
                <a:cs typeface="B Nazanin" pitchFamily="2" charset="-78"/>
              </a:rPr>
              <a:t>                 مهمترین مشتریان ما چه کسانی هستند؟</a:t>
            </a:r>
            <a:endParaRPr lang="en-US" sz="3000" dirty="0">
              <a:solidFill>
                <a:srgbClr val="7030A0"/>
              </a:solidFill>
            </a:endParaRPr>
          </a:p>
          <a:p>
            <a:pPr algn="ctr" rtl="1">
              <a:buNone/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4475" y="2209800"/>
            <a:ext cx="2320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بخش های مشتری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57250" y="1600201"/>
            <a:ext cx="7829550" cy="2884713"/>
          </a:xfrm>
          <a:solidFill>
            <a:srgbClr val="FFFFFF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 rtl="1">
              <a:buClr>
                <a:schemeClr val="accent1">
                  <a:lumMod val="75000"/>
                </a:schemeClr>
              </a:buClr>
              <a:buFont typeface="Wingdings 2" pitchFamily="18" charset="2"/>
              <a:buChar char=""/>
            </a:pPr>
            <a:r>
              <a:rPr lang="fa-IR" sz="2200" dirty="0">
                <a:cs typeface="B Nazanin" pitchFamily="2" charset="-78"/>
              </a:rPr>
              <a:t>مشتریان قلب هر مدل کسب و کار را تشکیل می دهند.</a:t>
            </a:r>
          </a:p>
          <a:p>
            <a:pPr algn="just" rtl="1">
              <a:buClr>
                <a:schemeClr val="accent1">
                  <a:lumMod val="75000"/>
                </a:schemeClr>
              </a:buClr>
              <a:buFont typeface="Wingdings 2" pitchFamily="18" charset="2"/>
              <a:buChar char=""/>
            </a:pPr>
            <a:r>
              <a:rPr lang="fa-IR" sz="2200" dirty="0">
                <a:cs typeface="B Nazanin" pitchFamily="2" charset="-78"/>
              </a:rPr>
              <a:t>برآورده کردن بهتر نیازهای مشتریان مستلزم گروه بندی کردن آنها بر اساس ویژگیها، رفتارها و نیازهای مشترکشان است.</a:t>
            </a:r>
          </a:p>
          <a:p>
            <a:pPr algn="just" rtl="1">
              <a:buClr>
                <a:schemeClr val="accent1">
                  <a:lumMod val="75000"/>
                </a:schemeClr>
              </a:buClr>
              <a:buFont typeface="Wingdings 2" pitchFamily="18" charset="2"/>
              <a:buChar char=""/>
            </a:pPr>
            <a:r>
              <a:rPr lang="fa-IR" sz="2200" dirty="0">
                <a:cs typeface="B Nazanin" pitchFamily="2" charset="-78"/>
              </a:rPr>
              <a:t>به کدام گروه ها خدمت ارائه شود و از کدام گروه ها چشم پوشی شود؟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286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CE857CF-685F-4B3F-AF5B-4E35E2FAE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799</TotalTime>
  <Words>1442</Words>
  <Application>Microsoft Office PowerPoint</Application>
  <PresentationFormat>On-screen Show (4:3)</PresentationFormat>
  <Paragraphs>223</Paragraphs>
  <Slides>32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Basis</vt:lpstr>
      <vt:lpstr>تابلوی کسب و کار</vt:lpstr>
      <vt:lpstr>PowerPoint Presentation</vt:lpstr>
      <vt:lpstr>PowerPoint Presentation</vt:lpstr>
      <vt:lpstr>PowerPoint Presentation</vt:lpstr>
      <vt:lpstr>*تعریف مدل کسب و کار</vt:lpstr>
      <vt:lpstr>تابلوی کسب و کار</vt:lpstr>
      <vt:lpstr>* نه جزء سازنده مدل کسب و کار</vt:lpstr>
      <vt:lpstr>بخش های مشتریان</vt:lpstr>
      <vt:lpstr>بخش های مشتری</vt:lpstr>
      <vt:lpstr>انواع بخش های مشتری</vt:lpstr>
      <vt:lpstr>ارزش های پیشنهادی</vt:lpstr>
      <vt:lpstr>سیر تکامل ارزش</vt:lpstr>
      <vt:lpstr>PowerPoint Presentation</vt:lpstr>
      <vt:lpstr>ارزش های پیشنهادی</vt:lpstr>
      <vt:lpstr>کانال ها</vt:lpstr>
      <vt:lpstr>کانال ها</vt:lpstr>
      <vt:lpstr>ارتباط با مشتری</vt:lpstr>
      <vt:lpstr>ارتباط با مشتری</vt:lpstr>
      <vt:lpstr>جریان های درآمدی</vt:lpstr>
      <vt:lpstr>جریان های در آمدی</vt:lpstr>
      <vt:lpstr>دو نوع اصلی جریان های درامدی</vt:lpstr>
      <vt:lpstr>منابع کلیدی</vt:lpstr>
      <vt:lpstr>منابع کلیدی</vt:lpstr>
      <vt:lpstr>فعالیت های کلیدی</vt:lpstr>
      <vt:lpstr>مشارکت های کلیدی</vt:lpstr>
      <vt:lpstr>مشارکت های کلیدی</vt:lpstr>
      <vt:lpstr>ساختار هزینه ها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تابلوی کسب و کار</dc:title>
  <dc:creator>shirazrayaneh</dc:creator>
  <cp:lastModifiedBy>admin</cp:lastModifiedBy>
  <cp:revision>71</cp:revision>
  <dcterms:created xsi:type="dcterms:W3CDTF">2014-09-20T05:42:33Z</dcterms:created>
  <dcterms:modified xsi:type="dcterms:W3CDTF">2019-10-09T07:12:35Z</dcterms:modified>
</cp:coreProperties>
</file>