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53"/>
  </p:notesMasterIdLst>
  <p:sldIdLst>
    <p:sldId id="296" r:id="rId2"/>
    <p:sldId id="297" r:id="rId3"/>
    <p:sldId id="298" r:id="rId4"/>
    <p:sldId id="259" r:id="rId5"/>
    <p:sldId id="257" r:id="rId6"/>
    <p:sldId id="260" r:id="rId7"/>
    <p:sldId id="261" r:id="rId8"/>
    <p:sldId id="299" r:id="rId9"/>
    <p:sldId id="300" r:id="rId10"/>
    <p:sldId id="301" r:id="rId11"/>
    <p:sldId id="302" r:id="rId12"/>
    <p:sldId id="264" r:id="rId13"/>
    <p:sldId id="265" r:id="rId14"/>
    <p:sldId id="266" r:id="rId15"/>
    <p:sldId id="267" r:id="rId16"/>
    <p:sldId id="331" r:id="rId17"/>
    <p:sldId id="332" r:id="rId18"/>
    <p:sldId id="453" r:id="rId19"/>
    <p:sldId id="335" r:id="rId20"/>
    <p:sldId id="336" r:id="rId21"/>
    <p:sldId id="337" r:id="rId22"/>
    <p:sldId id="344" r:id="rId23"/>
    <p:sldId id="346" r:id="rId24"/>
    <p:sldId id="340" r:id="rId25"/>
    <p:sldId id="341" r:id="rId26"/>
    <p:sldId id="342" r:id="rId27"/>
    <p:sldId id="454" r:id="rId28"/>
    <p:sldId id="311" r:id="rId29"/>
    <p:sldId id="312" r:id="rId30"/>
    <p:sldId id="313" r:id="rId31"/>
    <p:sldId id="316" r:id="rId32"/>
    <p:sldId id="319" r:id="rId33"/>
    <p:sldId id="352" r:id="rId34"/>
    <p:sldId id="381" r:id="rId35"/>
    <p:sldId id="378" r:id="rId36"/>
    <p:sldId id="385" r:id="rId37"/>
    <p:sldId id="386" r:id="rId38"/>
    <p:sldId id="387" r:id="rId39"/>
    <p:sldId id="388" r:id="rId40"/>
    <p:sldId id="380" r:id="rId41"/>
    <p:sldId id="384" r:id="rId42"/>
    <p:sldId id="389" r:id="rId43"/>
    <p:sldId id="391" r:id="rId44"/>
    <p:sldId id="390" r:id="rId45"/>
    <p:sldId id="392" r:id="rId46"/>
    <p:sldId id="448" r:id="rId47"/>
    <p:sldId id="455" r:id="rId48"/>
    <p:sldId id="320" r:id="rId49"/>
    <p:sldId id="323" r:id="rId50"/>
    <p:sldId id="325" r:id="rId51"/>
    <p:sldId id="327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86133" autoAdjust="0"/>
  </p:normalViewPr>
  <p:slideViewPr>
    <p:cSldViewPr snapToGrid="0">
      <p:cViewPr>
        <p:scale>
          <a:sx n="79" d="100"/>
          <a:sy n="79" d="100"/>
        </p:scale>
        <p:origin x="-96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28695-349E-44BB-B8AA-7B3180CD8E7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CAA434-6B14-41C1-ABC1-1E4710F1243A}">
      <dgm:prSet phldrT="[Text]"/>
      <dgm:spPr/>
      <dgm:t>
        <a:bodyPr/>
        <a:lstStyle/>
        <a:p>
          <a:r>
            <a:rPr lang="en-US" dirty="0"/>
            <a:t>discovery</a:t>
          </a:r>
        </a:p>
      </dgm:t>
    </dgm:pt>
    <dgm:pt modelId="{A2CEF3EA-D036-46B2-BB3C-44F7EE7EED4E}" type="parTrans" cxnId="{53CF05BF-018F-43BD-B719-C95113DB411A}">
      <dgm:prSet/>
      <dgm:spPr/>
      <dgm:t>
        <a:bodyPr/>
        <a:lstStyle/>
        <a:p>
          <a:endParaRPr lang="en-US"/>
        </a:p>
      </dgm:t>
    </dgm:pt>
    <dgm:pt modelId="{295C4795-D9F0-4AD3-B987-8080D4BCC3C2}" type="sibTrans" cxnId="{53CF05BF-018F-43BD-B719-C95113DB411A}">
      <dgm:prSet/>
      <dgm:spPr/>
      <dgm:t>
        <a:bodyPr/>
        <a:lstStyle/>
        <a:p>
          <a:endParaRPr lang="en-US"/>
        </a:p>
      </dgm:t>
    </dgm:pt>
    <dgm:pt modelId="{07E8C1DB-57EF-4BAA-A03D-EFF0A4D863A6}">
      <dgm:prSet phldrT="[Text]"/>
      <dgm:spPr/>
      <dgm:t>
        <a:bodyPr/>
        <a:lstStyle/>
        <a:p>
          <a:r>
            <a:rPr lang="en-US" dirty="0"/>
            <a:t>Developing a business plan</a:t>
          </a:r>
        </a:p>
      </dgm:t>
    </dgm:pt>
    <dgm:pt modelId="{F8B9256F-4D3E-4F9A-AFC5-F8B6922BCFDF}" type="parTrans" cxnId="{96F4E8DE-EDE9-42F6-AB1A-AEC38309E8F2}">
      <dgm:prSet/>
      <dgm:spPr/>
      <dgm:t>
        <a:bodyPr/>
        <a:lstStyle/>
        <a:p>
          <a:endParaRPr lang="en-US"/>
        </a:p>
      </dgm:t>
    </dgm:pt>
    <dgm:pt modelId="{5BD4EE89-2058-4AA1-A404-C3C0304101A2}" type="sibTrans" cxnId="{96F4E8DE-EDE9-42F6-AB1A-AEC38309E8F2}">
      <dgm:prSet/>
      <dgm:spPr/>
      <dgm:t>
        <a:bodyPr/>
        <a:lstStyle/>
        <a:p>
          <a:endParaRPr lang="en-US"/>
        </a:p>
      </dgm:t>
    </dgm:pt>
    <dgm:pt modelId="{1ACC6EE8-DC18-45B6-B021-EB7467785E27}">
      <dgm:prSet phldrT="[Text]"/>
      <dgm:spPr/>
      <dgm:t>
        <a:bodyPr/>
        <a:lstStyle/>
        <a:p>
          <a:r>
            <a:rPr lang="en-US" dirty="0"/>
            <a:t>resourcing</a:t>
          </a:r>
        </a:p>
      </dgm:t>
    </dgm:pt>
    <dgm:pt modelId="{E4438FF4-3F0C-4131-84F8-A526D2DC7470}" type="parTrans" cxnId="{6806CAC3-C9B0-4EA9-B76B-E077DB499739}">
      <dgm:prSet/>
      <dgm:spPr/>
      <dgm:t>
        <a:bodyPr/>
        <a:lstStyle/>
        <a:p>
          <a:endParaRPr lang="en-US"/>
        </a:p>
      </dgm:t>
    </dgm:pt>
    <dgm:pt modelId="{FE4D1446-7E3E-46A9-AC65-E338FCA3E590}" type="sibTrans" cxnId="{6806CAC3-C9B0-4EA9-B76B-E077DB499739}">
      <dgm:prSet/>
      <dgm:spPr/>
      <dgm:t>
        <a:bodyPr/>
        <a:lstStyle/>
        <a:p>
          <a:endParaRPr lang="en-US"/>
        </a:p>
      </dgm:t>
    </dgm:pt>
    <dgm:pt modelId="{3F4721AE-51FF-4D4D-9174-4AC48538D0F4}">
      <dgm:prSet phldrT="[Text]"/>
      <dgm:spPr/>
      <dgm:t>
        <a:bodyPr/>
        <a:lstStyle/>
        <a:p>
          <a:r>
            <a:rPr lang="en-US" dirty="0"/>
            <a:t>Mapping the company</a:t>
          </a:r>
        </a:p>
      </dgm:t>
    </dgm:pt>
    <dgm:pt modelId="{A747840A-6BCE-4932-BE8F-950AFD98F4F0}" type="parTrans" cxnId="{FFF8CF10-903F-4991-BF33-B175DD54E3E3}">
      <dgm:prSet/>
      <dgm:spPr/>
      <dgm:t>
        <a:bodyPr/>
        <a:lstStyle/>
        <a:p>
          <a:endParaRPr lang="en-US"/>
        </a:p>
      </dgm:t>
    </dgm:pt>
    <dgm:pt modelId="{0B2C0BF3-9507-4DC3-A329-EEA33C54EA26}" type="sibTrans" cxnId="{FFF8CF10-903F-4991-BF33-B175DD54E3E3}">
      <dgm:prSet/>
      <dgm:spPr/>
      <dgm:t>
        <a:bodyPr/>
        <a:lstStyle/>
        <a:p>
          <a:endParaRPr lang="en-US"/>
        </a:p>
      </dgm:t>
    </dgm:pt>
    <dgm:pt modelId="{1E530057-D7F1-4DAE-9386-CF26AF0E9B02}">
      <dgm:prSet phldrT="[Text]"/>
      <dgm:spPr/>
      <dgm:t>
        <a:bodyPr/>
        <a:lstStyle/>
        <a:p>
          <a:r>
            <a:rPr lang="en-US" dirty="0"/>
            <a:t>harvesting</a:t>
          </a:r>
        </a:p>
      </dgm:t>
    </dgm:pt>
    <dgm:pt modelId="{532873B9-11EE-4F8E-8B76-682983315DE8}" type="parTrans" cxnId="{7245336E-99AD-4ED0-8070-EEA066A79FA6}">
      <dgm:prSet/>
      <dgm:spPr/>
      <dgm:t>
        <a:bodyPr/>
        <a:lstStyle/>
        <a:p>
          <a:endParaRPr lang="en-US"/>
        </a:p>
      </dgm:t>
    </dgm:pt>
    <dgm:pt modelId="{575E750D-1FD3-4FA5-83CD-75ED233FAD2A}" type="sibTrans" cxnId="{7245336E-99AD-4ED0-8070-EEA066A79FA6}">
      <dgm:prSet/>
      <dgm:spPr/>
      <dgm:t>
        <a:bodyPr/>
        <a:lstStyle/>
        <a:p>
          <a:endParaRPr lang="en-US"/>
        </a:p>
      </dgm:t>
    </dgm:pt>
    <dgm:pt modelId="{0565A385-A3B7-44A4-B2BF-5FC85BDE4A23}" type="pres">
      <dgm:prSet presAssocID="{F0E28695-349E-44BB-B8AA-7B3180CD8E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50F49A9-E677-4D3A-9A58-8775D2E20419}" type="pres">
      <dgm:prSet presAssocID="{55CAA434-6B14-41C1-ABC1-1E4710F1243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B2FA4C2-E335-454E-9691-5AF9F5878C13}" type="pres">
      <dgm:prSet presAssocID="{295C4795-D9F0-4AD3-B987-8080D4BCC3C2}" presName="sibTrans" presStyleLbl="sibTrans2D1" presStyleIdx="0" presStyleCnt="5"/>
      <dgm:spPr/>
      <dgm:t>
        <a:bodyPr/>
        <a:lstStyle/>
        <a:p>
          <a:pPr rtl="1"/>
          <a:endParaRPr lang="fa-IR"/>
        </a:p>
      </dgm:t>
    </dgm:pt>
    <dgm:pt modelId="{20DE9BF7-DE85-442E-A875-B14EB08F713C}" type="pres">
      <dgm:prSet presAssocID="{295C4795-D9F0-4AD3-B987-8080D4BCC3C2}" presName="connectorText" presStyleLbl="sibTrans2D1" presStyleIdx="0" presStyleCnt="5"/>
      <dgm:spPr/>
      <dgm:t>
        <a:bodyPr/>
        <a:lstStyle/>
        <a:p>
          <a:pPr rtl="1"/>
          <a:endParaRPr lang="fa-IR"/>
        </a:p>
      </dgm:t>
    </dgm:pt>
    <dgm:pt modelId="{BC32806B-B560-408E-A86F-15438B2197B4}" type="pres">
      <dgm:prSet presAssocID="{07E8C1DB-57EF-4BAA-A03D-EFF0A4D863A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0D86A17-CE37-4199-A386-F5E5173E4841}" type="pres">
      <dgm:prSet presAssocID="{5BD4EE89-2058-4AA1-A404-C3C0304101A2}" presName="sibTrans" presStyleLbl="sibTrans2D1" presStyleIdx="1" presStyleCnt="5"/>
      <dgm:spPr/>
      <dgm:t>
        <a:bodyPr/>
        <a:lstStyle/>
        <a:p>
          <a:pPr rtl="1"/>
          <a:endParaRPr lang="fa-IR"/>
        </a:p>
      </dgm:t>
    </dgm:pt>
    <dgm:pt modelId="{7F94C8B0-BCC9-4C76-AB50-237F110B65A4}" type="pres">
      <dgm:prSet presAssocID="{5BD4EE89-2058-4AA1-A404-C3C0304101A2}" presName="connectorText" presStyleLbl="sibTrans2D1" presStyleIdx="1" presStyleCnt="5"/>
      <dgm:spPr/>
      <dgm:t>
        <a:bodyPr/>
        <a:lstStyle/>
        <a:p>
          <a:pPr rtl="1"/>
          <a:endParaRPr lang="fa-IR"/>
        </a:p>
      </dgm:t>
    </dgm:pt>
    <dgm:pt modelId="{C24431EC-8112-4C6B-8AB7-A95871650CC5}" type="pres">
      <dgm:prSet presAssocID="{1ACC6EE8-DC18-45B6-B021-EB7467785E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0EBDBD5-56C5-4FD2-91B9-34C93DB6D287}" type="pres">
      <dgm:prSet presAssocID="{FE4D1446-7E3E-46A9-AC65-E338FCA3E590}" presName="sibTrans" presStyleLbl="sibTrans2D1" presStyleIdx="2" presStyleCnt="5"/>
      <dgm:spPr/>
      <dgm:t>
        <a:bodyPr/>
        <a:lstStyle/>
        <a:p>
          <a:pPr rtl="1"/>
          <a:endParaRPr lang="fa-IR"/>
        </a:p>
      </dgm:t>
    </dgm:pt>
    <dgm:pt modelId="{98D98DE7-789B-419F-BBEE-3297207A571D}" type="pres">
      <dgm:prSet presAssocID="{FE4D1446-7E3E-46A9-AC65-E338FCA3E590}" presName="connectorText" presStyleLbl="sibTrans2D1" presStyleIdx="2" presStyleCnt="5"/>
      <dgm:spPr/>
      <dgm:t>
        <a:bodyPr/>
        <a:lstStyle/>
        <a:p>
          <a:pPr rtl="1"/>
          <a:endParaRPr lang="fa-IR"/>
        </a:p>
      </dgm:t>
    </dgm:pt>
    <dgm:pt modelId="{AD4AD387-B117-4830-B610-86D4037D4130}" type="pres">
      <dgm:prSet presAssocID="{3F4721AE-51FF-4D4D-9174-4AC48538D0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F0538F-3709-4E20-8458-7C4CC03612C4}" type="pres">
      <dgm:prSet presAssocID="{0B2C0BF3-9507-4DC3-A329-EEA33C54EA26}" presName="sibTrans" presStyleLbl="sibTrans2D1" presStyleIdx="3" presStyleCnt="5"/>
      <dgm:spPr/>
      <dgm:t>
        <a:bodyPr/>
        <a:lstStyle/>
        <a:p>
          <a:pPr rtl="1"/>
          <a:endParaRPr lang="fa-IR"/>
        </a:p>
      </dgm:t>
    </dgm:pt>
    <dgm:pt modelId="{BF39835D-E7B4-4931-A4A4-EE3DC2FF4CA3}" type="pres">
      <dgm:prSet presAssocID="{0B2C0BF3-9507-4DC3-A329-EEA33C54EA26}" presName="connectorText" presStyleLbl="sibTrans2D1" presStyleIdx="3" presStyleCnt="5"/>
      <dgm:spPr/>
      <dgm:t>
        <a:bodyPr/>
        <a:lstStyle/>
        <a:p>
          <a:pPr rtl="1"/>
          <a:endParaRPr lang="fa-IR"/>
        </a:p>
      </dgm:t>
    </dgm:pt>
    <dgm:pt modelId="{B81D9288-B7B7-4145-B6C6-F515B8989E75}" type="pres">
      <dgm:prSet presAssocID="{1E530057-D7F1-4DAE-9386-CF26AF0E9B0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5223558-6AB4-439B-8D78-B474064D63B2}" type="pres">
      <dgm:prSet presAssocID="{575E750D-1FD3-4FA5-83CD-75ED233FAD2A}" presName="sibTrans" presStyleLbl="sibTrans2D1" presStyleIdx="4" presStyleCnt="5"/>
      <dgm:spPr/>
      <dgm:t>
        <a:bodyPr/>
        <a:lstStyle/>
        <a:p>
          <a:pPr rtl="1"/>
          <a:endParaRPr lang="fa-IR"/>
        </a:p>
      </dgm:t>
    </dgm:pt>
    <dgm:pt modelId="{E07F374A-6500-4660-BC54-4B83A761C972}" type="pres">
      <dgm:prSet presAssocID="{575E750D-1FD3-4FA5-83CD-75ED233FAD2A}" presName="connectorText" presStyleLbl="sibTrans2D1" presStyleIdx="4" presStyleCnt="5"/>
      <dgm:spPr/>
      <dgm:t>
        <a:bodyPr/>
        <a:lstStyle/>
        <a:p>
          <a:pPr rtl="1"/>
          <a:endParaRPr lang="fa-IR"/>
        </a:p>
      </dgm:t>
    </dgm:pt>
  </dgm:ptLst>
  <dgm:cxnLst>
    <dgm:cxn modelId="{899ECADF-FF36-44B6-B009-E0716420CB12}" type="presOf" srcId="{575E750D-1FD3-4FA5-83CD-75ED233FAD2A}" destId="{E07F374A-6500-4660-BC54-4B83A761C972}" srcOrd="1" destOrd="0" presId="urn:microsoft.com/office/officeart/2005/8/layout/cycle2"/>
    <dgm:cxn modelId="{53CF05BF-018F-43BD-B719-C95113DB411A}" srcId="{F0E28695-349E-44BB-B8AA-7B3180CD8E72}" destId="{55CAA434-6B14-41C1-ABC1-1E4710F1243A}" srcOrd="0" destOrd="0" parTransId="{A2CEF3EA-D036-46B2-BB3C-44F7EE7EED4E}" sibTransId="{295C4795-D9F0-4AD3-B987-8080D4BCC3C2}"/>
    <dgm:cxn modelId="{DC230AB4-D35F-4DC3-AA88-B6B714ECE6C4}" type="presOf" srcId="{295C4795-D9F0-4AD3-B987-8080D4BCC3C2}" destId="{20DE9BF7-DE85-442E-A875-B14EB08F713C}" srcOrd="1" destOrd="0" presId="urn:microsoft.com/office/officeart/2005/8/layout/cycle2"/>
    <dgm:cxn modelId="{96F4E8DE-EDE9-42F6-AB1A-AEC38309E8F2}" srcId="{F0E28695-349E-44BB-B8AA-7B3180CD8E72}" destId="{07E8C1DB-57EF-4BAA-A03D-EFF0A4D863A6}" srcOrd="1" destOrd="0" parTransId="{F8B9256F-4D3E-4F9A-AFC5-F8B6922BCFDF}" sibTransId="{5BD4EE89-2058-4AA1-A404-C3C0304101A2}"/>
    <dgm:cxn modelId="{FF969168-7380-4C63-B5FF-D60CD09ADCB1}" type="presOf" srcId="{1ACC6EE8-DC18-45B6-B021-EB7467785E27}" destId="{C24431EC-8112-4C6B-8AB7-A95871650CC5}" srcOrd="0" destOrd="0" presId="urn:microsoft.com/office/officeart/2005/8/layout/cycle2"/>
    <dgm:cxn modelId="{7FCDBCC1-BF0C-4E83-898F-4F5A6CAB95F8}" type="presOf" srcId="{55CAA434-6B14-41C1-ABC1-1E4710F1243A}" destId="{150F49A9-E677-4D3A-9A58-8775D2E20419}" srcOrd="0" destOrd="0" presId="urn:microsoft.com/office/officeart/2005/8/layout/cycle2"/>
    <dgm:cxn modelId="{36E904F9-D7A4-4354-8A75-40193731D777}" type="presOf" srcId="{1E530057-D7F1-4DAE-9386-CF26AF0E9B02}" destId="{B81D9288-B7B7-4145-B6C6-F515B8989E75}" srcOrd="0" destOrd="0" presId="urn:microsoft.com/office/officeart/2005/8/layout/cycle2"/>
    <dgm:cxn modelId="{3A49558E-D752-40AD-9E69-E43CB178D457}" type="presOf" srcId="{3F4721AE-51FF-4D4D-9174-4AC48538D0F4}" destId="{AD4AD387-B117-4830-B610-86D4037D4130}" srcOrd="0" destOrd="0" presId="urn:microsoft.com/office/officeart/2005/8/layout/cycle2"/>
    <dgm:cxn modelId="{6806CAC3-C9B0-4EA9-B76B-E077DB499739}" srcId="{F0E28695-349E-44BB-B8AA-7B3180CD8E72}" destId="{1ACC6EE8-DC18-45B6-B021-EB7467785E27}" srcOrd="2" destOrd="0" parTransId="{E4438FF4-3F0C-4131-84F8-A526D2DC7470}" sibTransId="{FE4D1446-7E3E-46A9-AC65-E338FCA3E590}"/>
    <dgm:cxn modelId="{FFF8CF10-903F-4991-BF33-B175DD54E3E3}" srcId="{F0E28695-349E-44BB-B8AA-7B3180CD8E72}" destId="{3F4721AE-51FF-4D4D-9174-4AC48538D0F4}" srcOrd="3" destOrd="0" parTransId="{A747840A-6BCE-4932-BE8F-950AFD98F4F0}" sibTransId="{0B2C0BF3-9507-4DC3-A329-EEA33C54EA26}"/>
    <dgm:cxn modelId="{7245336E-99AD-4ED0-8070-EEA066A79FA6}" srcId="{F0E28695-349E-44BB-B8AA-7B3180CD8E72}" destId="{1E530057-D7F1-4DAE-9386-CF26AF0E9B02}" srcOrd="4" destOrd="0" parTransId="{532873B9-11EE-4F8E-8B76-682983315DE8}" sibTransId="{575E750D-1FD3-4FA5-83CD-75ED233FAD2A}"/>
    <dgm:cxn modelId="{1BF23D4D-2279-443E-B2BD-BE8176059C53}" type="presOf" srcId="{07E8C1DB-57EF-4BAA-A03D-EFF0A4D863A6}" destId="{BC32806B-B560-408E-A86F-15438B2197B4}" srcOrd="0" destOrd="0" presId="urn:microsoft.com/office/officeart/2005/8/layout/cycle2"/>
    <dgm:cxn modelId="{934B4C65-E3AF-496A-A124-36604FD377AF}" type="presOf" srcId="{5BD4EE89-2058-4AA1-A404-C3C0304101A2}" destId="{7F94C8B0-BCC9-4C76-AB50-237F110B65A4}" srcOrd="1" destOrd="0" presId="urn:microsoft.com/office/officeart/2005/8/layout/cycle2"/>
    <dgm:cxn modelId="{9DCDF808-B6A9-4747-8CB9-2819539A50E1}" type="presOf" srcId="{FE4D1446-7E3E-46A9-AC65-E338FCA3E590}" destId="{98D98DE7-789B-419F-BBEE-3297207A571D}" srcOrd="1" destOrd="0" presId="urn:microsoft.com/office/officeart/2005/8/layout/cycle2"/>
    <dgm:cxn modelId="{0B0C041E-B1BC-40C0-9819-BC0131A29787}" type="presOf" srcId="{FE4D1446-7E3E-46A9-AC65-E338FCA3E590}" destId="{C0EBDBD5-56C5-4FD2-91B9-34C93DB6D287}" srcOrd="0" destOrd="0" presId="urn:microsoft.com/office/officeart/2005/8/layout/cycle2"/>
    <dgm:cxn modelId="{C1E0F9E3-5D25-4DE5-B8C8-BC68980E6E8C}" type="presOf" srcId="{295C4795-D9F0-4AD3-B987-8080D4BCC3C2}" destId="{EB2FA4C2-E335-454E-9691-5AF9F5878C13}" srcOrd="0" destOrd="0" presId="urn:microsoft.com/office/officeart/2005/8/layout/cycle2"/>
    <dgm:cxn modelId="{59653E74-686B-40B7-96A2-5C877CF795C4}" type="presOf" srcId="{0B2C0BF3-9507-4DC3-A329-EEA33C54EA26}" destId="{E0F0538F-3709-4E20-8458-7C4CC03612C4}" srcOrd="0" destOrd="0" presId="urn:microsoft.com/office/officeart/2005/8/layout/cycle2"/>
    <dgm:cxn modelId="{6F522037-A5D2-44D9-81B5-40E9C31B5796}" type="presOf" srcId="{575E750D-1FD3-4FA5-83CD-75ED233FAD2A}" destId="{A5223558-6AB4-439B-8D78-B474064D63B2}" srcOrd="0" destOrd="0" presId="urn:microsoft.com/office/officeart/2005/8/layout/cycle2"/>
    <dgm:cxn modelId="{B3124E02-BAED-49B0-8133-52412911268F}" type="presOf" srcId="{5BD4EE89-2058-4AA1-A404-C3C0304101A2}" destId="{B0D86A17-CE37-4199-A386-F5E5173E4841}" srcOrd="0" destOrd="0" presId="urn:microsoft.com/office/officeart/2005/8/layout/cycle2"/>
    <dgm:cxn modelId="{A6B95DCF-4F41-4085-AAF4-EB3E62AE7B23}" type="presOf" srcId="{0B2C0BF3-9507-4DC3-A329-EEA33C54EA26}" destId="{BF39835D-E7B4-4931-A4A4-EE3DC2FF4CA3}" srcOrd="1" destOrd="0" presId="urn:microsoft.com/office/officeart/2005/8/layout/cycle2"/>
    <dgm:cxn modelId="{B5E739C9-028D-4220-9738-1C51D7355D0C}" type="presOf" srcId="{F0E28695-349E-44BB-B8AA-7B3180CD8E72}" destId="{0565A385-A3B7-44A4-B2BF-5FC85BDE4A23}" srcOrd="0" destOrd="0" presId="urn:microsoft.com/office/officeart/2005/8/layout/cycle2"/>
    <dgm:cxn modelId="{628EA68D-7717-4BFB-B971-EB207EC529A2}" type="presParOf" srcId="{0565A385-A3B7-44A4-B2BF-5FC85BDE4A23}" destId="{150F49A9-E677-4D3A-9A58-8775D2E20419}" srcOrd="0" destOrd="0" presId="urn:microsoft.com/office/officeart/2005/8/layout/cycle2"/>
    <dgm:cxn modelId="{EE1B41B2-F5EA-4C32-B91D-6EC3D72B9DA9}" type="presParOf" srcId="{0565A385-A3B7-44A4-B2BF-5FC85BDE4A23}" destId="{EB2FA4C2-E335-454E-9691-5AF9F5878C13}" srcOrd="1" destOrd="0" presId="urn:microsoft.com/office/officeart/2005/8/layout/cycle2"/>
    <dgm:cxn modelId="{18F4F77F-F8B4-4D81-AF22-B9E9D4112EFD}" type="presParOf" srcId="{EB2FA4C2-E335-454E-9691-5AF9F5878C13}" destId="{20DE9BF7-DE85-442E-A875-B14EB08F713C}" srcOrd="0" destOrd="0" presId="urn:microsoft.com/office/officeart/2005/8/layout/cycle2"/>
    <dgm:cxn modelId="{547A387B-730E-46BE-ACFF-A3C460C84A49}" type="presParOf" srcId="{0565A385-A3B7-44A4-B2BF-5FC85BDE4A23}" destId="{BC32806B-B560-408E-A86F-15438B2197B4}" srcOrd="2" destOrd="0" presId="urn:microsoft.com/office/officeart/2005/8/layout/cycle2"/>
    <dgm:cxn modelId="{73061B1E-2D2B-4685-A5B6-4148F3DB05B8}" type="presParOf" srcId="{0565A385-A3B7-44A4-B2BF-5FC85BDE4A23}" destId="{B0D86A17-CE37-4199-A386-F5E5173E4841}" srcOrd="3" destOrd="0" presId="urn:microsoft.com/office/officeart/2005/8/layout/cycle2"/>
    <dgm:cxn modelId="{A2DB2706-F038-4F9D-83D5-7534973BC499}" type="presParOf" srcId="{B0D86A17-CE37-4199-A386-F5E5173E4841}" destId="{7F94C8B0-BCC9-4C76-AB50-237F110B65A4}" srcOrd="0" destOrd="0" presId="urn:microsoft.com/office/officeart/2005/8/layout/cycle2"/>
    <dgm:cxn modelId="{CCC17A13-E390-4A4B-AAF6-EF136BB9DBAC}" type="presParOf" srcId="{0565A385-A3B7-44A4-B2BF-5FC85BDE4A23}" destId="{C24431EC-8112-4C6B-8AB7-A95871650CC5}" srcOrd="4" destOrd="0" presId="urn:microsoft.com/office/officeart/2005/8/layout/cycle2"/>
    <dgm:cxn modelId="{E7A2C5B8-E79D-4AB6-A889-16FEAE17F173}" type="presParOf" srcId="{0565A385-A3B7-44A4-B2BF-5FC85BDE4A23}" destId="{C0EBDBD5-56C5-4FD2-91B9-34C93DB6D287}" srcOrd="5" destOrd="0" presId="urn:microsoft.com/office/officeart/2005/8/layout/cycle2"/>
    <dgm:cxn modelId="{5ED61BB6-3BB8-4393-9138-6C65A58318E3}" type="presParOf" srcId="{C0EBDBD5-56C5-4FD2-91B9-34C93DB6D287}" destId="{98D98DE7-789B-419F-BBEE-3297207A571D}" srcOrd="0" destOrd="0" presId="urn:microsoft.com/office/officeart/2005/8/layout/cycle2"/>
    <dgm:cxn modelId="{30D1E539-9A0A-451E-9F7B-8B2546A03EF0}" type="presParOf" srcId="{0565A385-A3B7-44A4-B2BF-5FC85BDE4A23}" destId="{AD4AD387-B117-4830-B610-86D4037D4130}" srcOrd="6" destOrd="0" presId="urn:microsoft.com/office/officeart/2005/8/layout/cycle2"/>
    <dgm:cxn modelId="{A891FF47-8AAB-4A19-B389-80E07CCC10B6}" type="presParOf" srcId="{0565A385-A3B7-44A4-B2BF-5FC85BDE4A23}" destId="{E0F0538F-3709-4E20-8458-7C4CC03612C4}" srcOrd="7" destOrd="0" presId="urn:microsoft.com/office/officeart/2005/8/layout/cycle2"/>
    <dgm:cxn modelId="{6A603EDC-6FC3-4A10-AC9D-B64E01061C52}" type="presParOf" srcId="{E0F0538F-3709-4E20-8458-7C4CC03612C4}" destId="{BF39835D-E7B4-4931-A4A4-EE3DC2FF4CA3}" srcOrd="0" destOrd="0" presId="urn:microsoft.com/office/officeart/2005/8/layout/cycle2"/>
    <dgm:cxn modelId="{37AFE8F5-DB66-4BD7-9204-6B84EB8105D9}" type="presParOf" srcId="{0565A385-A3B7-44A4-B2BF-5FC85BDE4A23}" destId="{B81D9288-B7B7-4145-B6C6-F515B8989E75}" srcOrd="8" destOrd="0" presId="urn:microsoft.com/office/officeart/2005/8/layout/cycle2"/>
    <dgm:cxn modelId="{E7C33883-37F1-4627-ABD3-8EE4B9729413}" type="presParOf" srcId="{0565A385-A3B7-44A4-B2BF-5FC85BDE4A23}" destId="{A5223558-6AB4-439B-8D78-B474064D63B2}" srcOrd="9" destOrd="0" presId="urn:microsoft.com/office/officeart/2005/8/layout/cycle2"/>
    <dgm:cxn modelId="{8A29ADF8-5C27-4257-9817-CF75CA8FBF95}" type="presParOf" srcId="{A5223558-6AB4-439B-8D78-B474064D63B2}" destId="{E07F374A-6500-4660-BC54-4B83A761C97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FE1C32-573A-4044-9B66-F55508F9E6E5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420516-F1EC-4FDB-8FDF-B8B4EA3DE82F}">
      <dgm:prSet phldrT="[Text]" custT="1"/>
      <dgm:spPr>
        <a:solidFill>
          <a:srgbClr val="00B050"/>
        </a:solidFill>
      </dgm:spPr>
      <dgm:t>
        <a:bodyPr/>
        <a:lstStyle/>
        <a:p>
          <a:r>
            <a:rPr lang="fa-IR" sz="2000" b="1" dirty="0">
              <a:solidFill>
                <a:schemeClr val="tx1"/>
              </a:solidFill>
              <a:cs typeface="B Lotus" pitchFamily="2" charset="-78"/>
            </a:rPr>
            <a:t>انواع کارآفرینی</a:t>
          </a:r>
          <a:endParaRPr lang="en-US" sz="2000" b="1" dirty="0">
            <a:solidFill>
              <a:schemeClr val="tx1"/>
            </a:solidFill>
            <a:cs typeface="B Lotus" pitchFamily="2" charset="-78"/>
          </a:endParaRPr>
        </a:p>
      </dgm:t>
    </dgm:pt>
    <dgm:pt modelId="{36B63B77-16F3-4FB2-9CE1-3CC88FD20240}" type="parTrans" cxnId="{274F17A7-33A2-4A8E-B3C9-DB1B478EB51F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Lotus" pitchFamily="2" charset="-78"/>
          </a:endParaRPr>
        </a:p>
      </dgm:t>
    </dgm:pt>
    <dgm:pt modelId="{E027572A-9A85-43C1-A61B-9E3365AD3FFB}" type="sibTrans" cxnId="{274F17A7-33A2-4A8E-B3C9-DB1B478EB51F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Lotus" pitchFamily="2" charset="-78"/>
          </a:endParaRPr>
        </a:p>
      </dgm:t>
    </dgm:pt>
    <dgm:pt modelId="{A2DB7353-91B7-4B53-BABB-9E9C1473CF0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a-IR" sz="2000" b="1" dirty="0">
              <a:solidFill>
                <a:schemeClr val="tx1"/>
              </a:solidFill>
              <a:cs typeface="B Lotus" pitchFamily="2" charset="-78"/>
            </a:rPr>
            <a:t>کارآفرینی فردی</a:t>
          </a:r>
          <a:endParaRPr lang="en-US" sz="2000" b="1" dirty="0">
            <a:solidFill>
              <a:schemeClr val="tx1"/>
            </a:solidFill>
            <a:cs typeface="B Lotus" pitchFamily="2" charset="-78"/>
          </a:endParaRPr>
        </a:p>
      </dgm:t>
    </dgm:pt>
    <dgm:pt modelId="{1E087B44-8542-4FE7-9489-09CD4E3328BF}" type="parTrans" cxnId="{9902EB1E-E249-4B1B-AF23-CB7F01AF691F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cs typeface="B Lotus" pitchFamily="2" charset="-78"/>
          </a:endParaRPr>
        </a:p>
      </dgm:t>
    </dgm:pt>
    <dgm:pt modelId="{4F9000A2-0F64-4FEA-838C-85C34C9D6D04}" type="sibTrans" cxnId="{9902EB1E-E249-4B1B-AF23-CB7F01AF691F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Lotus" pitchFamily="2" charset="-78"/>
          </a:endParaRPr>
        </a:p>
      </dgm:t>
    </dgm:pt>
    <dgm:pt modelId="{80C51E8D-F20E-4191-92FF-07C5906A6380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a-IR" sz="2000" b="1" dirty="0">
              <a:solidFill>
                <a:schemeClr val="tx1"/>
              </a:solidFill>
              <a:cs typeface="B Lotus" pitchFamily="2" charset="-78"/>
            </a:rPr>
            <a:t>کارآفرینی سازمانی</a:t>
          </a:r>
          <a:endParaRPr lang="en-US" sz="2000" b="1" dirty="0">
            <a:solidFill>
              <a:schemeClr val="tx1"/>
            </a:solidFill>
            <a:cs typeface="B Lotus" pitchFamily="2" charset="-78"/>
          </a:endParaRPr>
        </a:p>
      </dgm:t>
    </dgm:pt>
    <dgm:pt modelId="{A7361287-83A4-4714-B9B9-72944C4BCD91}" type="parTrans" cxnId="{D35881DB-2944-48A2-877F-9C264BE4A04B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cs typeface="B Lotus" pitchFamily="2" charset="-78"/>
          </a:endParaRPr>
        </a:p>
      </dgm:t>
    </dgm:pt>
    <dgm:pt modelId="{2278AC3A-3AB1-4A1E-86B2-16239C623326}" type="sibTrans" cxnId="{D35881DB-2944-48A2-877F-9C264BE4A04B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Lotus" pitchFamily="2" charset="-78"/>
          </a:endParaRPr>
        </a:p>
      </dgm:t>
    </dgm:pt>
    <dgm:pt modelId="{0E0F8F9A-B8F3-4809-9556-4F28A4AB0C62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a-IR" sz="2000" b="1" dirty="0">
              <a:solidFill>
                <a:schemeClr val="tx1"/>
              </a:solidFill>
              <a:cs typeface="B Lotus" pitchFamily="2" charset="-78"/>
            </a:rPr>
            <a:t>کارآفرینی خانوادگی</a:t>
          </a:r>
          <a:endParaRPr lang="en-US" sz="2000" b="1" dirty="0">
            <a:solidFill>
              <a:schemeClr val="tx1"/>
            </a:solidFill>
            <a:cs typeface="B Lotus" pitchFamily="2" charset="-78"/>
          </a:endParaRPr>
        </a:p>
      </dgm:t>
    </dgm:pt>
    <dgm:pt modelId="{DE0EE62D-D8C6-4234-B0FF-82E6A067CD43}" type="parTrans" cxnId="{8854B369-849A-49FF-9263-90C874039533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cs typeface="B Lotus" pitchFamily="2" charset="-78"/>
          </a:endParaRPr>
        </a:p>
      </dgm:t>
    </dgm:pt>
    <dgm:pt modelId="{6E175463-6684-4A81-B334-ED9B12401934}" type="sibTrans" cxnId="{8854B369-849A-49FF-9263-90C874039533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Lotus" pitchFamily="2" charset="-78"/>
          </a:endParaRPr>
        </a:p>
      </dgm:t>
    </dgm:pt>
    <dgm:pt modelId="{751147FB-AA2C-4794-8CD7-682AB57ED9C5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a-IR" sz="2000" b="1" dirty="0">
              <a:solidFill>
                <a:schemeClr val="tx1"/>
              </a:solidFill>
              <a:cs typeface="B Lotus" pitchFamily="2" charset="-78"/>
            </a:rPr>
            <a:t>کارآفرینی روستایی</a:t>
          </a:r>
          <a:endParaRPr lang="en-US" sz="2000" b="1" dirty="0">
            <a:solidFill>
              <a:schemeClr val="tx1"/>
            </a:solidFill>
            <a:cs typeface="B Lotus" pitchFamily="2" charset="-78"/>
          </a:endParaRPr>
        </a:p>
      </dgm:t>
    </dgm:pt>
    <dgm:pt modelId="{3E78447B-B44B-4773-A18C-0466BC777A1C}" type="parTrans" cxnId="{88037F69-D712-45EC-891F-08AF2F2267EA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cs typeface="B Lotus" pitchFamily="2" charset="-78"/>
          </a:endParaRPr>
        </a:p>
      </dgm:t>
    </dgm:pt>
    <dgm:pt modelId="{D63ECD65-372E-4BC7-8DFA-AA803830CCA3}" type="sibTrans" cxnId="{88037F69-D712-45EC-891F-08AF2F2267EA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Lotus" pitchFamily="2" charset="-78"/>
          </a:endParaRPr>
        </a:p>
      </dgm:t>
    </dgm:pt>
    <dgm:pt modelId="{BC642C76-B295-408A-A563-F7B59963E7E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a-IR" sz="2000" b="1" dirty="0">
              <a:solidFill>
                <a:schemeClr val="tx1"/>
              </a:solidFill>
              <a:cs typeface="B Lotus" pitchFamily="2" charset="-78"/>
            </a:rPr>
            <a:t>کارآفرینی خانگی</a:t>
          </a:r>
          <a:endParaRPr lang="en-US" sz="2000" b="1" dirty="0">
            <a:solidFill>
              <a:schemeClr val="tx1"/>
            </a:solidFill>
            <a:cs typeface="B Lotus" pitchFamily="2" charset="-78"/>
          </a:endParaRPr>
        </a:p>
      </dgm:t>
    </dgm:pt>
    <dgm:pt modelId="{1BF7A3D1-61EE-422A-B2BB-952FEAC3A4C2}" type="parTrans" cxnId="{91ABBE77-1195-4F74-8EB2-6836710B8EC3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cs typeface="B Lotus" pitchFamily="2" charset="-78"/>
          </a:endParaRPr>
        </a:p>
      </dgm:t>
    </dgm:pt>
    <dgm:pt modelId="{7E44F374-0482-473E-ABED-BEEBC114A5D3}" type="sibTrans" cxnId="{91ABBE77-1195-4F74-8EB2-6836710B8EC3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Lotus" pitchFamily="2" charset="-78"/>
          </a:endParaRPr>
        </a:p>
      </dgm:t>
    </dgm:pt>
    <dgm:pt modelId="{3D92994F-E34D-48DE-B69D-C2CC2DF26732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a-IR" sz="2000" b="1" dirty="0">
              <a:solidFill>
                <a:schemeClr val="tx1"/>
              </a:solidFill>
              <a:cs typeface="B Lotus" pitchFamily="2" charset="-78"/>
            </a:rPr>
            <a:t>کارآفرینی اجتماعی</a:t>
          </a:r>
          <a:endParaRPr lang="en-US" sz="2000" b="1" dirty="0">
            <a:solidFill>
              <a:schemeClr val="tx1"/>
            </a:solidFill>
            <a:cs typeface="B Lotus" pitchFamily="2" charset="-78"/>
          </a:endParaRPr>
        </a:p>
      </dgm:t>
    </dgm:pt>
    <dgm:pt modelId="{7A3E062E-796E-4CD0-9C79-C0DA9B4F1CBD}" type="parTrans" cxnId="{4D580EF3-3F04-487A-BAF6-17D5A71EDD43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cs typeface="B Lotus" pitchFamily="2" charset="-78"/>
          </a:endParaRPr>
        </a:p>
      </dgm:t>
    </dgm:pt>
    <dgm:pt modelId="{14658396-2833-45AB-95CC-223B25E8B37A}" type="sibTrans" cxnId="{4D580EF3-3F04-487A-BAF6-17D5A71EDD43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Lotus" pitchFamily="2" charset="-78"/>
          </a:endParaRPr>
        </a:p>
      </dgm:t>
    </dgm:pt>
    <dgm:pt modelId="{261BECD0-580F-444F-898B-8C0228DA5413}" type="pres">
      <dgm:prSet presAssocID="{CCFE1C32-573A-4044-9B66-F55508F9E6E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DF5F887-C3AA-4BC1-B3B8-61BF6DAB01C8}" type="pres">
      <dgm:prSet presAssocID="{E3420516-F1EC-4FDB-8FDF-B8B4EA3DE82F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54DE4063-3D4A-4846-94C2-9C51FFE2346C}" type="pres">
      <dgm:prSet presAssocID="{1E087B44-8542-4FE7-9489-09CD4E3328BF}" presName="Name9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8D1F8D3B-23BE-4560-88DF-2EC4BFD5BEDB}" type="pres">
      <dgm:prSet presAssocID="{1E087B44-8542-4FE7-9489-09CD4E3328BF}" presName="connTx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3B785A23-D2BC-4424-982F-655FA5694B33}" type="pres">
      <dgm:prSet presAssocID="{A2DB7353-91B7-4B53-BABB-9E9C1473CF0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C60A10-A995-40FB-B7A0-4368CDD6BF45}" type="pres">
      <dgm:prSet presAssocID="{A7361287-83A4-4714-B9B9-72944C4BCD91}" presName="Name9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6F3F8D5E-968E-4D46-8A6D-26BC71B4A2AE}" type="pres">
      <dgm:prSet presAssocID="{A7361287-83A4-4714-B9B9-72944C4BCD91}" presName="connTx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964FD71A-A8EF-4744-B3C4-96A873726ACE}" type="pres">
      <dgm:prSet presAssocID="{80C51E8D-F20E-4191-92FF-07C5906A638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19F0354-3755-4F4E-9D75-E0CEDA05C791}" type="pres">
      <dgm:prSet presAssocID="{7A3E062E-796E-4CD0-9C79-C0DA9B4F1CBD}" presName="Name9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B31179E1-0660-4E3C-B9DA-EB344BA6AD8C}" type="pres">
      <dgm:prSet presAssocID="{7A3E062E-796E-4CD0-9C79-C0DA9B4F1CBD}" presName="connTx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93319D83-2594-47E6-A641-BE342C1EA643}" type="pres">
      <dgm:prSet presAssocID="{3D92994F-E34D-48DE-B69D-C2CC2DF2673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E117DA6-76EA-4B8F-9495-D9DA2E1EFAD9}" type="pres">
      <dgm:prSet presAssocID="{1BF7A3D1-61EE-422A-B2BB-952FEAC3A4C2}" presName="Name9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53C99394-BACE-4AA1-9A51-F5797B3AF5B8}" type="pres">
      <dgm:prSet presAssocID="{1BF7A3D1-61EE-422A-B2BB-952FEAC3A4C2}" presName="connTx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7D2A135F-5283-4C45-A776-BAE44C2025FA}" type="pres">
      <dgm:prSet presAssocID="{BC642C76-B295-408A-A563-F7B59963E7E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478B90B-4B31-4783-B0AB-9074C51667A4}" type="pres">
      <dgm:prSet presAssocID="{DE0EE62D-D8C6-4234-B0FF-82E6A067CD43}" presName="Name9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85BF8FE4-F13A-4FB4-A0A1-BD57D8C6C884}" type="pres">
      <dgm:prSet presAssocID="{DE0EE62D-D8C6-4234-B0FF-82E6A067CD43}" presName="connTx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E6411DF8-4017-4773-B664-FFBEFA55B24C}" type="pres">
      <dgm:prSet presAssocID="{0E0F8F9A-B8F3-4809-9556-4F28A4AB0C6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724126E-7D7D-4E19-8E62-A9BD8DC9C28B}" type="pres">
      <dgm:prSet presAssocID="{3E78447B-B44B-4773-A18C-0466BC777A1C}" presName="Name9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2E76076E-23CF-401A-AE9D-21017E9BBCAB}" type="pres">
      <dgm:prSet presAssocID="{3E78447B-B44B-4773-A18C-0466BC777A1C}" presName="connTx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4799879C-89CC-43F9-87E1-F4147FD8D339}" type="pres">
      <dgm:prSet presAssocID="{751147FB-AA2C-4794-8CD7-682AB57ED9C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9B14F37-7628-4722-B53B-1E49499EAD8A}" type="presOf" srcId="{1BF7A3D1-61EE-422A-B2BB-952FEAC3A4C2}" destId="{6E117DA6-76EA-4B8F-9495-D9DA2E1EFAD9}" srcOrd="0" destOrd="0" presId="urn:microsoft.com/office/officeart/2005/8/layout/radial1"/>
    <dgm:cxn modelId="{6AB78A99-3009-4116-B66F-5277FD508FED}" type="presOf" srcId="{CCFE1C32-573A-4044-9B66-F55508F9E6E5}" destId="{261BECD0-580F-444F-898B-8C0228DA5413}" srcOrd="0" destOrd="0" presId="urn:microsoft.com/office/officeart/2005/8/layout/radial1"/>
    <dgm:cxn modelId="{B3A3E8F6-BAB1-4820-845F-A11E0A836719}" type="presOf" srcId="{A7361287-83A4-4714-B9B9-72944C4BCD91}" destId="{A9C60A10-A995-40FB-B7A0-4368CDD6BF45}" srcOrd="0" destOrd="0" presId="urn:microsoft.com/office/officeart/2005/8/layout/radial1"/>
    <dgm:cxn modelId="{33698685-FF78-45C0-9E79-83108184F2CD}" type="presOf" srcId="{DE0EE62D-D8C6-4234-B0FF-82E6A067CD43}" destId="{85BF8FE4-F13A-4FB4-A0A1-BD57D8C6C884}" srcOrd="1" destOrd="0" presId="urn:microsoft.com/office/officeart/2005/8/layout/radial1"/>
    <dgm:cxn modelId="{AA52C4DC-B727-463E-924D-862D912120F4}" type="presOf" srcId="{1BF7A3D1-61EE-422A-B2BB-952FEAC3A4C2}" destId="{53C99394-BACE-4AA1-9A51-F5797B3AF5B8}" srcOrd="1" destOrd="0" presId="urn:microsoft.com/office/officeart/2005/8/layout/radial1"/>
    <dgm:cxn modelId="{17B59C59-B66F-47B1-8504-5996A02E9C6F}" type="presOf" srcId="{3E78447B-B44B-4773-A18C-0466BC777A1C}" destId="{2E76076E-23CF-401A-AE9D-21017E9BBCAB}" srcOrd="1" destOrd="0" presId="urn:microsoft.com/office/officeart/2005/8/layout/radial1"/>
    <dgm:cxn modelId="{A60F2879-FC90-44E4-A65D-27402C19A71D}" type="presOf" srcId="{1E087B44-8542-4FE7-9489-09CD4E3328BF}" destId="{54DE4063-3D4A-4846-94C2-9C51FFE2346C}" srcOrd="0" destOrd="0" presId="urn:microsoft.com/office/officeart/2005/8/layout/radial1"/>
    <dgm:cxn modelId="{D35881DB-2944-48A2-877F-9C264BE4A04B}" srcId="{E3420516-F1EC-4FDB-8FDF-B8B4EA3DE82F}" destId="{80C51E8D-F20E-4191-92FF-07C5906A6380}" srcOrd="1" destOrd="0" parTransId="{A7361287-83A4-4714-B9B9-72944C4BCD91}" sibTransId="{2278AC3A-3AB1-4A1E-86B2-16239C623326}"/>
    <dgm:cxn modelId="{EB50D095-E720-4C0B-A00D-81CACC8EA5A7}" type="presOf" srcId="{0E0F8F9A-B8F3-4809-9556-4F28A4AB0C62}" destId="{E6411DF8-4017-4773-B664-FFBEFA55B24C}" srcOrd="0" destOrd="0" presId="urn:microsoft.com/office/officeart/2005/8/layout/radial1"/>
    <dgm:cxn modelId="{91ABBE77-1195-4F74-8EB2-6836710B8EC3}" srcId="{E3420516-F1EC-4FDB-8FDF-B8B4EA3DE82F}" destId="{BC642C76-B295-408A-A563-F7B59963E7EC}" srcOrd="3" destOrd="0" parTransId="{1BF7A3D1-61EE-422A-B2BB-952FEAC3A4C2}" sibTransId="{7E44F374-0482-473E-ABED-BEEBC114A5D3}"/>
    <dgm:cxn modelId="{CD587CE2-4AAF-4479-94E5-AAB06D621363}" type="presOf" srcId="{E3420516-F1EC-4FDB-8FDF-B8B4EA3DE82F}" destId="{2DF5F887-C3AA-4BC1-B3B8-61BF6DAB01C8}" srcOrd="0" destOrd="0" presId="urn:microsoft.com/office/officeart/2005/8/layout/radial1"/>
    <dgm:cxn modelId="{6E12BD62-43DE-41E3-9390-B749A82D3EF8}" type="presOf" srcId="{A2DB7353-91B7-4B53-BABB-9E9C1473CF0E}" destId="{3B785A23-D2BC-4424-982F-655FA5694B33}" srcOrd="0" destOrd="0" presId="urn:microsoft.com/office/officeart/2005/8/layout/radial1"/>
    <dgm:cxn modelId="{274F17A7-33A2-4A8E-B3C9-DB1B478EB51F}" srcId="{CCFE1C32-573A-4044-9B66-F55508F9E6E5}" destId="{E3420516-F1EC-4FDB-8FDF-B8B4EA3DE82F}" srcOrd="0" destOrd="0" parTransId="{36B63B77-16F3-4FB2-9CE1-3CC88FD20240}" sibTransId="{E027572A-9A85-43C1-A61B-9E3365AD3FFB}"/>
    <dgm:cxn modelId="{4D580EF3-3F04-487A-BAF6-17D5A71EDD43}" srcId="{E3420516-F1EC-4FDB-8FDF-B8B4EA3DE82F}" destId="{3D92994F-E34D-48DE-B69D-C2CC2DF26732}" srcOrd="2" destOrd="0" parTransId="{7A3E062E-796E-4CD0-9C79-C0DA9B4F1CBD}" sibTransId="{14658396-2833-45AB-95CC-223B25E8B37A}"/>
    <dgm:cxn modelId="{8854B369-849A-49FF-9263-90C874039533}" srcId="{E3420516-F1EC-4FDB-8FDF-B8B4EA3DE82F}" destId="{0E0F8F9A-B8F3-4809-9556-4F28A4AB0C62}" srcOrd="4" destOrd="0" parTransId="{DE0EE62D-D8C6-4234-B0FF-82E6A067CD43}" sibTransId="{6E175463-6684-4A81-B334-ED9B12401934}"/>
    <dgm:cxn modelId="{88037F69-D712-45EC-891F-08AF2F2267EA}" srcId="{E3420516-F1EC-4FDB-8FDF-B8B4EA3DE82F}" destId="{751147FB-AA2C-4794-8CD7-682AB57ED9C5}" srcOrd="5" destOrd="0" parTransId="{3E78447B-B44B-4773-A18C-0466BC777A1C}" sibTransId="{D63ECD65-372E-4BC7-8DFA-AA803830CCA3}"/>
    <dgm:cxn modelId="{63A9224A-070B-4AA0-ADA9-88899A25045E}" type="presOf" srcId="{DE0EE62D-D8C6-4234-B0FF-82E6A067CD43}" destId="{3478B90B-4B31-4783-B0AB-9074C51667A4}" srcOrd="0" destOrd="0" presId="urn:microsoft.com/office/officeart/2005/8/layout/radial1"/>
    <dgm:cxn modelId="{D4E1DC7B-B57B-4343-A491-891C5AB50EA7}" type="presOf" srcId="{751147FB-AA2C-4794-8CD7-682AB57ED9C5}" destId="{4799879C-89CC-43F9-87E1-F4147FD8D339}" srcOrd="0" destOrd="0" presId="urn:microsoft.com/office/officeart/2005/8/layout/radial1"/>
    <dgm:cxn modelId="{1512536A-4B1A-41DD-AFEF-27A8AB381505}" type="presOf" srcId="{7A3E062E-796E-4CD0-9C79-C0DA9B4F1CBD}" destId="{C19F0354-3755-4F4E-9D75-E0CEDA05C791}" srcOrd="0" destOrd="0" presId="urn:microsoft.com/office/officeart/2005/8/layout/radial1"/>
    <dgm:cxn modelId="{AC7654A6-DBB8-4145-ACEE-C4E4F3263876}" type="presOf" srcId="{A7361287-83A4-4714-B9B9-72944C4BCD91}" destId="{6F3F8D5E-968E-4D46-8A6D-26BC71B4A2AE}" srcOrd="1" destOrd="0" presId="urn:microsoft.com/office/officeart/2005/8/layout/radial1"/>
    <dgm:cxn modelId="{9902EB1E-E249-4B1B-AF23-CB7F01AF691F}" srcId="{E3420516-F1EC-4FDB-8FDF-B8B4EA3DE82F}" destId="{A2DB7353-91B7-4B53-BABB-9E9C1473CF0E}" srcOrd="0" destOrd="0" parTransId="{1E087B44-8542-4FE7-9489-09CD4E3328BF}" sibTransId="{4F9000A2-0F64-4FEA-838C-85C34C9D6D04}"/>
    <dgm:cxn modelId="{83E6CE17-597F-4FDB-996D-769C452C9A8A}" type="presOf" srcId="{3D92994F-E34D-48DE-B69D-C2CC2DF26732}" destId="{93319D83-2594-47E6-A641-BE342C1EA643}" srcOrd="0" destOrd="0" presId="urn:microsoft.com/office/officeart/2005/8/layout/radial1"/>
    <dgm:cxn modelId="{C0E0DFB1-8521-4DCF-BA6A-7E1A1DFE1959}" type="presOf" srcId="{BC642C76-B295-408A-A563-F7B59963E7EC}" destId="{7D2A135F-5283-4C45-A776-BAE44C2025FA}" srcOrd="0" destOrd="0" presId="urn:microsoft.com/office/officeart/2005/8/layout/radial1"/>
    <dgm:cxn modelId="{6323D9DD-36EE-4E44-A86B-0C61445227AC}" type="presOf" srcId="{3E78447B-B44B-4773-A18C-0466BC777A1C}" destId="{4724126E-7D7D-4E19-8E62-A9BD8DC9C28B}" srcOrd="0" destOrd="0" presId="urn:microsoft.com/office/officeart/2005/8/layout/radial1"/>
    <dgm:cxn modelId="{39AA47E0-10AC-4503-8400-BC9628BC70DC}" type="presOf" srcId="{7A3E062E-796E-4CD0-9C79-C0DA9B4F1CBD}" destId="{B31179E1-0660-4E3C-B9DA-EB344BA6AD8C}" srcOrd="1" destOrd="0" presId="urn:microsoft.com/office/officeart/2005/8/layout/radial1"/>
    <dgm:cxn modelId="{DB73927F-88DD-436C-908F-A9AC2D60E700}" type="presOf" srcId="{1E087B44-8542-4FE7-9489-09CD4E3328BF}" destId="{8D1F8D3B-23BE-4560-88DF-2EC4BFD5BEDB}" srcOrd="1" destOrd="0" presId="urn:microsoft.com/office/officeart/2005/8/layout/radial1"/>
    <dgm:cxn modelId="{C3BB79F8-3D88-4CE6-87F6-351626BAFBA3}" type="presOf" srcId="{80C51E8D-F20E-4191-92FF-07C5906A6380}" destId="{964FD71A-A8EF-4744-B3C4-96A873726ACE}" srcOrd="0" destOrd="0" presId="urn:microsoft.com/office/officeart/2005/8/layout/radial1"/>
    <dgm:cxn modelId="{243B3608-5F74-4434-A9EE-D561D70347DD}" type="presParOf" srcId="{261BECD0-580F-444F-898B-8C0228DA5413}" destId="{2DF5F887-C3AA-4BC1-B3B8-61BF6DAB01C8}" srcOrd="0" destOrd="0" presId="urn:microsoft.com/office/officeart/2005/8/layout/radial1"/>
    <dgm:cxn modelId="{72C5A0DC-A5AE-4C70-8FE6-5EE9F1EE8BF5}" type="presParOf" srcId="{261BECD0-580F-444F-898B-8C0228DA5413}" destId="{54DE4063-3D4A-4846-94C2-9C51FFE2346C}" srcOrd="1" destOrd="0" presId="urn:microsoft.com/office/officeart/2005/8/layout/radial1"/>
    <dgm:cxn modelId="{2AF237A6-96CD-4C17-810D-B30DBE24A71C}" type="presParOf" srcId="{54DE4063-3D4A-4846-94C2-9C51FFE2346C}" destId="{8D1F8D3B-23BE-4560-88DF-2EC4BFD5BEDB}" srcOrd="0" destOrd="0" presId="urn:microsoft.com/office/officeart/2005/8/layout/radial1"/>
    <dgm:cxn modelId="{5FFB44E3-A956-4492-BD7C-60699ADEE9E9}" type="presParOf" srcId="{261BECD0-580F-444F-898B-8C0228DA5413}" destId="{3B785A23-D2BC-4424-982F-655FA5694B33}" srcOrd="2" destOrd="0" presId="urn:microsoft.com/office/officeart/2005/8/layout/radial1"/>
    <dgm:cxn modelId="{7A01B2A2-3C48-4CFE-9FC3-500A442874DC}" type="presParOf" srcId="{261BECD0-580F-444F-898B-8C0228DA5413}" destId="{A9C60A10-A995-40FB-B7A0-4368CDD6BF45}" srcOrd="3" destOrd="0" presId="urn:microsoft.com/office/officeart/2005/8/layout/radial1"/>
    <dgm:cxn modelId="{144C7A22-D7B7-4CDE-9518-64419D5D188F}" type="presParOf" srcId="{A9C60A10-A995-40FB-B7A0-4368CDD6BF45}" destId="{6F3F8D5E-968E-4D46-8A6D-26BC71B4A2AE}" srcOrd="0" destOrd="0" presId="urn:microsoft.com/office/officeart/2005/8/layout/radial1"/>
    <dgm:cxn modelId="{74527126-9F4D-4E29-9B27-79BF4FE16C06}" type="presParOf" srcId="{261BECD0-580F-444F-898B-8C0228DA5413}" destId="{964FD71A-A8EF-4744-B3C4-96A873726ACE}" srcOrd="4" destOrd="0" presId="urn:microsoft.com/office/officeart/2005/8/layout/radial1"/>
    <dgm:cxn modelId="{1C29B910-57CE-4A49-A53B-0646C90DCD9E}" type="presParOf" srcId="{261BECD0-580F-444F-898B-8C0228DA5413}" destId="{C19F0354-3755-4F4E-9D75-E0CEDA05C791}" srcOrd="5" destOrd="0" presId="urn:microsoft.com/office/officeart/2005/8/layout/radial1"/>
    <dgm:cxn modelId="{15A142E8-0A13-4E2A-A6D5-2C947A528E80}" type="presParOf" srcId="{C19F0354-3755-4F4E-9D75-E0CEDA05C791}" destId="{B31179E1-0660-4E3C-B9DA-EB344BA6AD8C}" srcOrd="0" destOrd="0" presId="urn:microsoft.com/office/officeart/2005/8/layout/radial1"/>
    <dgm:cxn modelId="{C7A625C8-51F8-4031-BA7B-7440994F46AA}" type="presParOf" srcId="{261BECD0-580F-444F-898B-8C0228DA5413}" destId="{93319D83-2594-47E6-A641-BE342C1EA643}" srcOrd="6" destOrd="0" presId="urn:microsoft.com/office/officeart/2005/8/layout/radial1"/>
    <dgm:cxn modelId="{E357CF12-2EA5-4813-B42A-693EAA6BFCB5}" type="presParOf" srcId="{261BECD0-580F-444F-898B-8C0228DA5413}" destId="{6E117DA6-76EA-4B8F-9495-D9DA2E1EFAD9}" srcOrd="7" destOrd="0" presId="urn:microsoft.com/office/officeart/2005/8/layout/radial1"/>
    <dgm:cxn modelId="{0CD9206E-9C7B-44DC-B091-5881AF2B14F0}" type="presParOf" srcId="{6E117DA6-76EA-4B8F-9495-D9DA2E1EFAD9}" destId="{53C99394-BACE-4AA1-9A51-F5797B3AF5B8}" srcOrd="0" destOrd="0" presId="urn:microsoft.com/office/officeart/2005/8/layout/radial1"/>
    <dgm:cxn modelId="{B56CB784-0756-4611-AABB-970CEBBC56E8}" type="presParOf" srcId="{261BECD0-580F-444F-898B-8C0228DA5413}" destId="{7D2A135F-5283-4C45-A776-BAE44C2025FA}" srcOrd="8" destOrd="0" presId="urn:microsoft.com/office/officeart/2005/8/layout/radial1"/>
    <dgm:cxn modelId="{0F970C67-4343-4C69-A448-723ABAB3F689}" type="presParOf" srcId="{261BECD0-580F-444F-898B-8C0228DA5413}" destId="{3478B90B-4B31-4783-B0AB-9074C51667A4}" srcOrd="9" destOrd="0" presId="urn:microsoft.com/office/officeart/2005/8/layout/radial1"/>
    <dgm:cxn modelId="{A455AC87-B737-4DD5-AF83-F629DC74E4CE}" type="presParOf" srcId="{3478B90B-4B31-4783-B0AB-9074C51667A4}" destId="{85BF8FE4-F13A-4FB4-A0A1-BD57D8C6C884}" srcOrd="0" destOrd="0" presId="urn:microsoft.com/office/officeart/2005/8/layout/radial1"/>
    <dgm:cxn modelId="{886F2180-3825-43FC-B326-45097E69DD3A}" type="presParOf" srcId="{261BECD0-580F-444F-898B-8C0228DA5413}" destId="{E6411DF8-4017-4773-B664-FFBEFA55B24C}" srcOrd="10" destOrd="0" presId="urn:microsoft.com/office/officeart/2005/8/layout/radial1"/>
    <dgm:cxn modelId="{9E706F4B-968C-4498-B309-F1977077D862}" type="presParOf" srcId="{261BECD0-580F-444F-898B-8C0228DA5413}" destId="{4724126E-7D7D-4E19-8E62-A9BD8DC9C28B}" srcOrd="11" destOrd="0" presId="urn:microsoft.com/office/officeart/2005/8/layout/radial1"/>
    <dgm:cxn modelId="{992407C8-05A9-4E19-A7A3-D5189953CABB}" type="presParOf" srcId="{4724126E-7D7D-4E19-8E62-A9BD8DC9C28B}" destId="{2E76076E-23CF-401A-AE9D-21017E9BBCAB}" srcOrd="0" destOrd="0" presId="urn:microsoft.com/office/officeart/2005/8/layout/radial1"/>
    <dgm:cxn modelId="{D2272C37-26A5-4F57-99C4-75EC05CBE40D}" type="presParOf" srcId="{261BECD0-580F-444F-898B-8C0228DA5413}" destId="{4799879C-89CC-43F9-87E1-F4147FD8D33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999DEE-0911-4E1A-B518-C6BB03572F0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82EBE3-8499-4C31-ADFC-036E662A0E6F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کارآفرین سازمانی</a:t>
          </a:r>
          <a:endParaRPr lang="en-US" dirty="0">
            <a:cs typeface="B Nazanin" panose="00000400000000000000" pitchFamily="2" charset="-78"/>
          </a:endParaRPr>
        </a:p>
      </dgm:t>
    </dgm:pt>
    <dgm:pt modelId="{DB4E4B7D-7140-464D-B4C5-C8E722D44202}" type="parTrans" cxnId="{86E90E66-1A1D-46EC-9833-46F405575EBE}">
      <dgm:prSet/>
      <dgm:spPr/>
      <dgm:t>
        <a:bodyPr/>
        <a:lstStyle/>
        <a:p>
          <a:endParaRPr lang="en-US"/>
        </a:p>
      </dgm:t>
    </dgm:pt>
    <dgm:pt modelId="{A702A7B5-EF33-4D27-8BAA-D1B3BC91DBB3}" type="sibTrans" cxnId="{86E90E66-1A1D-46EC-9833-46F405575EBE}">
      <dgm:prSet/>
      <dgm:spPr/>
      <dgm:t>
        <a:bodyPr/>
        <a:lstStyle/>
        <a:p>
          <a:endParaRPr lang="en-US"/>
        </a:p>
      </dgm:t>
    </dgm:pt>
    <dgm:pt modelId="{B671AA8C-3165-4251-8013-872266B482F6}">
      <dgm:prSet phldrT="[Text]"/>
      <dgm:spPr/>
      <dgm:t>
        <a:bodyPr/>
        <a:lstStyle/>
        <a:p>
          <a:pPr rtl="1"/>
          <a:r>
            <a:rPr lang="fa-IR" dirty="0">
              <a:cs typeface="B Nazanin" panose="00000400000000000000" pitchFamily="2" charset="-78"/>
            </a:rPr>
            <a:t>زمانی که فردی در درون سازمان ایده های نو داشته باشد و سازمان برای بهره برداری و اجرایی کردن ایده از وی حمایت های مالی و روانی می کند.</a:t>
          </a:r>
          <a:endParaRPr lang="en-US" dirty="0">
            <a:cs typeface="B Nazanin" panose="00000400000000000000" pitchFamily="2" charset="-78"/>
          </a:endParaRPr>
        </a:p>
      </dgm:t>
    </dgm:pt>
    <dgm:pt modelId="{768334CC-36D5-488B-98E6-5B09F64DC181}" type="parTrans" cxnId="{2DE90C76-17DB-45E0-B543-FAD9E07BA423}">
      <dgm:prSet/>
      <dgm:spPr/>
      <dgm:t>
        <a:bodyPr/>
        <a:lstStyle/>
        <a:p>
          <a:endParaRPr lang="en-US"/>
        </a:p>
      </dgm:t>
    </dgm:pt>
    <dgm:pt modelId="{3ECE9396-28C5-4F95-BE0C-E77013AA72D1}" type="sibTrans" cxnId="{2DE90C76-17DB-45E0-B543-FAD9E07BA423}">
      <dgm:prSet/>
      <dgm:spPr/>
      <dgm:t>
        <a:bodyPr/>
        <a:lstStyle/>
        <a:p>
          <a:endParaRPr lang="en-US"/>
        </a:p>
      </dgm:t>
    </dgm:pt>
    <dgm:pt modelId="{0D5AB9E5-27FB-49E0-B80A-97D7261ED977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کارآفرین شرکتی</a:t>
          </a:r>
          <a:endParaRPr lang="en-US" dirty="0">
            <a:cs typeface="B Nazanin" panose="00000400000000000000" pitchFamily="2" charset="-78"/>
          </a:endParaRPr>
        </a:p>
      </dgm:t>
    </dgm:pt>
    <dgm:pt modelId="{07FE838B-DB62-46F1-8568-602C3FA4BE2D}" type="parTrans" cxnId="{774DDCD5-5D09-4FA4-9ED6-C05E1DDB890B}">
      <dgm:prSet/>
      <dgm:spPr/>
      <dgm:t>
        <a:bodyPr/>
        <a:lstStyle/>
        <a:p>
          <a:endParaRPr lang="en-US"/>
        </a:p>
      </dgm:t>
    </dgm:pt>
    <dgm:pt modelId="{9B1D12FD-02D4-4000-85F4-41C627CB4F7B}" type="sibTrans" cxnId="{774DDCD5-5D09-4FA4-9ED6-C05E1DDB890B}">
      <dgm:prSet/>
      <dgm:spPr/>
      <dgm:t>
        <a:bodyPr/>
        <a:lstStyle/>
        <a:p>
          <a:endParaRPr lang="en-US"/>
        </a:p>
      </dgm:t>
    </dgm:pt>
    <dgm:pt modelId="{961F32BF-0323-455F-A255-83F2484B5E4E}">
      <dgm:prSet phldrT="[Text]"/>
      <dgm:spPr/>
      <dgm:t>
        <a:bodyPr/>
        <a:lstStyle/>
        <a:p>
          <a:pPr rtl="1"/>
          <a:r>
            <a:rPr lang="fa-IR" dirty="0">
              <a:cs typeface="B Nazanin" panose="00000400000000000000" pitchFamily="2" charset="-78"/>
            </a:rPr>
            <a:t>در آن همه اعضای سازمان دارای فرهنگ و بینش کارآفرینانه هستند و جمیعا باهم برای تولید محصولات جدید، نوآوری و کارآفرینی در سازمان تلاش می کنند.</a:t>
          </a:r>
          <a:endParaRPr lang="en-US" dirty="0">
            <a:cs typeface="B Nazanin" panose="00000400000000000000" pitchFamily="2" charset="-78"/>
          </a:endParaRPr>
        </a:p>
      </dgm:t>
    </dgm:pt>
    <dgm:pt modelId="{C6DCCF0A-32A3-45B4-8F36-BE618F59244A}" type="parTrans" cxnId="{426D69ED-4189-4DD4-9933-7BFA8EA4009C}">
      <dgm:prSet/>
      <dgm:spPr/>
      <dgm:t>
        <a:bodyPr/>
        <a:lstStyle/>
        <a:p>
          <a:endParaRPr lang="en-US"/>
        </a:p>
      </dgm:t>
    </dgm:pt>
    <dgm:pt modelId="{11DF51D6-28EA-4E59-AF26-814F54D2F1E2}" type="sibTrans" cxnId="{426D69ED-4189-4DD4-9933-7BFA8EA4009C}">
      <dgm:prSet/>
      <dgm:spPr/>
      <dgm:t>
        <a:bodyPr/>
        <a:lstStyle/>
        <a:p>
          <a:endParaRPr lang="en-US"/>
        </a:p>
      </dgm:t>
    </dgm:pt>
    <dgm:pt modelId="{5BA730B0-AB5D-4BDA-AB18-D0C60A54F475}" type="pres">
      <dgm:prSet presAssocID="{9F999DEE-0911-4E1A-B518-C6BB03572F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106EEE1-2188-455B-9496-420F14266082}" type="pres">
      <dgm:prSet presAssocID="{2C82EBE3-8499-4C31-ADFC-036E662A0E6F}" presName="composite" presStyleCnt="0"/>
      <dgm:spPr/>
    </dgm:pt>
    <dgm:pt modelId="{A4BDBBD5-22E7-4456-8913-0B98484258B1}" type="pres">
      <dgm:prSet presAssocID="{2C82EBE3-8499-4C31-ADFC-036E662A0E6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A23BF8D-B935-4EF6-9450-3BABDFDB291B}" type="pres">
      <dgm:prSet presAssocID="{2C82EBE3-8499-4C31-ADFC-036E662A0E6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EFE97CF-D885-49EF-A875-DF60B9B55915}" type="pres">
      <dgm:prSet presAssocID="{A702A7B5-EF33-4D27-8BAA-D1B3BC91DBB3}" presName="space" presStyleCnt="0"/>
      <dgm:spPr/>
    </dgm:pt>
    <dgm:pt modelId="{5009721A-770E-4899-9BF0-4B9533C35544}" type="pres">
      <dgm:prSet presAssocID="{0D5AB9E5-27FB-49E0-B80A-97D7261ED977}" presName="composite" presStyleCnt="0"/>
      <dgm:spPr/>
    </dgm:pt>
    <dgm:pt modelId="{4CD6C444-2502-4D58-95A2-03D37CD9A926}" type="pres">
      <dgm:prSet presAssocID="{0D5AB9E5-27FB-49E0-B80A-97D7261ED97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5B123CA-CEC4-44F8-9DFB-71C0EE1BD3F4}" type="pres">
      <dgm:prSet presAssocID="{0D5AB9E5-27FB-49E0-B80A-97D7261ED97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809B513-A935-41F8-8533-8BEAE5743C07}" type="presOf" srcId="{0D5AB9E5-27FB-49E0-B80A-97D7261ED977}" destId="{4CD6C444-2502-4D58-95A2-03D37CD9A926}" srcOrd="0" destOrd="0" presId="urn:microsoft.com/office/officeart/2005/8/layout/hList1"/>
    <dgm:cxn modelId="{55DB7604-E9BD-4C77-99DF-557DD1CFABBF}" type="presOf" srcId="{9F999DEE-0911-4E1A-B518-C6BB03572F0E}" destId="{5BA730B0-AB5D-4BDA-AB18-D0C60A54F475}" srcOrd="0" destOrd="0" presId="urn:microsoft.com/office/officeart/2005/8/layout/hList1"/>
    <dgm:cxn modelId="{86E90E66-1A1D-46EC-9833-46F405575EBE}" srcId="{9F999DEE-0911-4E1A-B518-C6BB03572F0E}" destId="{2C82EBE3-8499-4C31-ADFC-036E662A0E6F}" srcOrd="0" destOrd="0" parTransId="{DB4E4B7D-7140-464D-B4C5-C8E722D44202}" sibTransId="{A702A7B5-EF33-4D27-8BAA-D1B3BC91DBB3}"/>
    <dgm:cxn modelId="{4F30B99E-24A2-42DC-9425-F78F86B4D28B}" type="presOf" srcId="{2C82EBE3-8499-4C31-ADFC-036E662A0E6F}" destId="{A4BDBBD5-22E7-4456-8913-0B98484258B1}" srcOrd="0" destOrd="0" presId="urn:microsoft.com/office/officeart/2005/8/layout/hList1"/>
    <dgm:cxn modelId="{4FE4B569-6801-414B-9C97-703CAC6B8545}" type="presOf" srcId="{961F32BF-0323-455F-A255-83F2484B5E4E}" destId="{45B123CA-CEC4-44F8-9DFB-71C0EE1BD3F4}" srcOrd="0" destOrd="0" presId="urn:microsoft.com/office/officeart/2005/8/layout/hList1"/>
    <dgm:cxn modelId="{8B46CFCB-81CE-4F71-9EC3-95D717C71B78}" type="presOf" srcId="{B671AA8C-3165-4251-8013-872266B482F6}" destId="{CA23BF8D-B935-4EF6-9450-3BABDFDB291B}" srcOrd="0" destOrd="0" presId="urn:microsoft.com/office/officeart/2005/8/layout/hList1"/>
    <dgm:cxn modelId="{426D69ED-4189-4DD4-9933-7BFA8EA4009C}" srcId="{0D5AB9E5-27FB-49E0-B80A-97D7261ED977}" destId="{961F32BF-0323-455F-A255-83F2484B5E4E}" srcOrd="0" destOrd="0" parTransId="{C6DCCF0A-32A3-45B4-8F36-BE618F59244A}" sibTransId="{11DF51D6-28EA-4E59-AF26-814F54D2F1E2}"/>
    <dgm:cxn modelId="{774DDCD5-5D09-4FA4-9ED6-C05E1DDB890B}" srcId="{9F999DEE-0911-4E1A-B518-C6BB03572F0E}" destId="{0D5AB9E5-27FB-49E0-B80A-97D7261ED977}" srcOrd="1" destOrd="0" parTransId="{07FE838B-DB62-46F1-8568-602C3FA4BE2D}" sibTransId="{9B1D12FD-02D4-4000-85F4-41C627CB4F7B}"/>
    <dgm:cxn modelId="{2DE90C76-17DB-45E0-B543-FAD9E07BA423}" srcId="{2C82EBE3-8499-4C31-ADFC-036E662A0E6F}" destId="{B671AA8C-3165-4251-8013-872266B482F6}" srcOrd="0" destOrd="0" parTransId="{768334CC-36D5-488B-98E6-5B09F64DC181}" sibTransId="{3ECE9396-28C5-4F95-BE0C-E77013AA72D1}"/>
    <dgm:cxn modelId="{25DE0CEA-D581-411B-9E9E-8E2647422C95}" type="presParOf" srcId="{5BA730B0-AB5D-4BDA-AB18-D0C60A54F475}" destId="{E106EEE1-2188-455B-9496-420F14266082}" srcOrd="0" destOrd="0" presId="urn:microsoft.com/office/officeart/2005/8/layout/hList1"/>
    <dgm:cxn modelId="{F8511F5F-3758-4C71-A59E-8E0697AB6B22}" type="presParOf" srcId="{E106EEE1-2188-455B-9496-420F14266082}" destId="{A4BDBBD5-22E7-4456-8913-0B98484258B1}" srcOrd="0" destOrd="0" presId="urn:microsoft.com/office/officeart/2005/8/layout/hList1"/>
    <dgm:cxn modelId="{D08C444E-BE05-4979-BD01-B283168C4811}" type="presParOf" srcId="{E106EEE1-2188-455B-9496-420F14266082}" destId="{CA23BF8D-B935-4EF6-9450-3BABDFDB291B}" srcOrd="1" destOrd="0" presId="urn:microsoft.com/office/officeart/2005/8/layout/hList1"/>
    <dgm:cxn modelId="{987159FE-91B1-491A-B431-389C5D37E3F2}" type="presParOf" srcId="{5BA730B0-AB5D-4BDA-AB18-D0C60A54F475}" destId="{5EFE97CF-D885-49EF-A875-DF60B9B55915}" srcOrd="1" destOrd="0" presId="urn:microsoft.com/office/officeart/2005/8/layout/hList1"/>
    <dgm:cxn modelId="{0EE02F7C-8052-499D-96DB-DF2BB9DB0B23}" type="presParOf" srcId="{5BA730B0-AB5D-4BDA-AB18-D0C60A54F475}" destId="{5009721A-770E-4899-9BF0-4B9533C35544}" srcOrd="2" destOrd="0" presId="urn:microsoft.com/office/officeart/2005/8/layout/hList1"/>
    <dgm:cxn modelId="{C2D4D988-93AB-4A1C-947D-A37409568C79}" type="presParOf" srcId="{5009721A-770E-4899-9BF0-4B9533C35544}" destId="{4CD6C444-2502-4D58-95A2-03D37CD9A926}" srcOrd="0" destOrd="0" presId="urn:microsoft.com/office/officeart/2005/8/layout/hList1"/>
    <dgm:cxn modelId="{17F9C668-262A-431E-8D8A-2A069CB27FAE}" type="presParOf" srcId="{5009721A-770E-4899-9BF0-4B9533C35544}" destId="{45B123CA-CEC4-44F8-9DFB-71C0EE1BD3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DAB881-BA73-4B4D-94A0-208162D854DD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5E4B18-F5E3-44FB-BA25-9D86A513DEF6}">
      <dgm:prSet phldrT="[Text]" custT="1"/>
      <dgm:spPr/>
      <dgm:t>
        <a:bodyPr/>
        <a:lstStyle/>
        <a:p>
          <a:r>
            <a:rPr lang="fa-IR" sz="1800" b="1" dirty="0">
              <a:cs typeface="B Nazanin" panose="00000400000000000000" pitchFamily="2" charset="-78"/>
            </a:rPr>
            <a:t>حل مسئله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BEB47678-0941-44F8-8EA5-487D30A717A1}" type="parTrans" cxnId="{A13F0F25-3A5B-44A9-8E32-0D96A8477366}">
      <dgm:prSet/>
      <dgm:spPr/>
      <dgm:t>
        <a:bodyPr/>
        <a:lstStyle/>
        <a:p>
          <a:endParaRPr lang="en-US"/>
        </a:p>
      </dgm:t>
    </dgm:pt>
    <dgm:pt modelId="{2E1952C0-D756-4DFE-861B-C70A8F878864}" type="sibTrans" cxnId="{A13F0F25-3A5B-44A9-8E32-0D96A8477366}">
      <dgm:prSet/>
      <dgm:spPr/>
      <dgm:t>
        <a:bodyPr/>
        <a:lstStyle/>
        <a:p>
          <a:endParaRPr lang="en-US"/>
        </a:p>
      </dgm:t>
    </dgm:pt>
    <dgm:pt modelId="{0704F70F-B531-4AA0-9648-E98C82B8CB0D}">
      <dgm:prSet phldrT="[Text]" custT="1"/>
      <dgm:spPr/>
      <dgm:t>
        <a:bodyPr/>
        <a:lstStyle/>
        <a:p>
          <a:r>
            <a:rPr lang="fa-IR" sz="1800" b="1" dirty="0">
              <a:cs typeface="B Nazanin" panose="00000400000000000000" pitchFamily="2" charset="-78"/>
            </a:rPr>
            <a:t>نواوری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E71A13C3-4441-44ED-9865-D44C069724F3}" type="parTrans" cxnId="{566498A4-850C-46BC-8D76-5D4BE95C22B8}">
      <dgm:prSet/>
      <dgm:spPr/>
      <dgm:t>
        <a:bodyPr/>
        <a:lstStyle/>
        <a:p>
          <a:endParaRPr lang="en-US"/>
        </a:p>
      </dgm:t>
    </dgm:pt>
    <dgm:pt modelId="{D7EEDB89-804C-4AFE-9828-451697014BDD}" type="sibTrans" cxnId="{566498A4-850C-46BC-8D76-5D4BE95C22B8}">
      <dgm:prSet/>
      <dgm:spPr/>
      <dgm:t>
        <a:bodyPr/>
        <a:lstStyle/>
        <a:p>
          <a:endParaRPr lang="en-US"/>
        </a:p>
      </dgm:t>
    </dgm:pt>
    <dgm:pt modelId="{51509550-DE20-4211-84BF-66639E7A0392}">
      <dgm:prSet phldrT="[Text]" custT="1"/>
      <dgm:spPr/>
      <dgm:t>
        <a:bodyPr/>
        <a:lstStyle/>
        <a:p>
          <a:r>
            <a:rPr lang="fa-IR" altLang="fa-IR" sz="1800" b="0" dirty="0">
              <a:latin typeface="Arial" panose="020B0604020202020204" pitchFamily="34" charset="0"/>
              <a:cs typeface="B Nazanin" panose="00000400000000000000" pitchFamily="2" charset="-78"/>
            </a:rPr>
            <a:t>نوآوری از طریق پیدا کردن یک محصول جدید، خدمت جدید یا رویکرد جدید به مساله اجتماعی</a:t>
          </a:r>
          <a:endParaRPr lang="en-US" sz="1800" b="0" dirty="0">
            <a:cs typeface="B Nazanin" panose="00000400000000000000" pitchFamily="2" charset="-78"/>
          </a:endParaRPr>
        </a:p>
      </dgm:t>
    </dgm:pt>
    <dgm:pt modelId="{537E1DC5-E417-4C5A-92A4-0CAFE18DAB30}" type="parTrans" cxnId="{F5C5EDFC-FC9C-4F18-8594-BD88680A5643}">
      <dgm:prSet/>
      <dgm:spPr/>
      <dgm:t>
        <a:bodyPr/>
        <a:lstStyle/>
        <a:p>
          <a:endParaRPr lang="en-US"/>
        </a:p>
      </dgm:t>
    </dgm:pt>
    <dgm:pt modelId="{CA88E2F1-C615-4C48-B143-64B66BFD0504}" type="sibTrans" cxnId="{F5C5EDFC-FC9C-4F18-8594-BD88680A5643}">
      <dgm:prSet/>
      <dgm:spPr/>
      <dgm:t>
        <a:bodyPr/>
        <a:lstStyle/>
        <a:p>
          <a:endParaRPr lang="en-US"/>
        </a:p>
      </dgm:t>
    </dgm:pt>
    <dgm:pt modelId="{3E6F5C06-AC6A-47D3-82E0-5AAA088C49A4}">
      <dgm:prSet phldrT="[Text]" custT="1"/>
      <dgm:spPr/>
      <dgm:t>
        <a:bodyPr/>
        <a:lstStyle/>
        <a:p>
          <a:r>
            <a:rPr lang="fa-IR" sz="1800" b="1" dirty="0">
              <a:cs typeface="B Nazanin" panose="00000400000000000000" pitchFamily="2" charset="-78"/>
            </a:rPr>
            <a:t>خلق ارزش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C792F81D-D099-4B27-9EBA-F1965D2CB5AE}" type="parTrans" cxnId="{DE665A27-CA89-4AA1-9B26-5F7FC4F14A95}">
      <dgm:prSet/>
      <dgm:spPr/>
      <dgm:t>
        <a:bodyPr/>
        <a:lstStyle/>
        <a:p>
          <a:endParaRPr lang="en-US"/>
        </a:p>
      </dgm:t>
    </dgm:pt>
    <dgm:pt modelId="{2E67C657-F7C2-4E2B-A850-37119C3083B8}" type="sibTrans" cxnId="{DE665A27-CA89-4AA1-9B26-5F7FC4F14A95}">
      <dgm:prSet/>
      <dgm:spPr/>
      <dgm:t>
        <a:bodyPr/>
        <a:lstStyle/>
        <a:p>
          <a:endParaRPr lang="en-US"/>
        </a:p>
      </dgm:t>
    </dgm:pt>
    <dgm:pt modelId="{F9961520-B050-450F-AD4E-43AD50089D4E}">
      <dgm:prSet phldrT="[Text]" custT="1"/>
      <dgm:spPr/>
      <dgm:t>
        <a:bodyPr/>
        <a:lstStyle/>
        <a:p>
          <a:r>
            <a:rPr lang="fa-IR" altLang="fa-IR" sz="1800" b="0" dirty="0">
              <a:latin typeface="Arial" panose="020B0604020202020204" pitchFamily="34" charset="0"/>
              <a:cs typeface="B Nazanin" panose="00000400000000000000" pitchFamily="2" charset="-78"/>
            </a:rPr>
            <a:t>تمرکز بر روی خلق ارزش اجتماعی</a:t>
          </a:r>
          <a:endParaRPr lang="en-US" sz="1800" b="0" dirty="0">
            <a:cs typeface="B Nazanin" panose="00000400000000000000" pitchFamily="2" charset="-78"/>
          </a:endParaRPr>
        </a:p>
      </dgm:t>
    </dgm:pt>
    <dgm:pt modelId="{A6459283-F78B-4439-86B4-82076A9A48B9}" type="parTrans" cxnId="{88A7B899-8CF8-4344-8696-D1E39C10509F}">
      <dgm:prSet/>
      <dgm:spPr/>
      <dgm:t>
        <a:bodyPr/>
        <a:lstStyle/>
        <a:p>
          <a:endParaRPr lang="en-US"/>
        </a:p>
      </dgm:t>
    </dgm:pt>
    <dgm:pt modelId="{E77ACEEB-7719-4333-BEFB-B96B00383C49}" type="sibTrans" cxnId="{88A7B899-8CF8-4344-8696-D1E39C10509F}">
      <dgm:prSet/>
      <dgm:spPr/>
      <dgm:t>
        <a:bodyPr/>
        <a:lstStyle/>
        <a:p>
          <a:endParaRPr lang="en-US"/>
        </a:p>
      </dgm:t>
    </dgm:pt>
    <dgm:pt modelId="{032C89D7-3357-4B98-86D0-C2F3F68DCD41}">
      <dgm:prSet custT="1"/>
      <dgm:spPr/>
      <dgm:t>
        <a:bodyPr/>
        <a:lstStyle/>
        <a:p>
          <a:r>
            <a:rPr lang="fa-IR" altLang="fa-IR" sz="1800" b="0" dirty="0">
              <a:latin typeface="Arial" panose="020B0604020202020204" pitchFamily="34" charset="0"/>
              <a:cs typeface="B Nazanin" panose="00000400000000000000" pitchFamily="2" charset="-78"/>
            </a:rPr>
            <a:t>پیدا کردن یک راه حل عملی  و اجرایی برای مسائل اجتماعی و محیط زیستی</a:t>
          </a:r>
        </a:p>
      </dgm:t>
    </dgm:pt>
    <dgm:pt modelId="{1F3C8C1B-3847-4C1F-B48F-9474A8980D42}" type="parTrans" cxnId="{810172FE-D0C8-4E82-98AD-9B64F2C06097}">
      <dgm:prSet/>
      <dgm:spPr/>
      <dgm:t>
        <a:bodyPr/>
        <a:lstStyle/>
        <a:p>
          <a:endParaRPr lang="en-US"/>
        </a:p>
      </dgm:t>
    </dgm:pt>
    <dgm:pt modelId="{A13CEC8C-522B-4A53-8298-F5E516241CBA}" type="sibTrans" cxnId="{810172FE-D0C8-4E82-98AD-9B64F2C06097}">
      <dgm:prSet/>
      <dgm:spPr/>
      <dgm:t>
        <a:bodyPr/>
        <a:lstStyle/>
        <a:p>
          <a:endParaRPr lang="en-US"/>
        </a:p>
      </dgm:t>
    </dgm:pt>
    <dgm:pt modelId="{F1B8A9CE-D3E5-4091-92E4-C77A6CEF16CC}">
      <dgm:prSet custT="1"/>
      <dgm:spPr/>
      <dgm:t>
        <a:bodyPr/>
        <a:lstStyle/>
        <a:p>
          <a:r>
            <a:rPr lang="fa-IR" sz="1800" b="1" dirty="0">
              <a:cs typeface="B Nazanin" panose="00000400000000000000" pitchFamily="2" charset="-78"/>
            </a:rPr>
            <a:t>ایجاد تغییر در جامعه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9E183EAF-659E-41A1-959E-8EB45C912973}" type="parTrans" cxnId="{CA7A49AF-6B95-4A3F-9B2B-BA3B676213BF}">
      <dgm:prSet/>
      <dgm:spPr/>
      <dgm:t>
        <a:bodyPr/>
        <a:lstStyle/>
        <a:p>
          <a:endParaRPr lang="en-US"/>
        </a:p>
      </dgm:t>
    </dgm:pt>
    <dgm:pt modelId="{D2902213-13DD-45F3-B5BB-C5E073E297A7}" type="sibTrans" cxnId="{CA7A49AF-6B95-4A3F-9B2B-BA3B676213BF}">
      <dgm:prSet/>
      <dgm:spPr/>
      <dgm:t>
        <a:bodyPr/>
        <a:lstStyle/>
        <a:p>
          <a:endParaRPr lang="en-US"/>
        </a:p>
      </dgm:t>
    </dgm:pt>
    <dgm:pt modelId="{AC64DC45-C3F4-447C-AB16-E23F057BFF0C}">
      <dgm:prSet custT="1"/>
      <dgm:spPr/>
      <dgm:t>
        <a:bodyPr/>
        <a:lstStyle/>
        <a:p>
          <a:r>
            <a:rPr lang="fa-IR" altLang="fa-IR" sz="1800" b="0" dirty="0">
              <a:latin typeface="Arial" panose="020B0604020202020204" pitchFamily="34" charset="0"/>
              <a:cs typeface="B Nazanin" panose="00000400000000000000" pitchFamily="2" charset="-78"/>
            </a:rPr>
            <a:t>تبدیل شدن به یک نیروی تحول آفرین برای اصلاح  سیستمها و صنایع  ناکارآمد </a:t>
          </a:r>
        </a:p>
      </dgm:t>
    </dgm:pt>
    <dgm:pt modelId="{C6CAE43C-9D4F-4CEA-A5C8-DBBE9C726003}" type="parTrans" cxnId="{8ECD8751-D777-4901-81E4-801575930A04}">
      <dgm:prSet/>
      <dgm:spPr/>
      <dgm:t>
        <a:bodyPr/>
        <a:lstStyle/>
        <a:p>
          <a:endParaRPr lang="en-US"/>
        </a:p>
      </dgm:t>
    </dgm:pt>
    <dgm:pt modelId="{0B85B3E6-378C-4741-A5D2-B2165E06341F}" type="sibTrans" cxnId="{8ECD8751-D777-4901-81E4-801575930A04}">
      <dgm:prSet/>
      <dgm:spPr/>
      <dgm:t>
        <a:bodyPr/>
        <a:lstStyle/>
        <a:p>
          <a:endParaRPr lang="en-US"/>
        </a:p>
      </dgm:t>
    </dgm:pt>
    <dgm:pt modelId="{F69D5C51-2FAB-4523-887E-3E08D9563314}" type="pres">
      <dgm:prSet presAssocID="{0CDAB881-BA73-4B4D-94A0-208162D854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F8E0D66-2AB0-44B1-9581-F574CDB12E5E}" type="pres">
      <dgm:prSet presAssocID="{F1B8A9CE-D3E5-4091-92E4-C77A6CEF16CC}" presName="boxAndChildren" presStyleCnt="0"/>
      <dgm:spPr/>
    </dgm:pt>
    <dgm:pt modelId="{FA3DD2DB-4FD7-4FC5-8423-90BBBE0DEEE1}" type="pres">
      <dgm:prSet presAssocID="{F1B8A9CE-D3E5-4091-92E4-C77A6CEF16CC}" presName="parentTextBox" presStyleLbl="node1" presStyleIdx="0" presStyleCnt="4"/>
      <dgm:spPr/>
      <dgm:t>
        <a:bodyPr/>
        <a:lstStyle/>
        <a:p>
          <a:pPr rtl="1"/>
          <a:endParaRPr lang="fa-IR"/>
        </a:p>
      </dgm:t>
    </dgm:pt>
    <dgm:pt modelId="{D51EE565-9363-4A02-A3BB-9B749E37DA67}" type="pres">
      <dgm:prSet presAssocID="{F1B8A9CE-D3E5-4091-92E4-C77A6CEF16CC}" presName="entireBox" presStyleLbl="node1" presStyleIdx="0" presStyleCnt="4"/>
      <dgm:spPr/>
      <dgm:t>
        <a:bodyPr/>
        <a:lstStyle/>
        <a:p>
          <a:pPr rtl="1"/>
          <a:endParaRPr lang="fa-IR"/>
        </a:p>
      </dgm:t>
    </dgm:pt>
    <dgm:pt modelId="{D8B924C0-8A77-46FA-BD31-2460DAB77732}" type="pres">
      <dgm:prSet presAssocID="{F1B8A9CE-D3E5-4091-92E4-C77A6CEF16CC}" presName="descendantBox" presStyleCnt="0"/>
      <dgm:spPr/>
    </dgm:pt>
    <dgm:pt modelId="{B6958787-4C3D-48D8-A806-396476EE2F85}" type="pres">
      <dgm:prSet presAssocID="{AC64DC45-C3F4-447C-AB16-E23F057BFF0C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BB054D9-8295-4227-ABF9-D567EEF58D70}" type="pres">
      <dgm:prSet presAssocID="{2E67C657-F7C2-4E2B-A850-37119C3083B8}" presName="sp" presStyleCnt="0"/>
      <dgm:spPr/>
    </dgm:pt>
    <dgm:pt modelId="{6B8319F7-6E2C-457F-929E-FDBE0CA30CB7}" type="pres">
      <dgm:prSet presAssocID="{3E6F5C06-AC6A-47D3-82E0-5AAA088C49A4}" presName="arrowAndChildren" presStyleCnt="0"/>
      <dgm:spPr/>
    </dgm:pt>
    <dgm:pt modelId="{70C0344C-8B79-42BA-8A42-CCCC2EB29ED3}" type="pres">
      <dgm:prSet presAssocID="{3E6F5C06-AC6A-47D3-82E0-5AAA088C49A4}" presName="parentTextArrow" presStyleLbl="node1" presStyleIdx="0" presStyleCnt="4"/>
      <dgm:spPr/>
      <dgm:t>
        <a:bodyPr/>
        <a:lstStyle/>
        <a:p>
          <a:pPr rtl="1"/>
          <a:endParaRPr lang="fa-IR"/>
        </a:p>
      </dgm:t>
    </dgm:pt>
    <dgm:pt modelId="{326DE208-4FE6-4A71-8066-EBD621444069}" type="pres">
      <dgm:prSet presAssocID="{3E6F5C06-AC6A-47D3-82E0-5AAA088C49A4}" presName="arrow" presStyleLbl="node1" presStyleIdx="1" presStyleCnt="4"/>
      <dgm:spPr/>
      <dgm:t>
        <a:bodyPr/>
        <a:lstStyle/>
        <a:p>
          <a:pPr rtl="1"/>
          <a:endParaRPr lang="fa-IR"/>
        </a:p>
      </dgm:t>
    </dgm:pt>
    <dgm:pt modelId="{656BD44C-5AA9-475E-8F89-1CC9E7FE8233}" type="pres">
      <dgm:prSet presAssocID="{3E6F5C06-AC6A-47D3-82E0-5AAA088C49A4}" presName="descendantArrow" presStyleCnt="0"/>
      <dgm:spPr/>
    </dgm:pt>
    <dgm:pt modelId="{EB9D9ACC-241D-466D-8FD4-FFFE571E9C0D}" type="pres">
      <dgm:prSet presAssocID="{F9961520-B050-450F-AD4E-43AD50089D4E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7DFD49E-D7BA-4D73-BA4A-6C3187A150C9}" type="pres">
      <dgm:prSet presAssocID="{D7EEDB89-804C-4AFE-9828-451697014BDD}" presName="sp" presStyleCnt="0"/>
      <dgm:spPr/>
    </dgm:pt>
    <dgm:pt modelId="{C671CA88-54B9-4EC0-B5A1-2F5453448EFD}" type="pres">
      <dgm:prSet presAssocID="{0704F70F-B531-4AA0-9648-E98C82B8CB0D}" presName="arrowAndChildren" presStyleCnt="0"/>
      <dgm:spPr/>
    </dgm:pt>
    <dgm:pt modelId="{E579BB26-8B76-4BBA-ACEA-6BE301A4499B}" type="pres">
      <dgm:prSet presAssocID="{0704F70F-B531-4AA0-9648-E98C82B8CB0D}" presName="parentTextArrow" presStyleLbl="node1" presStyleIdx="1" presStyleCnt="4"/>
      <dgm:spPr/>
      <dgm:t>
        <a:bodyPr/>
        <a:lstStyle/>
        <a:p>
          <a:pPr rtl="1"/>
          <a:endParaRPr lang="fa-IR"/>
        </a:p>
      </dgm:t>
    </dgm:pt>
    <dgm:pt modelId="{28B4D34E-AFB3-4662-BA5D-8AA8F8DC525D}" type="pres">
      <dgm:prSet presAssocID="{0704F70F-B531-4AA0-9648-E98C82B8CB0D}" presName="arrow" presStyleLbl="node1" presStyleIdx="2" presStyleCnt="4"/>
      <dgm:spPr/>
      <dgm:t>
        <a:bodyPr/>
        <a:lstStyle/>
        <a:p>
          <a:pPr rtl="1"/>
          <a:endParaRPr lang="fa-IR"/>
        </a:p>
      </dgm:t>
    </dgm:pt>
    <dgm:pt modelId="{D1433D1F-3B59-40F0-974B-53BAECACE523}" type="pres">
      <dgm:prSet presAssocID="{0704F70F-B531-4AA0-9648-E98C82B8CB0D}" presName="descendantArrow" presStyleCnt="0"/>
      <dgm:spPr/>
    </dgm:pt>
    <dgm:pt modelId="{E46007BC-B101-4243-91F8-8556DDFCBD89}" type="pres">
      <dgm:prSet presAssocID="{51509550-DE20-4211-84BF-66639E7A0392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BFE7D2E-3CFD-48BB-BB98-73BFF6B65762}" type="pres">
      <dgm:prSet presAssocID="{2E1952C0-D756-4DFE-861B-C70A8F878864}" presName="sp" presStyleCnt="0"/>
      <dgm:spPr/>
    </dgm:pt>
    <dgm:pt modelId="{2B348458-6BAC-42D7-BAF8-03ACAA5DB4CF}" type="pres">
      <dgm:prSet presAssocID="{745E4B18-F5E3-44FB-BA25-9D86A513DEF6}" presName="arrowAndChildren" presStyleCnt="0"/>
      <dgm:spPr/>
    </dgm:pt>
    <dgm:pt modelId="{DB74522A-7EDD-427F-8E43-41DA839E81D5}" type="pres">
      <dgm:prSet presAssocID="{745E4B18-F5E3-44FB-BA25-9D86A513DEF6}" presName="parentTextArrow" presStyleLbl="node1" presStyleIdx="2" presStyleCnt="4"/>
      <dgm:spPr/>
      <dgm:t>
        <a:bodyPr/>
        <a:lstStyle/>
        <a:p>
          <a:pPr rtl="1"/>
          <a:endParaRPr lang="fa-IR"/>
        </a:p>
      </dgm:t>
    </dgm:pt>
    <dgm:pt modelId="{7781B560-05FC-4D16-9581-DFD995C9732A}" type="pres">
      <dgm:prSet presAssocID="{745E4B18-F5E3-44FB-BA25-9D86A513DEF6}" presName="arrow" presStyleLbl="node1" presStyleIdx="3" presStyleCnt="4" custLinFactNeighborX="0" custLinFactNeighborY="-45673"/>
      <dgm:spPr/>
      <dgm:t>
        <a:bodyPr/>
        <a:lstStyle/>
        <a:p>
          <a:pPr rtl="1"/>
          <a:endParaRPr lang="fa-IR"/>
        </a:p>
      </dgm:t>
    </dgm:pt>
    <dgm:pt modelId="{B41621B6-6C16-462B-9646-F22D037A1208}" type="pres">
      <dgm:prSet presAssocID="{745E4B18-F5E3-44FB-BA25-9D86A513DEF6}" presName="descendantArrow" presStyleCnt="0"/>
      <dgm:spPr/>
    </dgm:pt>
    <dgm:pt modelId="{92B69113-7743-4A0E-A6AE-D943B61A1687}" type="pres">
      <dgm:prSet presAssocID="{032C89D7-3357-4B98-86D0-C2F3F68DCD41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9E084C1-DED4-4ADE-A37A-28CCE0E3EBE8}" type="presOf" srcId="{0CDAB881-BA73-4B4D-94A0-208162D854DD}" destId="{F69D5C51-2FAB-4523-887E-3E08D9563314}" srcOrd="0" destOrd="0" presId="urn:microsoft.com/office/officeart/2005/8/layout/process4"/>
    <dgm:cxn modelId="{8ECD8751-D777-4901-81E4-801575930A04}" srcId="{F1B8A9CE-D3E5-4091-92E4-C77A6CEF16CC}" destId="{AC64DC45-C3F4-447C-AB16-E23F057BFF0C}" srcOrd="0" destOrd="0" parTransId="{C6CAE43C-9D4F-4CEA-A5C8-DBBE9C726003}" sibTransId="{0B85B3E6-378C-4741-A5D2-B2165E06341F}"/>
    <dgm:cxn modelId="{5E44D404-1CBE-4CC3-84D9-0F579284AF68}" type="presOf" srcId="{032C89D7-3357-4B98-86D0-C2F3F68DCD41}" destId="{92B69113-7743-4A0E-A6AE-D943B61A1687}" srcOrd="0" destOrd="0" presId="urn:microsoft.com/office/officeart/2005/8/layout/process4"/>
    <dgm:cxn modelId="{1320E961-8FDD-421C-A27B-77DA82D67EC4}" type="presOf" srcId="{745E4B18-F5E3-44FB-BA25-9D86A513DEF6}" destId="{7781B560-05FC-4D16-9581-DFD995C9732A}" srcOrd="1" destOrd="0" presId="urn:microsoft.com/office/officeart/2005/8/layout/process4"/>
    <dgm:cxn modelId="{88A7B899-8CF8-4344-8696-D1E39C10509F}" srcId="{3E6F5C06-AC6A-47D3-82E0-5AAA088C49A4}" destId="{F9961520-B050-450F-AD4E-43AD50089D4E}" srcOrd="0" destOrd="0" parTransId="{A6459283-F78B-4439-86B4-82076A9A48B9}" sibTransId="{E77ACEEB-7719-4333-BEFB-B96B00383C49}"/>
    <dgm:cxn modelId="{69F4A4C2-C371-49A7-9B36-F0A6F28DC1A0}" type="presOf" srcId="{3E6F5C06-AC6A-47D3-82E0-5AAA088C49A4}" destId="{326DE208-4FE6-4A71-8066-EBD621444069}" srcOrd="1" destOrd="0" presId="urn:microsoft.com/office/officeart/2005/8/layout/process4"/>
    <dgm:cxn modelId="{810172FE-D0C8-4E82-98AD-9B64F2C06097}" srcId="{745E4B18-F5E3-44FB-BA25-9D86A513DEF6}" destId="{032C89D7-3357-4B98-86D0-C2F3F68DCD41}" srcOrd="0" destOrd="0" parTransId="{1F3C8C1B-3847-4C1F-B48F-9474A8980D42}" sibTransId="{A13CEC8C-522B-4A53-8298-F5E516241CBA}"/>
    <dgm:cxn modelId="{3DBF847F-4A3D-49D3-9C58-8C45EC68519C}" type="presOf" srcId="{F1B8A9CE-D3E5-4091-92E4-C77A6CEF16CC}" destId="{FA3DD2DB-4FD7-4FC5-8423-90BBBE0DEEE1}" srcOrd="0" destOrd="0" presId="urn:microsoft.com/office/officeart/2005/8/layout/process4"/>
    <dgm:cxn modelId="{F0A463D1-D42F-47CF-ADD7-38F105030012}" type="presOf" srcId="{F1B8A9CE-D3E5-4091-92E4-C77A6CEF16CC}" destId="{D51EE565-9363-4A02-A3BB-9B749E37DA67}" srcOrd="1" destOrd="0" presId="urn:microsoft.com/office/officeart/2005/8/layout/process4"/>
    <dgm:cxn modelId="{566498A4-850C-46BC-8D76-5D4BE95C22B8}" srcId="{0CDAB881-BA73-4B4D-94A0-208162D854DD}" destId="{0704F70F-B531-4AA0-9648-E98C82B8CB0D}" srcOrd="1" destOrd="0" parTransId="{E71A13C3-4441-44ED-9865-D44C069724F3}" sibTransId="{D7EEDB89-804C-4AFE-9828-451697014BDD}"/>
    <dgm:cxn modelId="{95D13A3D-811B-45B3-9E43-3A2FED191B73}" type="presOf" srcId="{F9961520-B050-450F-AD4E-43AD50089D4E}" destId="{EB9D9ACC-241D-466D-8FD4-FFFE571E9C0D}" srcOrd="0" destOrd="0" presId="urn:microsoft.com/office/officeart/2005/8/layout/process4"/>
    <dgm:cxn modelId="{C015E1BA-84B8-42DA-884E-6898A4A3BD4B}" type="presOf" srcId="{3E6F5C06-AC6A-47D3-82E0-5AAA088C49A4}" destId="{70C0344C-8B79-42BA-8A42-CCCC2EB29ED3}" srcOrd="0" destOrd="0" presId="urn:microsoft.com/office/officeart/2005/8/layout/process4"/>
    <dgm:cxn modelId="{57258D44-AAB7-4AA3-AB4B-BAF8E7B59BC9}" type="presOf" srcId="{0704F70F-B531-4AA0-9648-E98C82B8CB0D}" destId="{28B4D34E-AFB3-4662-BA5D-8AA8F8DC525D}" srcOrd="1" destOrd="0" presId="urn:microsoft.com/office/officeart/2005/8/layout/process4"/>
    <dgm:cxn modelId="{A13F0F25-3A5B-44A9-8E32-0D96A8477366}" srcId="{0CDAB881-BA73-4B4D-94A0-208162D854DD}" destId="{745E4B18-F5E3-44FB-BA25-9D86A513DEF6}" srcOrd="0" destOrd="0" parTransId="{BEB47678-0941-44F8-8EA5-487D30A717A1}" sibTransId="{2E1952C0-D756-4DFE-861B-C70A8F878864}"/>
    <dgm:cxn modelId="{CA7A49AF-6B95-4A3F-9B2B-BA3B676213BF}" srcId="{0CDAB881-BA73-4B4D-94A0-208162D854DD}" destId="{F1B8A9CE-D3E5-4091-92E4-C77A6CEF16CC}" srcOrd="3" destOrd="0" parTransId="{9E183EAF-659E-41A1-959E-8EB45C912973}" sibTransId="{D2902213-13DD-45F3-B5BB-C5E073E297A7}"/>
    <dgm:cxn modelId="{235D9906-B81F-45F4-A609-3B427BB15050}" type="presOf" srcId="{745E4B18-F5E3-44FB-BA25-9D86A513DEF6}" destId="{DB74522A-7EDD-427F-8E43-41DA839E81D5}" srcOrd="0" destOrd="0" presId="urn:microsoft.com/office/officeart/2005/8/layout/process4"/>
    <dgm:cxn modelId="{744C87CF-5755-45C8-BB12-F2C23D1D0EEB}" type="presOf" srcId="{51509550-DE20-4211-84BF-66639E7A0392}" destId="{E46007BC-B101-4243-91F8-8556DDFCBD89}" srcOrd="0" destOrd="0" presId="urn:microsoft.com/office/officeart/2005/8/layout/process4"/>
    <dgm:cxn modelId="{0DFF831E-7956-4D9F-883B-3B876E449ED9}" type="presOf" srcId="{0704F70F-B531-4AA0-9648-E98C82B8CB0D}" destId="{E579BB26-8B76-4BBA-ACEA-6BE301A4499B}" srcOrd="0" destOrd="0" presId="urn:microsoft.com/office/officeart/2005/8/layout/process4"/>
    <dgm:cxn modelId="{DE665A27-CA89-4AA1-9B26-5F7FC4F14A95}" srcId="{0CDAB881-BA73-4B4D-94A0-208162D854DD}" destId="{3E6F5C06-AC6A-47D3-82E0-5AAA088C49A4}" srcOrd="2" destOrd="0" parTransId="{C792F81D-D099-4B27-9EBA-F1965D2CB5AE}" sibTransId="{2E67C657-F7C2-4E2B-A850-37119C3083B8}"/>
    <dgm:cxn modelId="{638A675B-0AAA-41C5-9355-C850AB71580B}" type="presOf" srcId="{AC64DC45-C3F4-447C-AB16-E23F057BFF0C}" destId="{B6958787-4C3D-48D8-A806-396476EE2F85}" srcOrd="0" destOrd="0" presId="urn:microsoft.com/office/officeart/2005/8/layout/process4"/>
    <dgm:cxn modelId="{F5C5EDFC-FC9C-4F18-8594-BD88680A5643}" srcId="{0704F70F-B531-4AA0-9648-E98C82B8CB0D}" destId="{51509550-DE20-4211-84BF-66639E7A0392}" srcOrd="0" destOrd="0" parTransId="{537E1DC5-E417-4C5A-92A4-0CAFE18DAB30}" sibTransId="{CA88E2F1-C615-4C48-B143-64B66BFD0504}"/>
    <dgm:cxn modelId="{5F98BD09-C571-47D5-8AA5-9AC02F5155B2}" type="presParOf" srcId="{F69D5C51-2FAB-4523-887E-3E08D9563314}" destId="{0F8E0D66-2AB0-44B1-9581-F574CDB12E5E}" srcOrd="0" destOrd="0" presId="urn:microsoft.com/office/officeart/2005/8/layout/process4"/>
    <dgm:cxn modelId="{7C51C25E-FDB4-4504-BE96-CEFE6029C844}" type="presParOf" srcId="{0F8E0D66-2AB0-44B1-9581-F574CDB12E5E}" destId="{FA3DD2DB-4FD7-4FC5-8423-90BBBE0DEEE1}" srcOrd="0" destOrd="0" presId="urn:microsoft.com/office/officeart/2005/8/layout/process4"/>
    <dgm:cxn modelId="{A71FDCC3-2088-4553-BF2D-39512674137E}" type="presParOf" srcId="{0F8E0D66-2AB0-44B1-9581-F574CDB12E5E}" destId="{D51EE565-9363-4A02-A3BB-9B749E37DA67}" srcOrd="1" destOrd="0" presId="urn:microsoft.com/office/officeart/2005/8/layout/process4"/>
    <dgm:cxn modelId="{510F1F03-493E-4EEF-BA39-3D2001BFA4B4}" type="presParOf" srcId="{0F8E0D66-2AB0-44B1-9581-F574CDB12E5E}" destId="{D8B924C0-8A77-46FA-BD31-2460DAB77732}" srcOrd="2" destOrd="0" presId="urn:microsoft.com/office/officeart/2005/8/layout/process4"/>
    <dgm:cxn modelId="{CC76FC64-665F-474D-92AD-496C2ACED4EA}" type="presParOf" srcId="{D8B924C0-8A77-46FA-BD31-2460DAB77732}" destId="{B6958787-4C3D-48D8-A806-396476EE2F85}" srcOrd="0" destOrd="0" presId="urn:microsoft.com/office/officeart/2005/8/layout/process4"/>
    <dgm:cxn modelId="{C9841BDC-1BA9-40B4-81D4-3DBB5006FAF6}" type="presParOf" srcId="{F69D5C51-2FAB-4523-887E-3E08D9563314}" destId="{8BB054D9-8295-4227-ABF9-D567EEF58D70}" srcOrd="1" destOrd="0" presId="urn:microsoft.com/office/officeart/2005/8/layout/process4"/>
    <dgm:cxn modelId="{321E74F5-80B1-4A30-A8F0-C6965965B3E4}" type="presParOf" srcId="{F69D5C51-2FAB-4523-887E-3E08D9563314}" destId="{6B8319F7-6E2C-457F-929E-FDBE0CA30CB7}" srcOrd="2" destOrd="0" presId="urn:microsoft.com/office/officeart/2005/8/layout/process4"/>
    <dgm:cxn modelId="{B75DE0A0-A842-4958-96B4-3946225CCAC7}" type="presParOf" srcId="{6B8319F7-6E2C-457F-929E-FDBE0CA30CB7}" destId="{70C0344C-8B79-42BA-8A42-CCCC2EB29ED3}" srcOrd="0" destOrd="0" presId="urn:microsoft.com/office/officeart/2005/8/layout/process4"/>
    <dgm:cxn modelId="{ADE6CC2A-5729-4316-AE10-A8EA2753964A}" type="presParOf" srcId="{6B8319F7-6E2C-457F-929E-FDBE0CA30CB7}" destId="{326DE208-4FE6-4A71-8066-EBD621444069}" srcOrd="1" destOrd="0" presId="urn:microsoft.com/office/officeart/2005/8/layout/process4"/>
    <dgm:cxn modelId="{0F6EDBC0-5EA0-416E-993B-2A70056BCE32}" type="presParOf" srcId="{6B8319F7-6E2C-457F-929E-FDBE0CA30CB7}" destId="{656BD44C-5AA9-475E-8F89-1CC9E7FE8233}" srcOrd="2" destOrd="0" presId="urn:microsoft.com/office/officeart/2005/8/layout/process4"/>
    <dgm:cxn modelId="{F2C517C5-69FC-41F2-971C-6DE52AEF8E4C}" type="presParOf" srcId="{656BD44C-5AA9-475E-8F89-1CC9E7FE8233}" destId="{EB9D9ACC-241D-466D-8FD4-FFFE571E9C0D}" srcOrd="0" destOrd="0" presId="urn:microsoft.com/office/officeart/2005/8/layout/process4"/>
    <dgm:cxn modelId="{0BA17F3D-4133-46B2-9551-C93E21014FAA}" type="presParOf" srcId="{F69D5C51-2FAB-4523-887E-3E08D9563314}" destId="{E7DFD49E-D7BA-4D73-BA4A-6C3187A150C9}" srcOrd="3" destOrd="0" presId="urn:microsoft.com/office/officeart/2005/8/layout/process4"/>
    <dgm:cxn modelId="{817814DD-83B1-4BAB-870F-7435DF0903F4}" type="presParOf" srcId="{F69D5C51-2FAB-4523-887E-3E08D9563314}" destId="{C671CA88-54B9-4EC0-B5A1-2F5453448EFD}" srcOrd="4" destOrd="0" presId="urn:microsoft.com/office/officeart/2005/8/layout/process4"/>
    <dgm:cxn modelId="{D09DB5C4-C369-4CD9-BB4A-FD72DF181F38}" type="presParOf" srcId="{C671CA88-54B9-4EC0-B5A1-2F5453448EFD}" destId="{E579BB26-8B76-4BBA-ACEA-6BE301A4499B}" srcOrd="0" destOrd="0" presId="urn:microsoft.com/office/officeart/2005/8/layout/process4"/>
    <dgm:cxn modelId="{4023F361-6ED6-451C-AE8B-08DE5D3A85FE}" type="presParOf" srcId="{C671CA88-54B9-4EC0-B5A1-2F5453448EFD}" destId="{28B4D34E-AFB3-4662-BA5D-8AA8F8DC525D}" srcOrd="1" destOrd="0" presId="urn:microsoft.com/office/officeart/2005/8/layout/process4"/>
    <dgm:cxn modelId="{B2BB887D-A17F-468D-9B20-BAD48778B0BD}" type="presParOf" srcId="{C671CA88-54B9-4EC0-B5A1-2F5453448EFD}" destId="{D1433D1F-3B59-40F0-974B-53BAECACE523}" srcOrd="2" destOrd="0" presId="urn:microsoft.com/office/officeart/2005/8/layout/process4"/>
    <dgm:cxn modelId="{452F2951-AABB-46E6-BCAD-3B3765F02800}" type="presParOf" srcId="{D1433D1F-3B59-40F0-974B-53BAECACE523}" destId="{E46007BC-B101-4243-91F8-8556DDFCBD89}" srcOrd="0" destOrd="0" presId="urn:microsoft.com/office/officeart/2005/8/layout/process4"/>
    <dgm:cxn modelId="{505B7061-070B-4357-BE6B-6EFFDAD72CA6}" type="presParOf" srcId="{F69D5C51-2FAB-4523-887E-3E08D9563314}" destId="{ABFE7D2E-3CFD-48BB-BB98-73BFF6B65762}" srcOrd="5" destOrd="0" presId="urn:microsoft.com/office/officeart/2005/8/layout/process4"/>
    <dgm:cxn modelId="{4767862E-2F4D-47BF-9A10-FCC9E4F20783}" type="presParOf" srcId="{F69D5C51-2FAB-4523-887E-3E08D9563314}" destId="{2B348458-6BAC-42D7-BAF8-03ACAA5DB4CF}" srcOrd="6" destOrd="0" presId="urn:microsoft.com/office/officeart/2005/8/layout/process4"/>
    <dgm:cxn modelId="{24682C62-AEDF-4905-9123-10D9741E3D47}" type="presParOf" srcId="{2B348458-6BAC-42D7-BAF8-03ACAA5DB4CF}" destId="{DB74522A-7EDD-427F-8E43-41DA839E81D5}" srcOrd="0" destOrd="0" presId="urn:microsoft.com/office/officeart/2005/8/layout/process4"/>
    <dgm:cxn modelId="{C80AB52E-25E1-4428-81CA-0C90947411DC}" type="presParOf" srcId="{2B348458-6BAC-42D7-BAF8-03ACAA5DB4CF}" destId="{7781B560-05FC-4D16-9581-DFD995C9732A}" srcOrd="1" destOrd="0" presId="urn:microsoft.com/office/officeart/2005/8/layout/process4"/>
    <dgm:cxn modelId="{ED7FEEFC-4CB3-4C10-AFBC-AEE956047C41}" type="presParOf" srcId="{2B348458-6BAC-42D7-BAF8-03ACAA5DB4CF}" destId="{B41621B6-6C16-462B-9646-F22D037A1208}" srcOrd="2" destOrd="0" presId="urn:microsoft.com/office/officeart/2005/8/layout/process4"/>
    <dgm:cxn modelId="{81825F79-5848-4E4F-9019-36FF3D7A0197}" type="presParOf" srcId="{B41621B6-6C16-462B-9646-F22D037A1208}" destId="{92B69113-7743-4A0E-A6AE-D943B61A168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F49A9-E677-4D3A-9A58-8775D2E20419}">
      <dsp:nvSpPr>
        <dsp:cNvPr id="0" name=""/>
        <dsp:cNvSpPr/>
      </dsp:nvSpPr>
      <dsp:spPr>
        <a:xfrm>
          <a:off x="4711408" y="319"/>
          <a:ext cx="1394407" cy="13944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discovery</a:t>
          </a:r>
        </a:p>
      </dsp:txBody>
      <dsp:txXfrm>
        <a:off x="4915614" y="204525"/>
        <a:ext cx="985995" cy="985995"/>
      </dsp:txXfrm>
    </dsp:sp>
    <dsp:sp modelId="{EB2FA4C2-E335-454E-9691-5AF9F5878C13}">
      <dsp:nvSpPr>
        <dsp:cNvPr id="0" name=""/>
        <dsp:cNvSpPr/>
      </dsp:nvSpPr>
      <dsp:spPr>
        <a:xfrm rot="2160000">
          <a:off x="6061525" y="1070909"/>
          <a:ext cx="369760" cy="470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072118" y="1132430"/>
        <a:ext cx="258832" cy="282368"/>
      </dsp:txXfrm>
    </dsp:sp>
    <dsp:sp modelId="{BC32806B-B560-408E-A86F-15438B2197B4}">
      <dsp:nvSpPr>
        <dsp:cNvPr id="0" name=""/>
        <dsp:cNvSpPr/>
      </dsp:nvSpPr>
      <dsp:spPr>
        <a:xfrm>
          <a:off x="6403928" y="1230006"/>
          <a:ext cx="1394407" cy="13944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Developing a business plan</a:t>
          </a:r>
        </a:p>
      </dsp:txBody>
      <dsp:txXfrm>
        <a:off x="6608134" y="1434212"/>
        <a:ext cx="985995" cy="985995"/>
      </dsp:txXfrm>
    </dsp:sp>
    <dsp:sp modelId="{B0D86A17-CE37-4199-A386-F5E5173E4841}">
      <dsp:nvSpPr>
        <dsp:cNvPr id="0" name=""/>
        <dsp:cNvSpPr/>
      </dsp:nvSpPr>
      <dsp:spPr>
        <a:xfrm rot="6480000">
          <a:off x="6596243" y="2676789"/>
          <a:ext cx="369760" cy="470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6668846" y="2718162"/>
        <a:ext cx="258832" cy="282368"/>
      </dsp:txXfrm>
    </dsp:sp>
    <dsp:sp modelId="{C24431EC-8112-4C6B-8AB7-A95871650CC5}">
      <dsp:nvSpPr>
        <dsp:cNvPr id="0" name=""/>
        <dsp:cNvSpPr/>
      </dsp:nvSpPr>
      <dsp:spPr>
        <a:xfrm>
          <a:off x="5757443" y="3219682"/>
          <a:ext cx="1394407" cy="13944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resourcing</a:t>
          </a:r>
        </a:p>
      </dsp:txBody>
      <dsp:txXfrm>
        <a:off x="5961649" y="3423888"/>
        <a:ext cx="985995" cy="985995"/>
      </dsp:txXfrm>
    </dsp:sp>
    <dsp:sp modelId="{C0EBDBD5-56C5-4FD2-91B9-34C93DB6D287}">
      <dsp:nvSpPr>
        <dsp:cNvPr id="0" name=""/>
        <dsp:cNvSpPr/>
      </dsp:nvSpPr>
      <dsp:spPr>
        <a:xfrm rot="10800000">
          <a:off x="5234197" y="3681580"/>
          <a:ext cx="369760" cy="470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5345125" y="3775702"/>
        <a:ext cx="258832" cy="282368"/>
      </dsp:txXfrm>
    </dsp:sp>
    <dsp:sp modelId="{AD4AD387-B117-4830-B610-86D4037D4130}">
      <dsp:nvSpPr>
        <dsp:cNvPr id="0" name=""/>
        <dsp:cNvSpPr/>
      </dsp:nvSpPr>
      <dsp:spPr>
        <a:xfrm>
          <a:off x="3665373" y="3219682"/>
          <a:ext cx="1394407" cy="13944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Mapping the company</a:t>
          </a:r>
        </a:p>
      </dsp:txBody>
      <dsp:txXfrm>
        <a:off x="3869579" y="3423888"/>
        <a:ext cx="985995" cy="985995"/>
      </dsp:txXfrm>
    </dsp:sp>
    <dsp:sp modelId="{E0F0538F-3709-4E20-8458-7C4CC03612C4}">
      <dsp:nvSpPr>
        <dsp:cNvPr id="0" name=""/>
        <dsp:cNvSpPr/>
      </dsp:nvSpPr>
      <dsp:spPr>
        <a:xfrm rot="15120000">
          <a:off x="3857688" y="2696695"/>
          <a:ext cx="369760" cy="470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930291" y="2843566"/>
        <a:ext cx="258832" cy="282368"/>
      </dsp:txXfrm>
    </dsp:sp>
    <dsp:sp modelId="{B81D9288-B7B7-4145-B6C6-F515B8989E75}">
      <dsp:nvSpPr>
        <dsp:cNvPr id="0" name=""/>
        <dsp:cNvSpPr/>
      </dsp:nvSpPr>
      <dsp:spPr>
        <a:xfrm>
          <a:off x="3018888" y="1230006"/>
          <a:ext cx="1394407" cy="13944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harvesting</a:t>
          </a:r>
        </a:p>
      </dsp:txBody>
      <dsp:txXfrm>
        <a:off x="3223094" y="1434212"/>
        <a:ext cx="985995" cy="985995"/>
      </dsp:txXfrm>
    </dsp:sp>
    <dsp:sp modelId="{A5223558-6AB4-439B-8D78-B474064D63B2}">
      <dsp:nvSpPr>
        <dsp:cNvPr id="0" name=""/>
        <dsp:cNvSpPr/>
      </dsp:nvSpPr>
      <dsp:spPr>
        <a:xfrm rot="19440000">
          <a:off x="4369006" y="1083211"/>
          <a:ext cx="369760" cy="470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379599" y="1209934"/>
        <a:ext cx="258832" cy="282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5F887-C3AA-4BC1-B3B8-61BF6DAB01C8}">
      <dsp:nvSpPr>
        <dsp:cNvPr id="0" name=""/>
        <dsp:cNvSpPr/>
      </dsp:nvSpPr>
      <dsp:spPr>
        <a:xfrm>
          <a:off x="2712432" y="1785332"/>
          <a:ext cx="1356934" cy="1356934"/>
        </a:xfrm>
        <a:prstGeom prst="ellipse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solidFill>
                <a:schemeClr val="tx1"/>
              </a:solidFill>
              <a:cs typeface="B Lotus" pitchFamily="2" charset="-78"/>
            </a:rPr>
            <a:t>انواع کارآفرینی</a:t>
          </a:r>
          <a:endParaRPr lang="en-US" sz="2000" b="1" kern="1200" dirty="0">
            <a:solidFill>
              <a:schemeClr val="tx1"/>
            </a:solidFill>
            <a:cs typeface="B Lotus" pitchFamily="2" charset="-78"/>
          </a:endParaRPr>
        </a:p>
      </dsp:txBody>
      <dsp:txXfrm>
        <a:off x="2911150" y="1984050"/>
        <a:ext cx="959498" cy="959498"/>
      </dsp:txXfrm>
    </dsp:sp>
    <dsp:sp modelId="{54DE4063-3D4A-4846-94C2-9C51FFE2346C}">
      <dsp:nvSpPr>
        <dsp:cNvPr id="0" name=""/>
        <dsp:cNvSpPr/>
      </dsp:nvSpPr>
      <dsp:spPr>
        <a:xfrm rot="16200000">
          <a:off x="3185840" y="1562266"/>
          <a:ext cx="410118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410118" y="18007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cs typeface="B Lotus" pitchFamily="2" charset="-78"/>
          </a:endParaRPr>
        </a:p>
      </dsp:txBody>
      <dsp:txXfrm>
        <a:off x="3380647" y="1570020"/>
        <a:ext cx="20505" cy="20505"/>
      </dsp:txXfrm>
    </dsp:sp>
    <dsp:sp modelId="{3B785A23-D2BC-4424-982F-655FA5694B33}">
      <dsp:nvSpPr>
        <dsp:cNvPr id="0" name=""/>
        <dsp:cNvSpPr/>
      </dsp:nvSpPr>
      <dsp:spPr>
        <a:xfrm>
          <a:off x="2712432" y="18280"/>
          <a:ext cx="1356934" cy="135693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solidFill>
                <a:schemeClr val="tx1"/>
              </a:solidFill>
              <a:cs typeface="B Lotus" pitchFamily="2" charset="-78"/>
            </a:rPr>
            <a:t>کارآفرینی فردی</a:t>
          </a:r>
          <a:endParaRPr lang="en-US" sz="2000" b="1" kern="1200" dirty="0">
            <a:solidFill>
              <a:schemeClr val="tx1"/>
            </a:solidFill>
            <a:cs typeface="B Lotus" pitchFamily="2" charset="-78"/>
          </a:endParaRPr>
        </a:p>
      </dsp:txBody>
      <dsp:txXfrm>
        <a:off x="2911150" y="216998"/>
        <a:ext cx="959498" cy="959498"/>
      </dsp:txXfrm>
    </dsp:sp>
    <dsp:sp modelId="{A9C60A10-A995-40FB-B7A0-4368CDD6BF45}">
      <dsp:nvSpPr>
        <dsp:cNvPr id="0" name=""/>
        <dsp:cNvSpPr/>
      </dsp:nvSpPr>
      <dsp:spPr>
        <a:xfrm rot="19800000">
          <a:off x="3950997" y="2004029"/>
          <a:ext cx="410118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410118" y="18007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cs typeface="B Lotus" pitchFamily="2" charset="-78"/>
          </a:endParaRPr>
        </a:p>
      </dsp:txBody>
      <dsp:txXfrm>
        <a:off x="4145803" y="2011783"/>
        <a:ext cx="20505" cy="20505"/>
      </dsp:txXfrm>
    </dsp:sp>
    <dsp:sp modelId="{964FD71A-A8EF-4744-B3C4-96A873726ACE}">
      <dsp:nvSpPr>
        <dsp:cNvPr id="0" name=""/>
        <dsp:cNvSpPr/>
      </dsp:nvSpPr>
      <dsp:spPr>
        <a:xfrm>
          <a:off x="4242745" y="901806"/>
          <a:ext cx="1356934" cy="1356934"/>
        </a:xfrm>
        <a:prstGeom prst="ellipse">
          <a:avLst/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solidFill>
                <a:schemeClr val="tx1"/>
              </a:solidFill>
              <a:cs typeface="B Lotus" pitchFamily="2" charset="-78"/>
            </a:rPr>
            <a:t>کارآفرینی سازمانی</a:t>
          </a:r>
          <a:endParaRPr lang="en-US" sz="2000" b="1" kern="1200" dirty="0">
            <a:solidFill>
              <a:schemeClr val="tx1"/>
            </a:solidFill>
            <a:cs typeface="B Lotus" pitchFamily="2" charset="-78"/>
          </a:endParaRPr>
        </a:p>
      </dsp:txBody>
      <dsp:txXfrm>
        <a:off x="4441463" y="1100524"/>
        <a:ext cx="959498" cy="959498"/>
      </dsp:txXfrm>
    </dsp:sp>
    <dsp:sp modelId="{C19F0354-3755-4F4E-9D75-E0CEDA05C791}">
      <dsp:nvSpPr>
        <dsp:cNvPr id="0" name=""/>
        <dsp:cNvSpPr/>
      </dsp:nvSpPr>
      <dsp:spPr>
        <a:xfrm rot="1800000">
          <a:off x="3950997" y="2887555"/>
          <a:ext cx="410118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410118" y="18007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cs typeface="B Lotus" pitchFamily="2" charset="-78"/>
          </a:endParaRPr>
        </a:p>
      </dsp:txBody>
      <dsp:txXfrm>
        <a:off x="4145803" y="2895310"/>
        <a:ext cx="20505" cy="20505"/>
      </dsp:txXfrm>
    </dsp:sp>
    <dsp:sp modelId="{93319D83-2594-47E6-A641-BE342C1EA643}">
      <dsp:nvSpPr>
        <dsp:cNvPr id="0" name=""/>
        <dsp:cNvSpPr/>
      </dsp:nvSpPr>
      <dsp:spPr>
        <a:xfrm>
          <a:off x="4242745" y="2668859"/>
          <a:ext cx="1356934" cy="1356934"/>
        </a:xfrm>
        <a:prstGeom prst="ellipse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solidFill>
                <a:schemeClr val="tx1"/>
              </a:solidFill>
              <a:cs typeface="B Lotus" pitchFamily="2" charset="-78"/>
            </a:rPr>
            <a:t>کارآفرینی اجتماعی</a:t>
          </a:r>
          <a:endParaRPr lang="en-US" sz="2000" b="1" kern="1200" dirty="0">
            <a:solidFill>
              <a:schemeClr val="tx1"/>
            </a:solidFill>
            <a:cs typeface="B Lotus" pitchFamily="2" charset="-78"/>
          </a:endParaRPr>
        </a:p>
      </dsp:txBody>
      <dsp:txXfrm>
        <a:off x="4441463" y="2867577"/>
        <a:ext cx="959498" cy="959498"/>
      </dsp:txXfrm>
    </dsp:sp>
    <dsp:sp modelId="{6E117DA6-76EA-4B8F-9495-D9DA2E1EFAD9}">
      <dsp:nvSpPr>
        <dsp:cNvPr id="0" name=""/>
        <dsp:cNvSpPr/>
      </dsp:nvSpPr>
      <dsp:spPr>
        <a:xfrm rot="5400000">
          <a:off x="3185840" y="3329318"/>
          <a:ext cx="410118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410118" y="18007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cs typeface="B Lotus" pitchFamily="2" charset="-78"/>
          </a:endParaRPr>
        </a:p>
      </dsp:txBody>
      <dsp:txXfrm>
        <a:off x="3380647" y="3337073"/>
        <a:ext cx="20505" cy="20505"/>
      </dsp:txXfrm>
    </dsp:sp>
    <dsp:sp modelId="{7D2A135F-5283-4C45-A776-BAE44C2025FA}">
      <dsp:nvSpPr>
        <dsp:cNvPr id="0" name=""/>
        <dsp:cNvSpPr/>
      </dsp:nvSpPr>
      <dsp:spPr>
        <a:xfrm>
          <a:off x="2712432" y="3552385"/>
          <a:ext cx="1356934" cy="135693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solidFill>
                <a:schemeClr val="tx1"/>
              </a:solidFill>
              <a:cs typeface="B Lotus" pitchFamily="2" charset="-78"/>
            </a:rPr>
            <a:t>کارآفرینی خانگی</a:t>
          </a:r>
          <a:endParaRPr lang="en-US" sz="2000" b="1" kern="1200" dirty="0">
            <a:solidFill>
              <a:schemeClr val="tx1"/>
            </a:solidFill>
            <a:cs typeface="B Lotus" pitchFamily="2" charset="-78"/>
          </a:endParaRPr>
        </a:p>
      </dsp:txBody>
      <dsp:txXfrm>
        <a:off x="2911150" y="3751103"/>
        <a:ext cx="959498" cy="959498"/>
      </dsp:txXfrm>
    </dsp:sp>
    <dsp:sp modelId="{3478B90B-4B31-4783-B0AB-9074C51667A4}">
      <dsp:nvSpPr>
        <dsp:cNvPr id="0" name=""/>
        <dsp:cNvSpPr/>
      </dsp:nvSpPr>
      <dsp:spPr>
        <a:xfrm rot="9000000">
          <a:off x="2420684" y="2887555"/>
          <a:ext cx="410118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410118" y="18007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cs typeface="B Lotus" pitchFamily="2" charset="-78"/>
          </a:endParaRPr>
        </a:p>
      </dsp:txBody>
      <dsp:txXfrm rot="10800000">
        <a:off x="2615490" y="2895310"/>
        <a:ext cx="20505" cy="20505"/>
      </dsp:txXfrm>
    </dsp:sp>
    <dsp:sp modelId="{E6411DF8-4017-4773-B664-FFBEFA55B24C}">
      <dsp:nvSpPr>
        <dsp:cNvPr id="0" name=""/>
        <dsp:cNvSpPr/>
      </dsp:nvSpPr>
      <dsp:spPr>
        <a:xfrm>
          <a:off x="1182120" y="2668859"/>
          <a:ext cx="1356934" cy="1356934"/>
        </a:xfrm>
        <a:prstGeom prst="ellipse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solidFill>
                <a:schemeClr val="tx1"/>
              </a:solidFill>
              <a:cs typeface="B Lotus" pitchFamily="2" charset="-78"/>
            </a:rPr>
            <a:t>کارآفرینی خانوادگی</a:t>
          </a:r>
          <a:endParaRPr lang="en-US" sz="2000" b="1" kern="1200" dirty="0">
            <a:solidFill>
              <a:schemeClr val="tx1"/>
            </a:solidFill>
            <a:cs typeface="B Lotus" pitchFamily="2" charset="-78"/>
          </a:endParaRPr>
        </a:p>
      </dsp:txBody>
      <dsp:txXfrm>
        <a:off x="1380838" y="2867577"/>
        <a:ext cx="959498" cy="959498"/>
      </dsp:txXfrm>
    </dsp:sp>
    <dsp:sp modelId="{4724126E-7D7D-4E19-8E62-A9BD8DC9C28B}">
      <dsp:nvSpPr>
        <dsp:cNvPr id="0" name=""/>
        <dsp:cNvSpPr/>
      </dsp:nvSpPr>
      <dsp:spPr>
        <a:xfrm rot="12600000">
          <a:off x="2420684" y="2004029"/>
          <a:ext cx="410118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410118" y="18007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cs typeface="B Lotus" pitchFamily="2" charset="-78"/>
          </a:endParaRPr>
        </a:p>
      </dsp:txBody>
      <dsp:txXfrm rot="10800000">
        <a:off x="2615490" y="2011783"/>
        <a:ext cx="20505" cy="20505"/>
      </dsp:txXfrm>
    </dsp:sp>
    <dsp:sp modelId="{4799879C-89CC-43F9-87E1-F4147FD8D339}">
      <dsp:nvSpPr>
        <dsp:cNvPr id="0" name=""/>
        <dsp:cNvSpPr/>
      </dsp:nvSpPr>
      <dsp:spPr>
        <a:xfrm>
          <a:off x="1182120" y="901806"/>
          <a:ext cx="1356934" cy="1356934"/>
        </a:xfrm>
        <a:prstGeom prst="ellipse">
          <a:avLst/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solidFill>
                <a:schemeClr val="tx1"/>
              </a:solidFill>
              <a:cs typeface="B Lotus" pitchFamily="2" charset="-78"/>
            </a:rPr>
            <a:t>کارآفرینی روستایی</a:t>
          </a:r>
          <a:endParaRPr lang="en-US" sz="2000" b="1" kern="1200" dirty="0">
            <a:solidFill>
              <a:schemeClr val="tx1"/>
            </a:solidFill>
            <a:cs typeface="B Lotus" pitchFamily="2" charset="-78"/>
          </a:endParaRPr>
        </a:p>
      </dsp:txBody>
      <dsp:txXfrm>
        <a:off x="1380838" y="1100524"/>
        <a:ext cx="959498" cy="959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DBBD5-22E7-4456-8913-0B98484258B1}">
      <dsp:nvSpPr>
        <dsp:cNvPr id="0" name=""/>
        <dsp:cNvSpPr/>
      </dsp:nvSpPr>
      <dsp:spPr>
        <a:xfrm>
          <a:off x="43" y="189919"/>
          <a:ext cx="4166034" cy="748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کارآفرین سازمانی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43" y="189919"/>
        <a:ext cx="4166034" cy="748800"/>
      </dsp:txXfrm>
    </dsp:sp>
    <dsp:sp modelId="{CA23BF8D-B935-4EF6-9450-3BABDFDB291B}">
      <dsp:nvSpPr>
        <dsp:cNvPr id="0" name=""/>
        <dsp:cNvSpPr/>
      </dsp:nvSpPr>
      <dsp:spPr>
        <a:xfrm>
          <a:off x="43" y="938719"/>
          <a:ext cx="4166034" cy="26496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زمانی که فردی در درون سازمان ایده های نو داشته باشد و سازمان برای بهره برداری و اجرایی کردن ایده از وی حمایت های مالی و روانی می کند.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43" y="938719"/>
        <a:ext cx="4166034" cy="2649611"/>
      </dsp:txXfrm>
    </dsp:sp>
    <dsp:sp modelId="{4CD6C444-2502-4D58-95A2-03D37CD9A926}">
      <dsp:nvSpPr>
        <dsp:cNvPr id="0" name=""/>
        <dsp:cNvSpPr/>
      </dsp:nvSpPr>
      <dsp:spPr>
        <a:xfrm>
          <a:off x="4749322" y="189919"/>
          <a:ext cx="4166034" cy="748800"/>
        </a:xfrm>
        <a:prstGeom prst="rect">
          <a:avLst/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accent2">
              <a:hueOff val="889586"/>
              <a:satOff val="-19883"/>
              <a:lumOff val="-1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کارآفرین شرکتی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4749322" y="189919"/>
        <a:ext cx="4166034" cy="748800"/>
      </dsp:txXfrm>
    </dsp:sp>
    <dsp:sp modelId="{45B123CA-CEC4-44F8-9DFB-71C0EE1BD3F4}">
      <dsp:nvSpPr>
        <dsp:cNvPr id="0" name=""/>
        <dsp:cNvSpPr/>
      </dsp:nvSpPr>
      <dsp:spPr>
        <a:xfrm>
          <a:off x="4749322" y="938719"/>
          <a:ext cx="4166034" cy="2649611"/>
        </a:xfrm>
        <a:prstGeom prst="rect">
          <a:avLst/>
        </a:prstGeom>
        <a:solidFill>
          <a:schemeClr val="accent2">
            <a:tint val="40000"/>
            <a:alpha val="90000"/>
            <a:hueOff val="982143"/>
            <a:satOff val="-50066"/>
            <a:lumOff val="-5179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982143"/>
              <a:satOff val="-50066"/>
              <a:lumOff val="-51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در آن همه اعضای سازمان دارای فرهنگ و بینش کارآفرینانه هستند و جمیعا باهم برای تولید محصولات جدید، نوآوری و کارآفرینی در سازمان تلاش می کنند.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4749322" y="938719"/>
        <a:ext cx="4166034" cy="2649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EE565-9363-4A02-A3BB-9B749E37DA67}">
      <dsp:nvSpPr>
        <dsp:cNvPr id="0" name=""/>
        <dsp:cNvSpPr/>
      </dsp:nvSpPr>
      <dsp:spPr>
        <a:xfrm>
          <a:off x="0" y="3098983"/>
          <a:ext cx="8915400" cy="6779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>
              <a:cs typeface="B Nazanin" panose="00000400000000000000" pitchFamily="2" charset="-78"/>
            </a:rPr>
            <a:t>ایجاد تغییر در جامعه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0" y="3098983"/>
        <a:ext cx="8915400" cy="366110"/>
      </dsp:txXfrm>
    </dsp:sp>
    <dsp:sp modelId="{B6958787-4C3D-48D8-A806-396476EE2F85}">
      <dsp:nvSpPr>
        <dsp:cNvPr id="0" name=""/>
        <dsp:cNvSpPr/>
      </dsp:nvSpPr>
      <dsp:spPr>
        <a:xfrm>
          <a:off x="0" y="3451534"/>
          <a:ext cx="8915400" cy="3118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altLang="fa-IR" sz="1800" b="0" kern="1200" dirty="0">
              <a:latin typeface="Arial" panose="020B0604020202020204" pitchFamily="34" charset="0"/>
              <a:cs typeface="B Nazanin" panose="00000400000000000000" pitchFamily="2" charset="-78"/>
            </a:rPr>
            <a:t>تبدیل شدن به یک نیروی تحول آفرین برای اصلاح  سیستمها و صنایع  ناکارآمد </a:t>
          </a:r>
        </a:p>
      </dsp:txBody>
      <dsp:txXfrm>
        <a:off x="0" y="3451534"/>
        <a:ext cx="8915400" cy="311871"/>
      </dsp:txXfrm>
    </dsp:sp>
    <dsp:sp modelId="{326DE208-4FE6-4A71-8066-EBD621444069}">
      <dsp:nvSpPr>
        <dsp:cNvPr id="0" name=""/>
        <dsp:cNvSpPr/>
      </dsp:nvSpPr>
      <dsp:spPr>
        <a:xfrm rot="10800000">
          <a:off x="0" y="2066417"/>
          <a:ext cx="8915400" cy="104273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>
              <a:cs typeface="B Nazanin" panose="00000400000000000000" pitchFamily="2" charset="-78"/>
            </a:rPr>
            <a:t>خلق ارزش</a:t>
          </a:r>
          <a:endParaRPr lang="en-US" sz="1800" b="1" kern="1200" dirty="0">
            <a:cs typeface="B Nazanin" panose="00000400000000000000" pitchFamily="2" charset="-78"/>
          </a:endParaRPr>
        </a:p>
      </dsp:txBody>
      <dsp:txXfrm rot="-10800000">
        <a:off x="0" y="2066417"/>
        <a:ext cx="8915400" cy="366000"/>
      </dsp:txXfrm>
    </dsp:sp>
    <dsp:sp modelId="{EB9D9ACC-241D-466D-8FD4-FFFE571E9C0D}">
      <dsp:nvSpPr>
        <dsp:cNvPr id="0" name=""/>
        <dsp:cNvSpPr/>
      </dsp:nvSpPr>
      <dsp:spPr>
        <a:xfrm>
          <a:off x="0" y="2432417"/>
          <a:ext cx="8915400" cy="31177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altLang="fa-IR" sz="1800" b="0" kern="1200" dirty="0">
              <a:latin typeface="Arial" panose="020B0604020202020204" pitchFamily="34" charset="0"/>
              <a:cs typeface="B Nazanin" panose="00000400000000000000" pitchFamily="2" charset="-78"/>
            </a:rPr>
            <a:t>تمرکز بر روی خلق ارزش اجتماعی</a:t>
          </a:r>
          <a:endParaRPr lang="en-US" sz="1800" b="0" kern="1200" dirty="0">
            <a:cs typeface="B Nazanin" panose="00000400000000000000" pitchFamily="2" charset="-78"/>
          </a:endParaRPr>
        </a:p>
      </dsp:txBody>
      <dsp:txXfrm>
        <a:off x="0" y="2432417"/>
        <a:ext cx="8915400" cy="311778"/>
      </dsp:txXfrm>
    </dsp:sp>
    <dsp:sp modelId="{28B4D34E-AFB3-4662-BA5D-8AA8F8DC525D}">
      <dsp:nvSpPr>
        <dsp:cNvPr id="0" name=""/>
        <dsp:cNvSpPr/>
      </dsp:nvSpPr>
      <dsp:spPr>
        <a:xfrm rot="10800000">
          <a:off x="0" y="1033850"/>
          <a:ext cx="8915400" cy="104273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>
              <a:cs typeface="B Nazanin" panose="00000400000000000000" pitchFamily="2" charset="-78"/>
            </a:rPr>
            <a:t>نواوری</a:t>
          </a:r>
          <a:endParaRPr lang="en-US" sz="1800" b="1" kern="1200" dirty="0">
            <a:cs typeface="B Nazanin" panose="00000400000000000000" pitchFamily="2" charset="-78"/>
          </a:endParaRPr>
        </a:p>
      </dsp:txBody>
      <dsp:txXfrm rot="-10800000">
        <a:off x="0" y="1033850"/>
        <a:ext cx="8915400" cy="366000"/>
      </dsp:txXfrm>
    </dsp:sp>
    <dsp:sp modelId="{E46007BC-B101-4243-91F8-8556DDFCBD89}">
      <dsp:nvSpPr>
        <dsp:cNvPr id="0" name=""/>
        <dsp:cNvSpPr/>
      </dsp:nvSpPr>
      <dsp:spPr>
        <a:xfrm>
          <a:off x="0" y="1399851"/>
          <a:ext cx="8915400" cy="31177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altLang="fa-IR" sz="1800" b="0" kern="1200" dirty="0">
              <a:latin typeface="Arial" panose="020B0604020202020204" pitchFamily="34" charset="0"/>
              <a:cs typeface="B Nazanin" panose="00000400000000000000" pitchFamily="2" charset="-78"/>
            </a:rPr>
            <a:t>نوآوری از طریق پیدا کردن یک محصول جدید، خدمت جدید یا رویکرد جدید به مساله اجتماعی</a:t>
          </a:r>
          <a:endParaRPr lang="en-US" sz="1800" b="0" kern="1200" dirty="0">
            <a:cs typeface="B Nazanin" panose="00000400000000000000" pitchFamily="2" charset="-78"/>
          </a:endParaRPr>
        </a:p>
      </dsp:txBody>
      <dsp:txXfrm>
        <a:off x="0" y="1399851"/>
        <a:ext cx="8915400" cy="311778"/>
      </dsp:txXfrm>
    </dsp:sp>
    <dsp:sp modelId="{7781B560-05FC-4D16-9581-DFD995C9732A}">
      <dsp:nvSpPr>
        <dsp:cNvPr id="0" name=""/>
        <dsp:cNvSpPr/>
      </dsp:nvSpPr>
      <dsp:spPr>
        <a:xfrm rot="10800000">
          <a:off x="0" y="0"/>
          <a:ext cx="8915400" cy="1042736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>
              <a:cs typeface="B Nazanin" panose="00000400000000000000" pitchFamily="2" charset="-78"/>
            </a:rPr>
            <a:t>حل مسئله</a:t>
          </a:r>
          <a:endParaRPr lang="en-US" sz="1800" b="1" kern="1200" dirty="0">
            <a:cs typeface="B Nazanin" panose="00000400000000000000" pitchFamily="2" charset="-78"/>
          </a:endParaRPr>
        </a:p>
      </dsp:txBody>
      <dsp:txXfrm rot="-10800000">
        <a:off x="0" y="0"/>
        <a:ext cx="8915400" cy="366000"/>
      </dsp:txXfrm>
    </dsp:sp>
    <dsp:sp modelId="{92B69113-7743-4A0E-A6AE-D943B61A1687}">
      <dsp:nvSpPr>
        <dsp:cNvPr id="0" name=""/>
        <dsp:cNvSpPr/>
      </dsp:nvSpPr>
      <dsp:spPr>
        <a:xfrm>
          <a:off x="0" y="367284"/>
          <a:ext cx="8915400" cy="31177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altLang="fa-IR" sz="1800" b="0" kern="1200" dirty="0">
              <a:latin typeface="Arial" panose="020B0604020202020204" pitchFamily="34" charset="0"/>
              <a:cs typeface="B Nazanin" panose="00000400000000000000" pitchFamily="2" charset="-78"/>
            </a:rPr>
            <a:t>پیدا کردن یک راه حل عملی  و اجرایی برای مسائل اجتماعی و محیط زیستی</a:t>
          </a:r>
        </a:p>
      </dsp:txBody>
      <dsp:txXfrm>
        <a:off x="0" y="367284"/>
        <a:ext cx="8915400" cy="311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ECAF3-C642-4BDC-B297-DC2501260E8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8037E-9ED5-459E-84BE-BE8B48451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4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61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14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5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89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40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8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DD788-F9E1-4A3C-B777-A5E8761E4AEE}" type="slidenum">
              <a:rPr lang="fa-IR" smtClean="0"/>
              <a:pPr>
                <a:defRPr/>
              </a:pPr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7807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43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33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2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1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6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4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0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84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87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02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65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856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54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Tto</a:t>
            </a:r>
            <a:r>
              <a:rPr lang="en-US" dirty="0"/>
              <a:t>= technology transfer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272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9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094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4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79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76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09243-4CFF-44FA-A1DE-922E3188C3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96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55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54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8037E-9ED5-459E-84BE-BE8B48451C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7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F2AF-1BDC-491E-9966-780651EF7117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CADE19-F47E-4E30-88DA-3BEB2B08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539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7396-8F39-43B7-88AC-FD1B25FF3ABF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CADE19-F47E-4E30-88DA-3BEB2B08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9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27B2-CEF6-4AC2-8A6E-340ACBE7F3D9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CADE19-F47E-4E30-88DA-3BEB2B08D0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17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E368-BF0C-49D6-904D-B423D8939A94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CADE19-F47E-4E30-88DA-3BEB2B08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4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7D06-BFE6-474E-8906-9D02852C1BA1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CADE19-F47E-4E30-88DA-3BEB2B08D09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22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C170-4819-40DF-B2D4-767B35FBA97C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CADE19-F47E-4E30-88DA-3BEB2B08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8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1A42-A75A-48CC-A27D-F80B48144DD9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DE19-F47E-4E30-88DA-3BEB2B08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33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D4B9-C4DA-4D71-B773-BF3F88FDD1DD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DE19-F47E-4E30-88DA-3BEB2B08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2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3BFD-20E9-489C-B485-073B07FB8D36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DE19-F47E-4E30-88DA-3BEB2B08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0F9A-91FC-40B1-8A65-5A399F556233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CADE19-F47E-4E30-88DA-3BEB2B08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3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B007-6CD9-4A4D-995C-857C1889BC01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CADE19-F47E-4E30-88DA-3BEB2B08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9DA2-0EBA-42D4-8392-2D74FE18FA7C}" type="datetime1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CADE19-F47E-4E30-88DA-3BEB2B08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1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B6EF-3E6A-4CD5-AB43-2DE3988C1051}" type="datetime1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DE19-F47E-4E30-88DA-3BEB2B08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CE3E-C0F6-4620-AD1A-42023B7ABF52}" type="datetime1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DE19-F47E-4E30-88DA-3BEB2B08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109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459F-CBA7-4A9E-937A-D823C869B8C3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DE19-F47E-4E30-88DA-3BEB2B08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1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26ED-C21E-47F0-96C7-1BF09F57EE5B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CADE19-F47E-4E30-88DA-3BEB2B08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1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6E0CF-A0D2-453F-B7EB-7D51C6795C05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CADE19-F47E-4E30-88DA-3BEB2B08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4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estanswer.info/%d8%aa%d8%b9%d8%b1%db%8c%d9%81-%d9%85%d9%82%db%8c%d8%a7%d8%b3-%d9%be%d8%b0%db%8c%d8%b1%db%8c-%da%86%db%8c%d8%b3%d8%aa%d8%9f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dirinfo.com/content/4/29812/%DA%86%D8%B1%D8%A7-%D8%A2%D9%85%D9%88%D8%B2%D8%B4-%DA%A9%D8%A7%D8%B1%D8%A2%D9%81%D8%B1%DB%8C%D9%86%DB%8C-%D8%A8%D8%B3%DB%8C%D8%A7%D8%B1-%D9%85%D9%87%D9%85-%D8%A7%D8%B3%D8%AA%D8%9F" TargetMode="External"/><Relationship Id="rId2" Type="http://schemas.openxmlformats.org/officeDocument/2006/relationships/hyperlink" Target="http://www.modirinfo.com/content/4/34124/%D9%85%D8%B1%D8%A7%DA%A9%D8%B2-%D8%B1%D8%B4%D8%AF%D8%8C-%D9%81%D8%B6%D8%A7%DB%8C%DB%8C-%D8%A8%D8%B1%D8%A7%DB%8C-%D8%AD%D9%85%D8%A7%DB%8C%D8%AA-%D8%A7%D8%B2-%DA%A9%D8%B3%D8%A8-%D9%88-%DA%A9%D8%A7%D8%B1%D9%87%D8%A7%DB%8C-%D9%86%D9%88%D9%BE%D8%A7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2&amp;ved=0ahUKEwim9ZXV2KnMAhWpBZoKHe-BDEcQFggkMAE&amp;url=http://cstland.com/%DA%86%DA%AF%D9%88%D9%86%D9%87-%D8%A8%D8%B1%D8%A7%DB%8C-%DA%A9%D8%B3%D8%A8-%D9%88-%DA%A9%D8%A7%D8%B1-%D8%AE%D9%88%D8%AF-%D8%A8%D8%A7%D8%B2%D8%A7%D8%B1%DB%8C%D8%A7%D8%A8%DB%8C-%DA%A9%D9%86%D9%85%D8%9F/&amp;usg=AFQjCNGpdyu46JZQOXN8l0hgL6D4iYot3A&amp;sig2=JuzFBDo6DIh-hMJVkkQw2Q&amp;bvm=bv.119745492,d.bGs&amp;cad=rja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s://www.google.com/url?sa=t&amp;rct=j&amp;q=&amp;esrc=s&amp;source=web&amp;cd=2&amp;cad=rja&amp;uact=8&amp;ved=0ahUKEwiV-7nG2KnMAhWqHJoKHSwvD1sQFggkMAE&amp;url=http://cstland.com/%D8%B1%D9%82%D8%A7%D8%A8%D8%AA-%D8%A8%D8%AF%D9%88%D9%86-%D9%85%D8%B2%DB%8C%D8%AA-%D8%B1%D9%82%D8%A7%D8%A8%D8%AA%DB%8C%D8%8C-%D8%AE%D9%88%D8%AF%DA%A9%D8%B4%DB%8C-%DA%A9%D8%B3%D8%A8-%D9%88-%DA%A9%D8%A7/&amp;usg=AFQjCNExlNLg4OA8KLnKSQ_sUmOZS0j9kg&amp;sig2=m-fyAUsq-7vzhvNnOvTmug&amp;bvm=bv.119745492,d.bGs" TargetMode="External"/><Relationship Id="rId4" Type="http://schemas.openxmlformats.org/officeDocument/2006/relationships/hyperlink" Target="http://cstland.com/%d8%b1%d9%82%d8%a7%d8%a8%d8%aa-%d8%a8%d8%af%d9%88%d9%86-%d9%85%d8%b2%db%8c%d8%aa-%d8%b1%d9%82%d8%a7%d8%a8%d8%aa%db%8c-%d8%8c-%d8%ae%d9%88%d8%af%da%a9%d8%b4%db%8c-%da%a9%d8%b3%d8%a8-%d9%88-%da%a9%d8%a7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fa.wikipedia.org/wiki/%DA%A9%D9%BE%DB%8C_%D8%B1%D8%A7%DB%8C%D8%AA" TargetMode="External"/><Relationship Id="rId3" Type="http://schemas.openxmlformats.org/officeDocument/2006/relationships/hyperlink" Target="https://fa.wikipedia.org/wiki/%D8%A7%D8%AE%D8%AA%D8%B1%D8%A7%D8%B9" TargetMode="External"/><Relationship Id="rId7" Type="http://schemas.openxmlformats.org/officeDocument/2006/relationships/hyperlink" Target="https://fa.wikipedia.org/wiki/%D8%AD%D9%82_%D8%A7%D9%85%D8%AA%DB%8C%D8%A7%D8%B2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.wikipedia.org/wiki/%D8%A2%D8%B2%D9%85%D8%A7%DB%8C%D8%B4%DA%AF%D8%A7%D9%87" TargetMode="External"/><Relationship Id="rId5" Type="http://schemas.openxmlformats.org/officeDocument/2006/relationships/hyperlink" Target="https://fa.wikipedia.org/wiki/%D9%85%D8%A7%D9%84%DA%A9%DB%8C%D8%AA_%D9%81%DA%A9%D8%B1%DB%8C" TargetMode="External"/><Relationship Id="rId4" Type="http://schemas.openxmlformats.org/officeDocument/2006/relationships/hyperlink" Target="https://fa.wikipedia.org/wiki/%D8%AF%D8%A7%D9%86%D8%B4%DA%AF%D8%A7%D9%87" TargetMode="External"/><Relationship Id="rId9" Type="http://schemas.openxmlformats.org/officeDocument/2006/relationships/image" Target="../media/image36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8250" y="1905000"/>
            <a:ext cx="10279600" cy="3777622"/>
          </a:xfrm>
        </p:spPr>
        <p:txBody>
          <a:bodyPr>
            <a:normAutofit/>
          </a:bodyPr>
          <a:lstStyle/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 dirty="0">
                <a:cs typeface="B Nazanin" pitchFamily="2" charset="-78"/>
              </a:rPr>
              <a:t>واژه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واژه ای فرانسوی است. و ترجمه تحت اللفظی آن تعهد کردن است و به معنی واسطه یا دلال است</a:t>
            </a:r>
            <a:r>
              <a:rPr lang="fa-IR" dirty="0">
                <a:cs typeface="B Nazanin" pitchFamily="2" charset="-78"/>
              </a:rPr>
              <a:t>.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400" u="sng" dirty="0">
                <a:solidFill>
                  <a:srgbClr val="00B050"/>
                </a:solidFill>
                <a:cs typeface="B Nazanin" pitchFamily="2" charset="-78"/>
              </a:rPr>
              <a:t>واژه نامه وبستر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: </a:t>
            </a:r>
            <a:r>
              <a:rPr lang="fa-IR" sz="1600" dirty="0">
                <a:solidFill>
                  <a:schemeClr val="tx1"/>
                </a:solidFill>
                <a:cs typeface="B Nazanin" pitchFamily="2" charset="-78"/>
              </a:rPr>
              <a:t>کارافرین کسی است که متعهد می شود مخاطره های یک فعالیت اقتصادی را سازماندهی و اداره و تقبل کند.</a:t>
            </a:r>
          </a:p>
          <a:p>
            <a:pPr algn="r" rtl="1">
              <a:lnSpc>
                <a:spcPct val="80000"/>
              </a:lnSpc>
              <a:buNone/>
            </a:pPr>
            <a:r>
              <a:rPr lang="fa-IR" b="1" u="sng" dirty="0">
                <a:solidFill>
                  <a:srgbClr val="7030A0"/>
                </a:solidFill>
                <a:cs typeface="B Nazanin" panose="00000400000000000000" pitchFamily="2" charset="-78"/>
              </a:rPr>
              <a:t>ديكشنري آکسفورد:  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کارآفرين فردی است كه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شروع كننده 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يا سازمان‌دهنده یك بنگاه تجاري است به خصوص كسي  است كه درگير يك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ريسك مالي 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مي‌شود. 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fa-IR" sz="2400" dirty="0">
              <a:cs typeface="B Nazanin" pitchFamily="2" charset="-78"/>
            </a:endParaRP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اولین کارآفرین؟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قرن هفدهم: فرد بازیگر</a:t>
            </a:r>
          </a:p>
          <a:p>
            <a:pPr algn="r" rtl="1">
              <a:buFontTx/>
              <a:buNone/>
            </a:pPr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>قرن هجدهم</a:t>
            </a: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: فرد ریسک پذیری که به کاربرنده سرمایه است نه تامین کننده ان( سرمایه گذار). توماس ادیسون: مخترع برق. الی ویتنی: فناوری تولید پارچه جین.</a:t>
            </a:r>
          </a:p>
          <a:p>
            <a:pPr algn="r" rtl="1">
              <a:buNone/>
            </a:pPr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>قرن بیستم</a:t>
            </a: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: کارآفرینی= نوآوری = شخص است که چیزی بدیع را آماده بهره برداری کند</a:t>
            </a:r>
            <a:r>
              <a:rPr lang="fa-IR" dirty="0">
                <a:cs typeface="B Nazanin" pitchFamily="2" charset="-78"/>
              </a:rPr>
              <a:t>.</a:t>
            </a:r>
          </a:p>
          <a:p>
            <a:pPr algn="r" rtl="1">
              <a:buFontTx/>
              <a:buNone/>
            </a:pPr>
            <a:endParaRPr lang="fa-IR" dirty="0">
              <a:cs typeface="B Nazanin" pitchFamily="2" charset="-78"/>
            </a:endParaRPr>
          </a:p>
          <a:p>
            <a:pPr algn="r" rtl="1">
              <a:buFontTx/>
              <a:buNone/>
            </a:pPr>
            <a:endParaRPr lang="en-US" dirty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itchFamily="2" charset="-78"/>
              </a:rPr>
              <a:t>سیر تکمیلی تعاریف کارآفرینی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0408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sz="2000" dirty="0">
                <a:cs typeface="B Nazanin" pitchFamily="2" charset="-78"/>
              </a:rPr>
              <a:t>برای تفکیک کارآفرین از غیر کارآفرین، ویژیگی های مختلفی شناسایی شده است و دو علم در این زمینه به بررسی پرداخته اند:</a:t>
            </a:r>
          </a:p>
          <a:p>
            <a:pPr algn="just" rtl="1"/>
            <a:r>
              <a:rPr lang="fa-IR" sz="2400" dirty="0">
                <a:cs typeface="B Nazanin" pitchFamily="2" charset="-78"/>
              </a:rPr>
              <a:t>علم روانشناسی        رویکرد ویژگی ها: </a:t>
            </a:r>
            <a:r>
              <a:rPr lang="fa-IR" sz="2000" dirty="0">
                <a:cs typeface="B Nazanin" pitchFamily="2" charset="-78"/>
              </a:rPr>
              <a:t>کدام </a:t>
            </a:r>
            <a:r>
              <a:rPr lang="fa-IR" sz="2000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ویژگی های شخصیتی </a:t>
            </a:r>
            <a:r>
              <a:rPr lang="fa-IR" sz="2000" dirty="0">
                <a:cs typeface="B Nazanin" pitchFamily="2" charset="-78"/>
              </a:rPr>
              <a:t>کارآفرینان است که آنها را از غیر کارافرینان جدا می کند؟ ویژگی های شخصیتی افراد است که موجب بروز کارافرینی در جامعه می شود.</a:t>
            </a:r>
          </a:p>
          <a:p>
            <a:pPr algn="just" rtl="1"/>
            <a:r>
              <a:rPr lang="fa-IR" sz="2400" dirty="0">
                <a:cs typeface="B Nazanin" pitchFamily="2" charset="-78"/>
              </a:rPr>
              <a:t>علم جامعه شناسی       رویکرد رفتاری</a:t>
            </a:r>
            <a:r>
              <a:rPr lang="fa-IR" dirty="0">
                <a:cs typeface="B Nazanin" pitchFamily="2" charset="-78"/>
              </a:rPr>
              <a:t>: 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وقوع چه اتفاق هایی </a:t>
            </a:r>
            <a:r>
              <a:rPr lang="fa-IR" sz="2000" dirty="0">
                <a:cs typeface="B Nazanin" pitchFamily="2" charset="-78"/>
              </a:rPr>
              <a:t>در زندگی افراد کارافرین آنها را به سمت ایجاد کسب و کار سوق می دهد؟ وجود یک بستر یا زمینه مناسب در جامعه عامل رخداد کارافرینی محسوب می شود.</a:t>
            </a:r>
          </a:p>
          <a:p>
            <a:pPr algn="just" rtl="1"/>
            <a:endParaRPr lang="en-US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itchFamily="2" charset="-78"/>
              </a:rPr>
              <a:t>کارافرین کیست؟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9115425" y="3002967"/>
            <a:ext cx="457200" cy="2286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8820150" y="3822386"/>
            <a:ext cx="457200" cy="2286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25993" y="4960136"/>
            <a:ext cx="764183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a-IR" sz="2400" dirty="0">
                <a:cs typeface="B Nazanin" pitchFamily="2" charset="-78"/>
              </a:rPr>
              <a:t>برای رخداد کارآفرینی هم به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افراد کارآفرین </a:t>
            </a:r>
            <a:r>
              <a:rPr lang="fa-IR" sz="2400" dirty="0">
                <a:cs typeface="B Nazanin" pitchFamily="2" charset="-78"/>
              </a:rPr>
              <a:t>نیازمندیم و هم به یک </a:t>
            </a:r>
            <a:r>
              <a:rPr lang="fa-IR" sz="2400" dirty="0">
                <a:solidFill>
                  <a:srgbClr val="7030A0"/>
                </a:solidFill>
                <a:cs typeface="B Nazanin" pitchFamily="2" charset="-78"/>
              </a:rPr>
              <a:t>بستر مناسب </a:t>
            </a:r>
          </a:p>
          <a:p>
            <a:pPr algn="ctr"/>
            <a:r>
              <a:rPr lang="fa-IR" sz="2400" dirty="0">
                <a:cs typeface="B Nazanin" pitchFamily="2" charset="-78"/>
              </a:rPr>
              <a:t>که فرآیند کارآفرینی را تسهیل نموده و از آن حمایت کند!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257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itchFamily="2" charset="-78"/>
              </a:rPr>
              <a:t>صفات مشخصه کارآفرینان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225" y="1447800"/>
            <a:ext cx="4221163" cy="762000"/>
          </a:xfrm>
        </p:spPr>
        <p:txBody>
          <a:bodyPr>
            <a:normAutofit/>
          </a:bodyPr>
          <a:lstStyle/>
          <a:p>
            <a:pPr algn="r"/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ویژگی های جمعیت شناختی(رویکرد رفتاری)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72201" y="1447800"/>
            <a:ext cx="4041775" cy="762000"/>
          </a:xfrm>
        </p:spPr>
        <p:txBody>
          <a:bodyPr>
            <a:normAutofit/>
          </a:bodyPr>
          <a:lstStyle/>
          <a:p>
            <a:pPr algn="r"/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ویژگی های شخصیتی(رویکرد ویژگی ها)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95450" y="2286001"/>
            <a:ext cx="4268788" cy="4162424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 rtl="1"/>
            <a:r>
              <a:rPr lang="fa-IR" b="1" dirty="0">
                <a:cs typeface="B Nazanin" pitchFamily="2" charset="-78"/>
              </a:rPr>
              <a:t>متغیرهای مرتبط با سابقه و پیشینه</a:t>
            </a:r>
          </a:p>
          <a:p>
            <a:pPr lvl="1" algn="just" rtl="1"/>
            <a:r>
              <a:rPr lang="fa-IR" dirty="0">
                <a:cs typeface="B Nazanin" pitchFamily="2" charset="-78"/>
              </a:rPr>
              <a:t>شرایط کودکی</a:t>
            </a:r>
          </a:p>
          <a:p>
            <a:pPr lvl="1" algn="just" rtl="1"/>
            <a:r>
              <a:rPr lang="fa-IR" dirty="0">
                <a:cs typeface="B Nazanin" pitchFamily="2" charset="-78"/>
              </a:rPr>
              <a:t>سن</a:t>
            </a:r>
          </a:p>
          <a:p>
            <a:pPr lvl="1" algn="just" rtl="1"/>
            <a:r>
              <a:rPr lang="fa-IR" dirty="0">
                <a:cs typeface="B Nazanin" pitchFamily="2" charset="-78"/>
              </a:rPr>
              <a:t>تحصیلات</a:t>
            </a:r>
          </a:p>
          <a:p>
            <a:pPr lvl="1" algn="just" rtl="1"/>
            <a:r>
              <a:rPr lang="fa-IR" dirty="0">
                <a:cs typeface="B Nazanin" pitchFamily="2" charset="-78"/>
              </a:rPr>
              <a:t>پایگاه اجتماعی</a:t>
            </a:r>
          </a:p>
          <a:p>
            <a:pPr algn="just" rtl="1"/>
            <a:r>
              <a:rPr lang="fa-IR" b="1" dirty="0">
                <a:cs typeface="B Nazanin" pitchFamily="2" charset="-78"/>
              </a:rPr>
              <a:t>متغیر های تجربی</a:t>
            </a:r>
          </a:p>
          <a:p>
            <a:pPr lvl="1" algn="just" rtl="1"/>
            <a:r>
              <a:rPr lang="fa-IR" dirty="0">
                <a:cs typeface="B Nazanin" pitchFamily="2" charset="-78"/>
              </a:rPr>
              <a:t>الگوی نقش</a:t>
            </a:r>
          </a:p>
          <a:p>
            <a:pPr lvl="1" algn="just" rtl="1"/>
            <a:r>
              <a:rPr lang="fa-IR" dirty="0">
                <a:cs typeface="B Nazanin" pitchFamily="2" charset="-78"/>
              </a:rPr>
              <a:t>تجربه کار قبلی یا نارضایتی از کار</a:t>
            </a:r>
          </a:p>
          <a:p>
            <a:pPr lvl="2" algn="just" rtl="1"/>
            <a:r>
              <a:rPr lang="fa-IR" dirty="0">
                <a:cs typeface="B Nazanin" pitchFamily="2" charset="-78"/>
              </a:rPr>
              <a:t>عدم شناخت کارفرما از روحیه کارافرینانه فرد، موجب نارضایتی وی می شود:</a:t>
            </a:r>
          </a:p>
          <a:p>
            <a:pPr lvl="3" algn="just" rtl="1"/>
            <a:r>
              <a:rPr lang="fa-IR" sz="1400" dirty="0">
                <a:cs typeface="B Nazanin" pitchFamily="2" charset="-78"/>
              </a:rPr>
              <a:t>از دست دادن یک نیروی آموزش دیده و فعال</a:t>
            </a:r>
          </a:p>
          <a:p>
            <a:pPr lvl="3" algn="just" rtl="1"/>
            <a:r>
              <a:rPr lang="fa-IR" sz="1400" dirty="0">
                <a:cs typeface="B Nazanin" pitchFamily="2" charset="-78"/>
              </a:rPr>
              <a:t>ایجاد رقیب جدید برای خود</a:t>
            </a:r>
          </a:p>
          <a:p>
            <a:pPr lvl="1" algn="just" rtl="1"/>
            <a:endParaRPr lang="en-US" dirty="0">
              <a:cs typeface="B Nazanin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34200" y="2286001"/>
            <a:ext cx="3279776" cy="4162424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just" rtl="1"/>
            <a:r>
              <a:rPr lang="fa-IR" dirty="0">
                <a:cs typeface="B Nazanin" pitchFamily="2" charset="-78"/>
              </a:rPr>
              <a:t>چالش های ذهنی مثبت</a:t>
            </a:r>
          </a:p>
          <a:p>
            <a:pPr algn="just" rtl="1"/>
            <a:r>
              <a:rPr lang="fa-IR" dirty="0">
                <a:cs typeface="B Nazanin" pitchFamily="2" charset="-78"/>
              </a:rPr>
              <a:t>نیاز به موفقیت و پیشرفت</a:t>
            </a:r>
          </a:p>
          <a:p>
            <a:pPr algn="just" rtl="1"/>
            <a:r>
              <a:rPr lang="fa-IR" dirty="0">
                <a:cs typeface="B Nazanin" pitchFamily="2" charset="-78"/>
              </a:rPr>
              <a:t>ریسک پذیری</a:t>
            </a:r>
          </a:p>
          <a:p>
            <a:pPr algn="just" rtl="1"/>
            <a:r>
              <a:rPr lang="fa-IR" dirty="0">
                <a:cs typeface="B Nazanin" pitchFamily="2" charset="-78"/>
              </a:rPr>
              <a:t>گرایش به خلاقیت و نواوری</a:t>
            </a:r>
          </a:p>
          <a:p>
            <a:pPr algn="just" rtl="1"/>
            <a:r>
              <a:rPr lang="fa-IR" dirty="0">
                <a:cs typeface="B Nazanin" pitchFamily="2" charset="-78"/>
              </a:rPr>
              <a:t>روحیه شکست ناپذیری</a:t>
            </a:r>
          </a:p>
          <a:p>
            <a:pPr algn="just" rtl="1"/>
            <a:r>
              <a:rPr lang="fa-IR" dirty="0">
                <a:cs typeface="B Nazanin" pitchFamily="2" charset="-78"/>
              </a:rPr>
              <a:t>مرکز کنترل درونی</a:t>
            </a:r>
          </a:p>
          <a:p>
            <a:pPr algn="just" rtl="1"/>
            <a:r>
              <a:rPr lang="fa-IR" dirty="0">
                <a:cs typeface="B Nazanin" pitchFamily="2" charset="-78"/>
              </a:rPr>
              <a:t>استقلال طلبی</a:t>
            </a:r>
          </a:p>
          <a:p>
            <a:pPr algn="just" rtl="1"/>
            <a:r>
              <a:rPr lang="fa-IR" dirty="0">
                <a:cs typeface="B Nazanin" pitchFamily="2" charset="-78"/>
              </a:rPr>
              <a:t>اعتماد به نفس</a:t>
            </a:r>
          </a:p>
          <a:p>
            <a:pPr algn="just" rtl="1"/>
            <a:r>
              <a:rPr lang="fa-IR" dirty="0">
                <a:cs typeface="B Nazanin" pitchFamily="2" charset="-78"/>
              </a:rPr>
              <a:t>تحمل ابهام</a:t>
            </a:r>
          </a:p>
          <a:p>
            <a:pPr algn="just" rtl="1"/>
            <a:r>
              <a:rPr lang="fa-IR" dirty="0">
                <a:cs typeface="B Nazanin" pitchFamily="2" charset="-78"/>
              </a:rPr>
              <a:t>پشتکار بالا</a:t>
            </a:r>
          </a:p>
          <a:p>
            <a:pPr marL="0" indent="0" algn="just" rtl="1">
              <a:buNone/>
            </a:pP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43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B21B70-528A-420C-A0AD-D0D862358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400" b="1" dirty="0">
                <a:cs typeface="B Nazanin" panose="00000400000000000000" pitchFamily="2" charset="-78"/>
              </a:rPr>
              <a:t>فرآیند کارآفرینی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4775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90482-3FF2-4A93-8354-00F31FD7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141B03F-2DE4-4F66-B1D5-AF4E4CF09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28" y="473264"/>
            <a:ext cx="10027472" cy="5703700"/>
          </a:xfrm>
        </p:spPr>
      </p:pic>
    </p:spTree>
    <p:extLst>
      <p:ext uri="{BB962C8B-B14F-4D97-AF65-F5344CB8AC3E}">
        <p14:creationId xmlns:p14="http://schemas.microsoft.com/office/powerpoint/2010/main" val="94387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F1292-EAD8-4F52-8B30-9D45A3555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68B57FD-98A7-4901-AD51-EEC9BCC89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65" y="571024"/>
            <a:ext cx="7621269" cy="5715952"/>
          </a:xfrm>
        </p:spPr>
      </p:pic>
    </p:spTree>
    <p:extLst>
      <p:ext uri="{BB962C8B-B14F-4D97-AF65-F5344CB8AC3E}">
        <p14:creationId xmlns:p14="http://schemas.microsoft.com/office/powerpoint/2010/main" val="1621390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E30777-96A8-4A98-942E-342D1D0C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Entrepreneurial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1BE8F0A-20D6-4F3D-81D1-32B4FE12D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117835"/>
              </p:ext>
            </p:extLst>
          </p:nvPr>
        </p:nvGraphicFramePr>
        <p:xfrm>
          <a:off x="687388" y="1619480"/>
          <a:ext cx="10817225" cy="461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142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9144000" cy="5410200"/>
          </a:xfrm>
        </p:spPr>
        <p:txBody>
          <a:bodyPr numCol="1">
            <a:normAutofit/>
          </a:bodyPr>
          <a:lstStyle/>
          <a:p>
            <a:pPr marL="0" indent="0" algn="just" rt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fa-IR" sz="2800" dirty="0">
                <a:cs typeface="B Lotus" pitchFamily="2" charset="-78"/>
              </a:rPr>
              <a:t>-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fa-IR" sz="3200" dirty="0">
                <a:cs typeface="B Titr" panose="00000700000000000000" pitchFamily="2" charset="-78"/>
              </a:rPr>
              <a:t>انواع کارآفرینی</a:t>
            </a:r>
            <a:endParaRPr lang="en-US" sz="3200" dirty="0">
              <a:cs typeface="B Titr" panose="00000700000000000000" pitchFamily="2" charset="-78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362200" y="1397000"/>
          <a:ext cx="6781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646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9144000" cy="5410200"/>
          </a:xfrm>
        </p:spPr>
        <p:txBody>
          <a:bodyPr numCol="1">
            <a:normAutofit/>
          </a:bodyPr>
          <a:lstStyle/>
          <a:p>
            <a:pPr algn="just" rt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fa-IR" sz="2800" dirty="0">
                <a:cs typeface="B Lotus" pitchFamily="2" charset="-78"/>
              </a:rPr>
              <a:t>کارآفرینی فردی: </a:t>
            </a:r>
            <a:r>
              <a:rPr lang="fa-IR" dirty="0">
                <a:cs typeface="B Nazanin" pitchFamily="2" charset="-78"/>
              </a:rPr>
              <a:t>نوعی از كارآفريني است كه فرد به طور </a:t>
            </a:r>
            <a:r>
              <a:rPr lang="fa-IR" u="sng" dirty="0">
                <a:cs typeface="B Nazanin" pitchFamily="2" charset="-78"/>
              </a:rPr>
              <a:t>مستقل و بدون وابستگي </a:t>
            </a:r>
            <a:r>
              <a:rPr lang="fa-IR" dirty="0">
                <a:cs typeface="B Nazanin" pitchFamily="2" charset="-78"/>
              </a:rPr>
              <a:t>به يك سازمان انجام مي دهد. اين نوع كارآفريني معمولا </a:t>
            </a:r>
            <a:r>
              <a:rPr lang="fa-IR" dirty="0">
                <a:solidFill>
                  <a:srgbClr val="00B050"/>
                </a:solidFill>
                <a:cs typeface="B Nazanin" pitchFamily="2" charset="-78"/>
              </a:rPr>
              <a:t>منجر به تاسيس يك شركت </a:t>
            </a:r>
            <a:r>
              <a:rPr lang="fa-IR" dirty="0">
                <a:cs typeface="B Nazanin" pitchFamily="2" charset="-78"/>
              </a:rPr>
              <a:t>مي شود.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هدف</a:t>
            </a:r>
            <a:r>
              <a:rPr lang="fa-IR" dirty="0">
                <a:cs typeface="B Nazanin" pitchFamily="2" charset="-78"/>
              </a:rPr>
              <a:t> از این کارافرینی: دستیابی به استقلال، موفقیت و سود است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کارآفرینان فردی</a:t>
            </a:r>
            <a:endParaRPr lang="en-US" sz="3200" dirty="0">
              <a:cs typeface="B Titr" panose="000007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92" y="4627459"/>
            <a:ext cx="17907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Image result for ‫بابک بختیاری ایس پک‬‎"/>
          <p:cNvSpPr>
            <a:spLocks noChangeAspect="1" noChangeArrowheads="1"/>
          </p:cNvSpPr>
          <p:nvPr/>
        </p:nvSpPr>
        <p:spPr bwMode="auto">
          <a:xfrm>
            <a:off x="1679576" y="-296863"/>
            <a:ext cx="101917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1" y="3094596"/>
            <a:ext cx="16192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Image result for ‫مستر تیستر سپیدنام‬‎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972" y="461903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08" y="3047563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1" descr="Image result for ‫علیرضا صادقیان نت برگ‬‎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886" y="2762808"/>
            <a:ext cx="183817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91" y="4843583"/>
            <a:ext cx="19716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45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78D32-3D97-4314-B11A-118766D6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مثالهایی از کارافرینان در حوزه سلامت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393CCD-E19E-442F-9D24-3E26583AC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1026" name="Picture 2" descr="Image result for â«&quot;Ø¯Ú©ØªØ± ÙÙ&quot;â¬â">
            <a:extLst>
              <a:ext uri="{FF2B5EF4-FFF2-40B4-BE49-F238E27FC236}">
                <a16:creationId xmlns:a16="http://schemas.microsoft.com/office/drawing/2014/main" xmlns="" id="{6CFEEEED-937B-4082-A420-CE84BB582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13" y="2129586"/>
            <a:ext cx="5075696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â«Ø·Ø¨ÛÙØ§Ø±â¬â">
            <a:extLst>
              <a:ext uri="{FF2B5EF4-FFF2-40B4-BE49-F238E27FC236}">
                <a16:creationId xmlns:a16="http://schemas.microsoft.com/office/drawing/2014/main" xmlns="" id="{9229EA68-2D08-443B-B210-3E30E01C6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71" y="3593786"/>
            <a:ext cx="2162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â«Ú¯Ø±Ø§ÙÛØ¯Ø§â¬â">
            <a:extLst>
              <a:ext uri="{FF2B5EF4-FFF2-40B4-BE49-F238E27FC236}">
                <a16:creationId xmlns:a16="http://schemas.microsoft.com/office/drawing/2014/main" xmlns="" id="{A70956F2-C375-4E40-AA9E-06AE36A92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390" y="3429000"/>
            <a:ext cx="33337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70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*انواع کارآفرینی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chemeClr val="accent6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کارآفرین فردی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کارآفرین درون سازمانی (</a:t>
            </a:r>
            <a:r>
              <a:rPr lang="en-US" dirty="0"/>
              <a:t>Intrapreneurship</a:t>
            </a:r>
            <a:r>
              <a:rPr lang="fa-IR" b="1" dirty="0">
                <a:cs typeface="B Nazanin" panose="00000400000000000000" pitchFamily="2" charset="-78"/>
              </a:rPr>
              <a:t>): </a:t>
            </a:r>
            <a:r>
              <a:rPr lang="fa-IR" dirty="0">
                <a:cs typeface="B Nazanin" pitchFamily="2" charset="-78"/>
              </a:rPr>
              <a:t>کسی که زیر چتر یک شرکت محصولات، فعالیت ها و فناوری های جدید را کشف و به بهره برداری می رساند. نوعی کارافرینی در درون ساختار فعالیت اقتصادی شکل می گیرد (می تواند پلی میان علم و بازار باشد). عمده فعالیتهای کارافرین سازمانی در پاسخ به افزايش سريع تعداد رقبا و عدم اعتماد به شيوه هاي سنتي كسب و كار، شامل توسعه کالا و خدمات جدید، معرفی روش های جدید تولید، تشخیص بازارها و منابع خرید جدید و به طور کلی بهبود سازمان است. </a:t>
            </a:r>
          </a:p>
          <a:p>
            <a:pPr algn="r" rtl="1"/>
            <a:r>
              <a:rPr lang="fa-IR" dirty="0">
                <a:cs typeface="B Nazanin" pitchFamily="2" charset="-78"/>
              </a:rPr>
              <a:t>شرایط سازمان: 1- افراد نوآور بتوانند به راحتی با مدیران و مسیولان صحبت کنند، 2- ارتباطی صمیمی بین مدیر و کارمند باشد. 3- از ایده های نو در سازمان استقبال شود. 4- کارکنان مجاز باشند بخشی از زمان خود را به فعالیت های شخصی بپردازند.</a:t>
            </a:r>
          </a:p>
        </p:txBody>
      </p:sp>
    </p:spTree>
    <p:extLst>
      <p:ext uri="{BB962C8B-B14F-4D97-AF65-F5344CB8AC3E}">
        <p14:creationId xmlns:p14="http://schemas.microsoft.com/office/powerpoint/2010/main" val="392004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کارآفرینی چیست؟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74" y="1721967"/>
            <a:ext cx="1381613" cy="16403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algn="r" rtl="1">
              <a:buFont typeface="Wingdings 2"/>
              <a:buChar char=""/>
              <a:defRPr/>
            </a:pPr>
            <a:r>
              <a:rPr lang="fa-I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جین باپتیست سِی</a:t>
            </a:r>
            <a:r>
              <a:rPr lang="fa-IR" sz="1400" dirty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اقتصاددان فرانسوی در قرن 19:  معتقد بود، «كارآفرين با انتقال منابع اقتصادي، ارزش توليدات را از سطحي پايين به سطحي بالاتر تغيير مي‌دهد و بازده بيشتري ايجاد مي‌نمايد.» اين مفهوم دربرگیرنده «</a:t>
            </a:r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خلق ارزش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» در کارآفرینی است. (</a:t>
            </a:r>
            <a:r>
              <a:rPr lang="en-US" sz="1600" dirty="0">
                <a:solidFill>
                  <a:schemeClr val="tx1"/>
                </a:solidFill>
                <a:cs typeface="B Nazanin" panose="00000400000000000000" pitchFamily="2" charset="-78"/>
              </a:rPr>
              <a:t>value creation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marL="274320" indent="-274320" algn="r" rtl="1">
              <a:buFont typeface="Wingdings 2"/>
              <a:buChar char=""/>
              <a:defRPr/>
            </a:pPr>
            <a:endParaRPr lang="fa-IR" sz="1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74320" indent="-274320" algn="r" rtl="1">
              <a:buFont typeface="Wingdings 2"/>
              <a:buChar char=""/>
              <a:defRPr/>
            </a:pPr>
            <a:r>
              <a:rPr lang="fa-I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جوزف شومپیتر: 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کارآفرینان نوآورانی هستند كه به «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تخریب خلاق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» دست می‌زنند. (</a:t>
            </a:r>
            <a:r>
              <a:rPr lang="en-US" sz="1600" dirty="0">
                <a:solidFill>
                  <a:schemeClr val="tx1"/>
                </a:solidFill>
                <a:cs typeface="B Nazanin" panose="00000400000000000000" pitchFamily="2" charset="-78"/>
              </a:rPr>
              <a:t>Creative destruction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marL="274320" indent="-274320" algn="r" rtl="1">
              <a:buFont typeface="Wingdings 2"/>
              <a:buChar char=""/>
              <a:defRPr/>
            </a:pPr>
            <a:endParaRPr lang="fa-IR" sz="1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74320" indent="-274320" algn="r" rtl="1">
              <a:buFont typeface="Wingdings 2"/>
              <a:buChar char=""/>
              <a:defRPr/>
            </a:pPr>
            <a:r>
              <a:rPr lang="fa-I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پیتر دراکر:  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کارآفرینان را افرادی می‌داند که با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بهره‌گیری از فرصت‌ها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، خلق ارزش می‌نمایند. او معتقد است کارآفرین همواره به دنبال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تغيير 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است، به آن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پاسخ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 می‌دهد. مفهوم محوری او در تعریف، «</a:t>
            </a:r>
            <a:r>
              <a:rPr lang="fa-IR" sz="1600" b="1" dirty="0">
                <a:solidFill>
                  <a:srgbClr val="00B050"/>
                </a:solidFill>
                <a:cs typeface="B Nazanin" panose="00000400000000000000" pitchFamily="2" charset="-78"/>
              </a:rPr>
              <a:t>فرصت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» است. (</a:t>
            </a:r>
            <a:r>
              <a:rPr lang="en-US" sz="1600" dirty="0">
                <a:solidFill>
                  <a:schemeClr val="tx1"/>
                </a:solidFill>
                <a:cs typeface="B Nazanin" panose="00000400000000000000" pitchFamily="2" charset="-78"/>
              </a:rPr>
              <a:t>opportunity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marL="274320" indent="-274320" algn="r" rtl="1">
              <a:buFont typeface="Wingdings 2"/>
              <a:buChar char=""/>
              <a:defRPr/>
            </a:pPr>
            <a:endParaRPr lang="fa-IR" sz="1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74320" indent="-274320" algn="just" rtl="1">
              <a:buFont typeface="Wingdings 2"/>
              <a:buChar char=""/>
              <a:defRPr/>
            </a:pPr>
            <a:r>
              <a:rPr lang="fa-I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‌هاوارد استیونسون </a:t>
            </a:r>
            <a:r>
              <a:rPr lang="fa-IR" sz="1400" dirty="0">
                <a:solidFill>
                  <a:schemeClr val="tx1"/>
                </a:solidFill>
                <a:cs typeface="B Nazanin" panose="00000400000000000000" pitchFamily="2" charset="-78"/>
              </a:rPr>
              <a:t>: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عنصر «</a:t>
            </a:r>
            <a:r>
              <a:rPr lang="fa-IR" sz="1600" b="1" dirty="0">
                <a:solidFill>
                  <a:srgbClr val="7030A0"/>
                </a:solidFill>
                <a:cs typeface="B Nazanin" panose="00000400000000000000" pitchFamily="2" charset="-78"/>
              </a:rPr>
              <a:t>تدبیر و کیاست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» را به تعریف فرصت محورانه کارآفرینی اضافه می‌نماید.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او </a:t>
            </a:r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قلب مدیریت کارآفرینانه</a:t>
            </a:r>
            <a:r>
              <a:rPr lang="fa-IR" sz="16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را «</a:t>
            </a:r>
            <a:r>
              <a:rPr lang="fa-IR" sz="1600" b="1" dirty="0">
                <a:solidFill>
                  <a:srgbClr val="00B050"/>
                </a:solidFill>
                <a:cs typeface="B Nazanin" panose="00000400000000000000" pitchFamily="2" charset="-78"/>
              </a:rPr>
              <a:t>جستجو برای کشف فرصت بدون توجه به محدودیت منابع موجود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» می‌داند. او معتقد است کارآفرینان اجازه نمی‌دهند که محدودیت منابع آنان را محدود نماید. کارآفرینان منابع را به منظور رسیدن به اهداف کارآفرینانه‌شان ترکیب می‌نمایند. </a:t>
            </a:r>
            <a:endParaRPr lang="en-US" sz="1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98" y="3362325"/>
            <a:ext cx="1444014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99" y="4924425"/>
            <a:ext cx="1444014" cy="1862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18" y="78350"/>
            <a:ext cx="1400174" cy="165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انواع کارآفرین درون سازمانی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38231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6124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*انواع کارآفرینی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17964"/>
            <a:ext cx="8915400" cy="4193258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chemeClr val="accent6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کارآفرین فردی: </a:t>
            </a:r>
          </a:p>
          <a:p>
            <a:pPr algn="r" rtl="1"/>
            <a:r>
              <a:rPr lang="fa-IR" dirty="0">
                <a:solidFill>
                  <a:schemeClr val="accent6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کارآفرین درون سازمانی</a:t>
            </a:r>
          </a:p>
          <a:p>
            <a:pPr algn="r" rtl="1"/>
            <a:endParaRPr lang="fa-IR" dirty="0">
              <a:solidFill>
                <a:schemeClr val="accent6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pPr algn="just" rtl="1">
              <a:lnSpc>
                <a:spcPct val="110000"/>
              </a:lnSpc>
              <a:spcBef>
                <a:spcPts val="0"/>
              </a:spcBef>
              <a:defRPr/>
            </a:pPr>
            <a:r>
              <a:rPr lang="fa-IR" b="1" dirty="0">
                <a:cs typeface="B Nazanin" panose="00000400000000000000" pitchFamily="2" charset="-78"/>
              </a:rPr>
              <a:t>کارآفرین اجتماعی (</a:t>
            </a:r>
            <a:r>
              <a:rPr lang="en-US" b="1" dirty="0">
                <a:cs typeface="B Nazanin" panose="00000400000000000000" pitchFamily="2" charset="-78"/>
              </a:rPr>
              <a:t>social entrepreneurship</a:t>
            </a:r>
            <a:r>
              <a:rPr lang="fa-IR" b="1" dirty="0">
                <a:cs typeface="B Nazanin" panose="00000400000000000000" pitchFamily="2" charset="-78"/>
              </a:rPr>
              <a:t>) : </a:t>
            </a:r>
            <a:r>
              <a:rPr lang="fa-IR" altLang="fa-IR" dirty="0">
                <a:ea typeface="ＭＳ Ｐゴシック" panose="020B0600070205080204" pitchFamily="34" charset="-128"/>
                <a:cs typeface="B Nazanin" panose="00000400000000000000" pitchFamily="2" charset="-78"/>
              </a:rPr>
              <a:t>کسب  و کار اجتماعی، کسب و کاری است که </a:t>
            </a:r>
            <a:r>
              <a:rPr lang="fa-IR" altLang="fa-IR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  <a:cs typeface="B Nazanin" panose="00000400000000000000" pitchFamily="2" charset="-78"/>
              </a:rPr>
              <a:t>برای تحقق </a:t>
            </a:r>
            <a:r>
              <a:rPr lang="fa-IR" altLang="fa-IR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  <a:cs typeface="B Nazanin" panose="00000400000000000000" pitchFamily="2" charset="-78"/>
              </a:rPr>
              <a:t>اهداف اجتماعی یا محیط زیستی</a:t>
            </a:r>
            <a:r>
              <a:rPr lang="fa-IR" altLang="fa-IR" b="1" dirty="0">
                <a:ea typeface="ＭＳ Ｐゴシック" panose="020B0600070205080204" pitchFamily="34" charset="-128"/>
                <a:cs typeface="B Nazanin" panose="00000400000000000000" pitchFamily="2" charset="-78"/>
              </a:rPr>
              <a:t> </a:t>
            </a:r>
            <a:r>
              <a:rPr lang="fa-IR" altLang="fa-IR" dirty="0">
                <a:ea typeface="ＭＳ Ｐゴシック" panose="020B0600070205080204" pitchFamily="34" charset="-128"/>
                <a:cs typeface="B Nazanin" panose="00000400000000000000" pitchFamily="2" charset="-78"/>
              </a:rPr>
              <a:t>ایجاد شده باشد. 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«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مقاصد اجتماعی»، </a:t>
            </a:r>
            <a:r>
              <a:rPr lang="fa-IR" dirty="0">
                <a:cs typeface="B Nazanin" panose="00000400000000000000" pitchFamily="2" charset="-78"/>
              </a:rPr>
              <a:t>اهداف منحصر به فرد و انحصاری کارآفرینی اجتماعی است. برای کارآفرینان اجتماعی، </a:t>
            </a:r>
            <a:r>
              <a:rPr lang="fa-IR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«مأموریت اجتماعی» </a:t>
            </a:r>
            <a:r>
              <a:rPr lang="fa-IR" dirty="0">
                <a:cs typeface="B Nazanin" panose="00000400000000000000" pitchFamily="2" charset="-78"/>
              </a:rPr>
              <a:t>به صورت صریح در رأس همه امور قرار دارد (دیز ،1998). </a:t>
            </a:r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نه اینکه چه مقدار ثروت تولید کرده است</a:t>
            </a:r>
            <a:r>
              <a:rPr lang="fa-IR" dirty="0">
                <a:cs typeface="B Nazanin" panose="00000400000000000000" pitchFamily="2" charset="-78"/>
              </a:rPr>
              <a:t>. كارآفرينان اجتماعي، توسط اهداف اجتماعي برانگيخته مي‌شوند و سود جامعه برایش مهم است</a:t>
            </a:r>
            <a:endParaRPr lang="en-US" dirty="0">
              <a:cs typeface="B Nazanin" panose="00000400000000000000" pitchFamily="2" charset="-78"/>
            </a:endParaRPr>
          </a:p>
          <a:p>
            <a:pPr algn="just" rtl="1">
              <a:lnSpc>
                <a:spcPct val="110000"/>
              </a:lnSpc>
              <a:spcBef>
                <a:spcPts val="0"/>
              </a:spcBef>
              <a:defRPr/>
            </a:pPr>
            <a:r>
              <a:rPr lang="fa-IR" altLang="fa-IR" dirty="0">
                <a:cs typeface="B Nazanin" panose="00000400000000000000" pitchFamily="2" charset="-78"/>
              </a:rPr>
              <a:t>مهمترین فرق کارآفرینی </a:t>
            </a:r>
            <a:r>
              <a:rPr lang="fa-IR" altLang="fa-IR" dirty="0">
                <a:solidFill>
                  <a:srgbClr val="FF0000"/>
                </a:solidFill>
                <a:cs typeface="B Nazanin" panose="00000400000000000000" pitchFamily="2" charset="-78"/>
              </a:rPr>
              <a:t>اقتصادی</a:t>
            </a:r>
            <a:r>
              <a:rPr lang="fa-IR" altLang="fa-IR" dirty="0">
                <a:cs typeface="B Nazanin" panose="00000400000000000000" pitchFamily="2" charset="-78"/>
              </a:rPr>
              <a:t> با کارآفرینی </a:t>
            </a:r>
            <a:r>
              <a:rPr lang="fa-IR" altLang="fa-IR" dirty="0">
                <a:solidFill>
                  <a:srgbClr val="00B050"/>
                </a:solidFill>
                <a:cs typeface="B Nazanin" panose="00000400000000000000" pitchFamily="2" charset="-78"/>
              </a:rPr>
              <a:t>اجتماعی</a:t>
            </a:r>
            <a:r>
              <a:rPr lang="fa-IR" altLang="fa-IR" dirty="0">
                <a:cs typeface="B Nazanin" panose="00000400000000000000" pitchFamily="2" charset="-78"/>
              </a:rPr>
              <a:t> در اهداف و ماموریتهای آنها است. کارآفرینی اقتصادی، مرتبط با انگیزه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سود</a:t>
            </a:r>
            <a:r>
              <a:rPr lang="fa-IR" dirty="0">
                <a:cs typeface="B Nazanin" panose="00000400000000000000" pitchFamily="2" charset="-78"/>
              </a:rPr>
              <a:t> است، در حالی که کارآفرینی اجتماعی تجلی </a:t>
            </a:r>
            <a:r>
              <a:rPr lang="fa-IR" dirty="0">
                <a:solidFill>
                  <a:srgbClr val="00B050"/>
                </a:solidFill>
                <a:cs typeface="B Nazanin" panose="00000400000000000000" pitchFamily="2" charset="-78"/>
              </a:rPr>
              <a:t>«نوع دوستی» </a:t>
            </a:r>
            <a:r>
              <a:rPr lang="fa-IR" dirty="0">
                <a:cs typeface="B Nazanin" panose="00000400000000000000" pitchFamily="2" charset="-78"/>
              </a:rPr>
              <a:t>است. </a:t>
            </a:r>
            <a:r>
              <a:rPr lang="fa-IR" altLang="fa-IR" dirty="0">
                <a:cs typeface="B Nazanin" panose="00000400000000000000" pitchFamily="2" charset="-78"/>
              </a:rPr>
              <a:t>کارآفرینی اجتماعی تلاش برای بکاربردن تکنیک های کسب و کار برای پیدا کردن </a:t>
            </a:r>
            <a:r>
              <a:rPr lang="fa-IR" altLang="fa-IR" dirty="0">
                <a:solidFill>
                  <a:srgbClr val="00B050"/>
                </a:solidFill>
                <a:cs typeface="B Nazanin" panose="00000400000000000000" pitchFamily="2" charset="-78"/>
              </a:rPr>
              <a:t>راه حل مسائل اجتماعی </a:t>
            </a:r>
            <a:r>
              <a:rPr lang="fa-IR" altLang="fa-IR" dirty="0">
                <a:cs typeface="B Nazanin" panose="00000400000000000000" pitchFamily="2" charset="-78"/>
              </a:rPr>
              <a:t>است. </a:t>
            </a:r>
          </a:p>
          <a:p>
            <a:pPr algn="just" rtl="1">
              <a:spcBef>
                <a:spcPts val="0"/>
              </a:spcBef>
              <a:defRPr/>
            </a:pPr>
            <a:endParaRPr lang="fa-IR" dirty="0"/>
          </a:p>
          <a:p>
            <a:pPr algn="just" rtl="1">
              <a:spcBef>
                <a:spcPts val="0"/>
              </a:spcBef>
              <a:defRPr/>
            </a:pPr>
            <a:endParaRPr lang="fa-IR" dirty="0">
              <a:cs typeface="B Homa" pitchFamily="2" charset="-78"/>
            </a:endParaRPr>
          </a:p>
          <a:p>
            <a:pPr marL="274320" indent="-274320" algn="r" rtl="1">
              <a:buFont typeface="Wingdings 2"/>
              <a:buChar char=""/>
              <a:defRPr/>
            </a:pPr>
            <a:endParaRPr lang="fa-IR" dirty="0"/>
          </a:p>
          <a:p>
            <a:pPr algn="r" rtl="1"/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Picture 2" descr="http://i.huffpost.com/gen/914345/images/o-PHILANTHROPY-face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4511675"/>
            <a:ext cx="23463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t2.gstatic.com/images?q=tbn:ANd9GcSyLEqn-buMUflI7VqETN6MUqQRkvIxXlYIau0s9hVm2QIcs1R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1" y="702856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1" y="2641081"/>
            <a:ext cx="2315584" cy="17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139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F72D7-2545-4466-8703-95B16337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8A252D6-18E5-4F6C-9DFC-1E3A46F45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31" y="734666"/>
            <a:ext cx="9561337" cy="5622066"/>
          </a:xfrm>
        </p:spPr>
      </p:pic>
    </p:spTree>
    <p:extLst>
      <p:ext uri="{BB962C8B-B14F-4D97-AF65-F5344CB8AC3E}">
        <p14:creationId xmlns:p14="http://schemas.microsoft.com/office/powerpoint/2010/main" val="2614139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229779-67E0-4A49-8B77-E824AEC2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E140B4-D8B2-49BB-AC28-FF9D7C884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کارآفرین اجتماعی می تواند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میان اهداف اقتصادی، اجتماعی و زیست محیطی توازن برقرار کند.</a:t>
            </a:r>
            <a:r>
              <a:rPr lang="fa-IR" sz="2400" dirty="0">
                <a:cs typeface="B Nazanin" panose="00000400000000000000" pitchFamily="2" charset="-78"/>
              </a:rPr>
              <a:t> کارآفرین اجتماعی با شناسایی مشکلات اجتماعی و زیست محیطی و بکارگیری مهارت های کارآفرینانه اش سعی می کند </a:t>
            </a:r>
            <a:r>
              <a:rPr lang="fa-IR" sz="2400" b="1" u="sng" dirty="0">
                <a:cs typeface="B Nazanin" panose="00000400000000000000" pitchFamily="2" charset="-78"/>
              </a:rPr>
              <a:t>تغییرات مثبتی را در جامعه </a:t>
            </a:r>
            <a:r>
              <a:rPr lang="fa-IR" sz="2400" dirty="0">
                <a:cs typeface="B Nazanin" panose="00000400000000000000" pitchFamily="2" charset="-78"/>
              </a:rPr>
              <a:t>ایجاد کند. مثلا اشتغال زایی کند و یا </a:t>
            </a:r>
            <a:r>
              <a:rPr lang="fa-IR" sz="24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اقداماتی در جهت حمایت از محیط زیست و حفاظت از منابع طبیعی </a:t>
            </a:r>
            <a:r>
              <a:rPr lang="fa-IR" sz="2400" dirty="0">
                <a:cs typeface="B Nazanin" panose="00000400000000000000" pitchFamily="2" charset="-78"/>
              </a:rPr>
              <a:t>انجام دهد.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87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کارآفرین اجتماعی کیست؟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0" y="2133600"/>
            <a:ext cx="4189412" cy="3777622"/>
          </a:xfrm>
        </p:spPr>
        <p:txBody>
          <a:bodyPr/>
          <a:lstStyle/>
          <a:p>
            <a:pPr algn="just" rtl="1"/>
            <a:r>
              <a:rPr lang="fa-IR" altLang="fa-IR" dirty="0">
                <a:cs typeface="B Nazanin" panose="00000400000000000000" pitchFamily="2" charset="-78"/>
              </a:rPr>
              <a:t>#کارآفرین اجتماعی فردی است که یک </a:t>
            </a:r>
            <a:r>
              <a:rPr lang="fa-IR" alt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مشکل اجتماعی </a:t>
            </a:r>
            <a:r>
              <a:rPr lang="fa-IR" altLang="fa-IR" dirty="0">
                <a:cs typeface="B Nazanin" panose="00000400000000000000" pitchFamily="2" charset="-78"/>
              </a:rPr>
              <a:t>را تشخیص می‌دهد که واقعا مشکل جامعه است و برای حل آن واقعا </a:t>
            </a:r>
            <a:r>
              <a:rPr lang="fa-IR" altLang="fa-IR" dirty="0">
                <a:solidFill>
                  <a:srgbClr val="FF0000"/>
                </a:solidFill>
                <a:cs typeface="B Nazanin" panose="00000400000000000000" pitchFamily="2" charset="-78"/>
              </a:rPr>
              <a:t>تقاضا</a:t>
            </a:r>
            <a:r>
              <a:rPr lang="fa-IR" altLang="fa-IR" dirty="0">
                <a:cs typeface="B Nazanin" panose="00000400000000000000" pitchFamily="2" charset="-78"/>
              </a:rPr>
              <a:t> وجود دارد. او از مفاهیم کارآفرینی برای سازماندهی، ایجاد، و مدیریت سرمایه برای </a:t>
            </a:r>
            <a:r>
              <a:rPr lang="fa-IR" altLang="fa-IR" dirty="0">
                <a:solidFill>
                  <a:srgbClr val="00B050"/>
                </a:solidFill>
                <a:cs typeface="B Nazanin" panose="00000400000000000000" pitchFamily="2" charset="-78"/>
              </a:rPr>
              <a:t>ایجاد تغییر </a:t>
            </a:r>
            <a:r>
              <a:rPr lang="fa-IR" altLang="fa-IR" dirty="0">
                <a:cs typeface="B Nazanin" panose="00000400000000000000" pitchFamily="2" charset="-78"/>
              </a:rPr>
              <a:t>استفاده می‌کند.</a:t>
            </a:r>
          </a:p>
          <a:p>
            <a:pPr lvl="1" algn="just" rtl="1"/>
            <a:r>
              <a:rPr lang="fa-IR" altLang="fa-IR" dirty="0">
                <a:cs typeface="B Nazanin" panose="00000400000000000000" pitchFamily="2" charset="-78"/>
              </a:rPr>
              <a:t>این محصول می‌تواند خدمات اجتماعی باشد و یا یک محصول تولیدی مثل سلول‌های خورشیدی (مثال استفاده از انرژی‌های تجدید‌پذیر). </a:t>
            </a:r>
          </a:p>
          <a:p>
            <a:pPr algn="just" rtl="1"/>
            <a:r>
              <a:rPr lang="fa-IR" altLang="fa-IR" dirty="0">
                <a:cs typeface="B Nazanin" panose="00000400000000000000" pitchFamily="2" charset="-78"/>
              </a:rPr>
              <a:t>#محصول هر چیزی که هست باید بازاری داشته باشد و حداقل بخشی از جامعه علاقمند به استفاده از آن باشند و علاقه‌ای برای پرداخت هزینه‌های محصول وجود داشته باشد.</a:t>
            </a:r>
          </a:p>
          <a:p>
            <a:pPr algn="just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77" y="1400174"/>
            <a:ext cx="6636391" cy="49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35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dirty="0">
                <a:solidFill>
                  <a:srgbClr val="003A5F"/>
                </a:solidFill>
                <a:cs typeface="B Nazanin" panose="00000400000000000000" pitchFamily="2" charset="-78"/>
              </a:rPr>
              <a:t>کار یک کارآفرین اجتماعی چیست؟</a:t>
            </a:r>
            <a:endParaRPr lang="fa-I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592925" y="1552575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93837" y="5721350"/>
            <a:ext cx="10010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/>
            <a:r>
              <a:rPr lang="fa-IR" altLang="fa-IR" b="1" dirty="0">
                <a:solidFill>
                  <a:srgbClr val="002060"/>
                </a:solidFill>
                <a:cs typeface="B Koodak" panose="00000700000000000000" pitchFamily="2" charset="-78"/>
              </a:rPr>
              <a:t>کارآفرینان اجتماعی در همه بخشها فعالیت می کنند:</a:t>
            </a:r>
          </a:p>
          <a:p>
            <a:pPr algn="ctr" eaLnBrk="1" hangingPunct="1"/>
            <a:r>
              <a:rPr lang="fa-IR" altLang="fa-IR" b="1" dirty="0">
                <a:solidFill>
                  <a:srgbClr val="002060"/>
                </a:solidFill>
                <a:cs typeface="B Koodak" panose="00000700000000000000" pitchFamily="2" charset="-78"/>
              </a:rPr>
              <a:t>آموزش، محیط زیست، بهداشت و سلامت، تامین مالی خرد، حقوق بشر، توسعه کسب و کارها و ....</a:t>
            </a:r>
            <a:endParaRPr lang="en-US" altLang="fa-IR" b="1" dirty="0">
              <a:solidFill>
                <a:srgbClr val="F57E20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85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7 اصل را برای کسب و کارهای اجتماعی (ویژگی های کسب و کارهای اجتماعی):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1) غلبه بر فقر یا حل یک مسئله یا چند مسئله اجتماعی (آموزش، بهداشت، محیط زیست و...) که مردم و جامعه را تهدید می کنند.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2) از لحاظ اقتصادی و مالی، پایدار (خودگردان) است (از محل درآمدهای خودش کسب و کار را اداره می کند).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3) سرمایه سرمایه گذاران، تنها به همان میزان اولیه به آن ها بازگردانده می شود (بدون سود).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4) پس از بازگرداندن یا پس دادن سرمایه سرمایه گذاران، سود حاصل از کسب و کار برای توسعه و پیشرفت در همان کسب و کار اجتماعی صرف خواهد شد. 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5) به صورت </a:t>
            </a:r>
            <a:r>
              <a:rPr lang="fa-IR" u="sng" dirty="0">
                <a:cs typeface="B Nazanin" panose="00000400000000000000" pitchFamily="2" charset="-78"/>
              </a:rPr>
              <a:t>آگاهانه</a:t>
            </a:r>
            <a:r>
              <a:rPr lang="fa-IR" dirty="0">
                <a:cs typeface="B Nazanin" panose="00000400000000000000" pitchFamily="2" charset="-78"/>
              </a:rPr>
              <a:t> به مسائل زیست محیطی توجه دارد (مسئولیت اجتماعی یک شرکت اقتصادی نیست!)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6) پرداخت دستمزد به نیروی کار در کسب و کار اجتماعی، متناسب با بازار است.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7) تلاش جهت استفاده مناسب از نیروی کسب و کار اجتماعی (کسب و کار اجتماعی، یک ظرفیت و قابلیت دارد). در صورتی می توانیم از کسب و کار اجتماعی استفاده مناسبی داشته باشیم که آن را </a:t>
            </a:r>
            <a:r>
              <a:rPr lang="fa-IR" b="1" dirty="0">
                <a:solidFill>
                  <a:srgbClr val="00B050"/>
                </a:solidFill>
                <a:cs typeface="B Nazanin" panose="00000400000000000000" pitchFamily="2" charset="-78"/>
              </a:rPr>
              <a:t>دوست داشته </a:t>
            </a:r>
            <a:r>
              <a:rPr lang="fa-IR" dirty="0">
                <a:cs typeface="B Nazanin" panose="00000400000000000000" pitchFamily="2" charset="-78"/>
              </a:rPr>
              <a:t>باشیم و برایمان ل</a:t>
            </a:r>
            <a:r>
              <a:rPr lang="fa-IR" b="1" dirty="0">
                <a:cs typeface="B Nazanin" panose="00000400000000000000" pitchFamily="2" charset="-78"/>
              </a:rPr>
              <a:t>ذت بخش و شادی بخش باشد</a:t>
            </a:r>
            <a:r>
              <a:rPr lang="fa-IR" dirty="0">
                <a:cs typeface="B Nazanin" panose="00000400000000000000" pitchFamily="2" charset="-78"/>
              </a:rPr>
              <a:t> (کتاب جهانی بدون فقر، 2007)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7109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F8BFB0-61D0-4BE6-A96C-AB416B9C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89E0D0-E214-4CB5-97FE-A6DD75E75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>
                <a:cs typeface="B Nazanin" panose="00000400000000000000" pitchFamily="2" charset="-78"/>
              </a:rPr>
              <a:t>به نظر شما کدام نوع کارافرینی در حوزه سلامت و بهداشت مناسب تر است؟ </a:t>
            </a:r>
          </a:p>
          <a:p>
            <a:pPr algn="ctr" rtl="1"/>
            <a:r>
              <a:rPr lang="fa-IR" sz="2800" dirty="0">
                <a:cs typeface="B Nazanin" panose="00000400000000000000" pitchFamily="2" charset="-78"/>
              </a:rPr>
              <a:t>چه نمونه هایی را می توانید معرفی کنید؟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8252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>
                <a:cs typeface="B Titr" panose="00000700000000000000" pitchFamily="2" charset="-78"/>
              </a:rPr>
              <a:t>روش های راه اندازی کسب و کار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47800"/>
            <a:ext cx="8763000" cy="52578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افراد از سه طریق می توانند کسب و کار خود را شروع کنند که هر یک از اینها دارای مزایا و معایب مختلفی است</a:t>
            </a:r>
            <a:r>
              <a:rPr lang="en-US" sz="2400" dirty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 :</a:t>
            </a: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                                                                                         </a:t>
            </a: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3276600"/>
            <a:ext cx="24384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Nazanin" pitchFamily="2" charset="-78"/>
              </a:rPr>
              <a:t>روشهای راه اندازی کسب و کار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00800" y="40386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24200" y="5105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1400" y="48768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1400" y="48768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296400" y="48768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00800" y="48768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00800" y="4991100"/>
            <a:ext cx="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72200" y="5181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00800" y="5086350"/>
            <a:ext cx="0" cy="24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229600" y="52959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Nazanin" pitchFamily="2" charset="-78"/>
              </a:rPr>
              <a:t>خرید کسب وکار موجود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10200" y="5334000"/>
            <a:ext cx="2057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Nazanin" pitchFamily="2" charset="-78"/>
              </a:rPr>
              <a:t>پذیرش نمایندگی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90800" y="53340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Nazanin" pitchFamily="2" charset="-78"/>
              </a:rPr>
              <a:t>شروع کسب وکار از صفر</a:t>
            </a:r>
          </a:p>
        </p:txBody>
      </p:sp>
    </p:spTree>
    <p:extLst>
      <p:ext uri="{BB962C8B-B14F-4D97-AF65-F5344CB8AC3E}">
        <p14:creationId xmlns:p14="http://schemas.microsoft.com/office/powerpoint/2010/main" val="1754038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20762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cs typeface="B Titr" panose="00000700000000000000" pitchFamily="2" charset="-78"/>
              </a:rPr>
              <a:t>1.شروع کسب و کار از صفر</a:t>
            </a:r>
            <a:endParaRPr lang="en-US" sz="4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47800"/>
            <a:ext cx="8763000" cy="5181600"/>
          </a:xfrm>
        </p:spPr>
        <p:txBody>
          <a:bodyPr/>
          <a:lstStyle/>
          <a:p>
            <a:pPr marL="0" indent="0" algn="just" rtl="1">
              <a:buNone/>
            </a:pPr>
            <a:endParaRPr lang="fa-IR" sz="3600" dirty="0">
              <a:cs typeface="B Zar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800" dirty="0">
                <a:cs typeface="B Nazanin" panose="00000400000000000000" pitchFamily="2" charset="-78"/>
              </a:rPr>
              <a:t>در شروع کسب و کار از صفر باید در مورد </a:t>
            </a:r>
            <a:r>
              <a:rPr lang="fa-IR" sz="2800" b="1" dirty="0">
                <a:cs typeface="B Nazanin" panose="00000400000000000000" pitchFamily="2" charset="-78"/>
              </a:rPr>
              <a:t>ساختارِ کسب و کار </a:t>
            </a:r>
            <a:r>
              <a:rPr lang="fa-IR" sz="2800" dirty="0">
                <a:cs typeface="B Nazanin" panose="00000400000000000000" pitchFamily="2" charset="-78"/>
              </a:rPr>
              <a:t>تصمیم گیری کنیم.</a:t>
            </a:r>
          </a:p>
          <a:p>
            <a:pPr marL="0" indent="0" algn="just" rtl="1">
              <a:buNone/>
            </a:pPr>
            <a:endParaRPr lang="fa-IR" sz="2800" dirty="0">
              <a:cs typeface="B Nazanin" panose="000004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2800" dirty="0">
                <a:cs typeface="B Nazanin" panose="00000400000000000000" pitchFamily="2" charset="-78"/>
              </a:rPr>
              <a:t>  مالکیت انفرادی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2800" dirty="0">
                <a:cs typeface="B Nazanin" panose="00000400000000000000" pitchFamily="2" charset="-78"/>
              </a:rPr>
              <a:t>  شراکت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2800" dirty="0">
                <a:cs typeface="B Nazanin" panose="00000400000000000000" pitchFamily="2" charset="-78"/>
              </a:rPr>
              <a:t>  شرکت</a:t>
            </a:r>
            <a:endParaRPr lang="en-US" sz="1400" dirty="0"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264DD7-EC72-47AA-8BD4-3EFA81DB2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40" y="3168726"/>
            <a:ext cx="5119171" cy="28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4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75" y="586740"/>
            <a:ext cx="7239000" cy="1143000"/>
          </a:xfrm>
        </p:spPr>
        <p:txBody>
          <a:bodyPr>
            <a:normAutofit fontScale="90000"/>
          </a:bodyPr>
          <a:lstStyle/>
          <a:p>
            <a:pPr algn="ctr" rtl="1">
              <a:defRPr/>
            </a:pPr>
            <a:r>
              <a:rPr lang="fa-IR" b="1" spc="50" dirty="0">
                <a:ln w="11430"/>
                <a:solidFill>
                  <a:schemeClr val="tx1"/>
                </a:solidFill>
                <a:cs typeface="B Nazanin" panose="00000400000000000000" pitchFamily="2" charset="-78"/>
              </a:rPr>
              <a:t>مفهوم شناسی کارآفرینی</a:t>
            </a:r>
            <a:r>
              <a:rPr lang="fa-I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oodak" pitchFamily="2" charset="-78"/>
              </a:rPr>
              <a:t> </a:t>
            </a:r>
            <a:br>
              <a:rPr lang="fa-I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oodak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  <a:defRPr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تعاریف کارآفرینی باید مفهوم 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خلق ارزشی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را که سِی ارائه کرده است، </a:t>
            </a:r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نوآوری و عامل تغییر بودن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در تعریف شومپیتر، </a:t>
            </a:r>
            <a:r>
              <a:rPr lang="fa-IR" b="1" dirty="0">
                <a:solidFill>
                  <a:srgbClr val="00B050"/>
                </a:solidFill>
                <a:cs typeface="B Nazanin" panose="00000400000000000000" pitchFamily="2" charset="-78"/>
              </a:rPr>
              <a:t>جستجو برای کشف فرصت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در تعریف دراکر و </a:t>
            </a:r>
            <a:r>
              <a:rPr lang="fa-IR" b="1" dirty="0">
                <a:solidFill>
                  <a:srgbClr val="7030A0"/>
                </a:solidFill>
                <a:cs typeface="B Nazanin" panose="00000400000000000000" pitchFamily="2" charset="-78"/>
              </a:rPr>
              <a:t>تدبیر و کیاست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در تعریف استیونسون را دربرداشته باشد. 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74320" indent="-274320">
              <a:buFont typeface="Wingdings 2"/>
              <a:buChar char=""/>
              <a:defRPr/>
            </a:pPr>
            <a:endParaRPr lang="fa-IR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89277" y="3514726"/>
            <a:ext cx="7412135" cy="2614688"/>
            <a:chOff x="1463096" y="3571876"/>
            <a:chExt cx="7412135" cy="2614688"/>
          </a:xfrm>
        </p:grpSpPr>
        <p:sp>
          <p:nvSpPr>
            <p:cNvPr id="4" name="Rectangle 3"/>
            <p:cNvSpPr/>
            <p:nvPr/>
          </p:nvSpPr>
          <p:spPr>
            <a:xfrm>
              <a:off x="1666844" y="3571876"/>
              <a:ext cx="1928794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rtl="1">
                <a:defRPr/>
              </a:pPr>
              <a:r>
                <a:rPr lang="fa-IR" sz="20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B Nazanin" panose="00000400000000000000" pitchFamily="2" charset="-78"/>
                </a:rPr>
                <a:t>خلق ارزش</a:t>
              </a:r>
            </a:p>
          </p:txBody>
        </p:sp>
        <p:sp>
          <p:nvSpPr>
            <p:cNvPr id="5" name="Cross 4"/>
            <p:cNvSpPr/>
            <p:nvPr/>
          </p:nvSpPr>
          <p:spPr>
            <a:xfrm>
              <a:off x="2469056" y="4100220"/>
              <a:ext cx="214313" cy="214312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fa-IR">
                <a:cs typeface="B Nazanin" panose="00000400000000000000" pitchFamily="2" charset="-7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0" y="4357694"/>
              <a:ext cx="2214546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rtl="1">
                <a:defRPr/>
              </a:pPr>
              <a:r>
                <a:rPr lang="fa-IR" sz="2000" b="1" spc="50" dirty="0">
                  <a:ln w="11430"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نوآوری و عامل تغییر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63096" y="5025998"/>
              <a:ext cx="2603598" cy="40011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rtl="1">
                <a:defRPr/>
              </a:pPr>
              <a:r>
                <a:rPr lang="fa-IR" sz="2000" b="1" spc="50" dirty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B Nazanin" panose="00000400000000000000" pitchFamily="2" charset="-78"/>
                </a:rPr>
                <a:t>جستجو برای کشف فرصت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5786454"/>
              <a:ext cx="2214546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rtl="1">
                <a:defRPr/>
              </a:pPr>
              <a:r>
                <a:rPr lang="fa-IR" sz="2000" b="1" spc="50" dirty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B Nazanin" panose="00000400000000000000" pitchFamily="2" charset="-78"/>
                </a:rPr>
                <a:t>تدبیر و کیاست</a:t>
              </a:r>
              <a:endParaRPr lang="en-US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  <p:sp>
          <p:nvSpPr>
            <p:cNvPr id="9" name="Cross 8"/>
            <p:cNvSpPr/>
            <p:nvPr/>
          </p:nvSpPr>
          <p:spPr>
            <a:xfrm>
              <a:off x="2478885" y="4745456"/>
              <a:ext cx="214312" cy="214313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fa-IR">
                <a:cs typeface="B Nazanin" panose="00000400000000000000" pitchFamily="2" charset="-78"/>
              </a:endParaRPr>
            </a:p>
          </p:txBody>
        </p:sp>
        <p:sp>
          <p:nvSpPr>
            <p:cNvPr id="10" name="Cross 9"/>
            <p:cNvSpPr/>
            <p:nvPr/>
          </p:nvSpPr>
          <p:spPr>
            <a:xfrm>
              <a:off x="2483646" y="5522918"/>
              <a:ext cx="214312" cy="214312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fa-IR">
                <a:cs typeface="B Nazanin" panose="00000400000000000000" pitchFamily="2" charset="-78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562066" y="4475868"/>
              <a:ext cx="1500188" cy="642938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fa-IR">
                <a:solidFill>
                  <a:srgbClr val="92D05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03693" y="4214818"/>
              <a:ext cx="2571538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rtl="1">
                <a:defRPr/>
              </a:pPr>
              <a:r>
                <a:rPr lang="fa-IR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cs typeface="B Nazanin" panose="00000400000000000000" pitchFamily="2" charset="-78"/>
                </a:rPr>
                <a:t>کارآفرینی</a:t>
              </a:r>
              <a:endPara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Nazanin" panose="00000400000000000000" pitchFamily="2" charset="-78"/>
              </a:endParaRPr>
            </a:p>
          </p:txBody>
        </p:sp>
      </p:grpSp>
      <p:pic>
        <p:nvPicPr>
          <p:cNvPr id="17" name="Picture 2" descr="http://t3.gstatic.com/images?q=tbn:ANd9GcSBxTyOjUWiCXnI05LUUgJGAGrFs6CGL5DNVUTQJVRlNp2DphwY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43"/>
          <a:stretch/>
        </p:blipFill>
        <p:spPr bwMode="auto">
          <a:xfrm>
            <a:off x="1385297" y="1368486"/>
            <a:ext cx="1557928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30614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fa-IR" sz="1800" dirty="0">
                <a:cs typeface="B Titr" panose="00000700000000000000" pitchFamily="2" charset="-78"/>
              </a:rPr>
              <a:t>مالکیت انفرادی: </a:t>
            </a:r>
            <a:r>
              <a:rPr lang="fa-IR" sz="1800" dirty="0">
                <a:cs typeface="B Zar" panose="00000400000000000000" pitchFamily="2" charset="-78"/>
              </a:rPr>
              <a:t>یک شخص آن را راه اندازی و اداره میکند و کسب و کار جدا از شخص مالک نیست.</a:t>
            </a:r>
            <a:br>
              <a:rPr lang="fa-IR" sz="1800" dirty="0">
                <a:cs typeface="B Zar" panose="00000400000000000000" pitchFamily="2" charset="-78"/>
              </a:rPr>
            </a:br>
            <a:r>
              <a:rPr lang="fa-IR" sz="1800" dirty="0">
                <a:cs typeface="B Zar" panose="00000400000000000000" pitchFamily="2" charset="-78"/>
              </a:rPr>
              <a:t/>
            </a:r>
            <a:br>
              <a:rPr lang="fa-IR" sz="1800" dirty="0">
                <a:cs typeface="B Zar" panose="00000400000000000000" pitchFamily="2" charset="-78"/>
              </a:rPr>
            </a:br>
            <a:r>
              <a:rPr lang="fa-IR" sz="1800" dirty="0">
                <a:cs typeface="B Zar" panose="00000400000000000000" pitchFamily="2" charset="-78"/>
              </a:rPr>
              <a:t>بیشتر افراد این شکل سازماندهی را انتخاب میکنند.</a:t>
            </a:r>
            <a:br>
              <a:rPr lang="fa-IR" sz="1800" dirty="0">
                <a:cs typeface="B Zar" panose="00000400000000000000" pitchFamily="2" charset="-78"/>
              </a:rPr>
            </a:br>
            <a:endParaRPr lang="en-US" sz="1800" dirty="0">
              <a:cs typeface="B Titr" panose="000007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6E1D1C-E4FD-4793-9C25-6E5D9E682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معایب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fa-IR" sz="2000" dirty="0">
                <a:cs typeface="B Zar" panose="00000400000000000000" pitchFamily="2" charset="-78"/>
              </a:rPr>
              <a:t>مسئولیت نامحدود.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2000" dirty="0">
                <a:cs typeface="B Zar" panose="00000400000000000000" pitchFamily="2" charset="-78"/>
              </a:rPr>
              <a:t> احتمال وقفه یا تعطیلی بعلت بیماری یا مرگ مالک.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2000" dirty="0">
                <a:cs typeface="B Zar" panose="00000400000000000000" pitchFamily="2" charset="-78"/>
              </a:rPr>
              <a:t> دسترسی کمتر به سرمایه.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2000" dirty="0">
                <a:cs typeface="B Zar" panose="00000400000000000000" pitchFamily="2" charset="-78"/>
              </a:rPr>
              <a:t> مشکلات نسبی در تامین منابع مالی در بلند مدت.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2000" dirty="0">
                <a:cs typeface="B Zar" panose="00000400000000000000" pitchFamily="2" charset="-78"/>
              </a:rPr>
              <a:t> وجود </a:t>
            </a:r>
            <a:r>
              <a:rPr lang="fa-IR" sz="2000" u="sng" dirty="0">
                <a:cs typeface="B Zar" panose="00000400000000000000" pitchFamily="2" charset="-78"/>
              </a:rPr>
              <a:t>دیدگاه و تجربیات محدود </a:t>
            </a:r>
            <a:r>
              <a:rPr lang="fa-IR" sz="2000" dirty="0">
                <a:cs typeface="B Zar" panose="00000400000000000000" pitchFamily="2" charset="-78"/>
              </a:rPr>
              <a:t>بعلت عدم حضور افراد دیگر</a:t>
            </a:r>
            <a:r>
              <a:rPr lang="fa-IR" sz="3600" dirty="0">
                <a:cs typeface="B Zar" panose="00000400000000000000" pitchFamily="2" charset="-78"/>
              </a:rPr>
              <a:t>.</a:t>
            </a:r>
          </a:p>
          <a:p>
            <a:pPr marL="0" indent="0" algn="just" rtl="1">
              <a:buNone/>
            </a:pPr>
            <a:endParaRPr lang="fa-IR" sz="3600" dirty="0">
              <a:cs typeface="B Zar" panose="00000400000000000000" pitchFamily="2" charset="-78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814268-7FFA-473D-BA24-641FDADAA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مزایا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5FCC01-9EB5-428A-8F1E-4AED1947A88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fa-IR" dirty="0">
                <a:cs typeface="B Zar" panose="00000400000000000000" pitchFamily="2" charset="-78"/>
              </a:rPr>
              <a:t>شکل گیری آسان.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dirty="0">
                <a:cs typeface="B Zar" panose="00000400000000000000" pitchFamily="2" charset="-78"/>
              </a:rPr>
              <a:t>مالکیت فردی در سود.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dirty="0">
                <a:cs typeface="B Zar" panose="00000400000000000000" pitchFamily="2" charset="-78"/>
              </a:rPr>
              <a:t>خلاصه شدن تصمیم گیری و کنترل در یک شخص.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dirty="0">
                <a:cs typeface="B Zar" panose="00000400000000000000" pitchFamily="2" charset="-78"/>
              </a:rPr>
              <a:t>انعطاف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dirty="0">
                <a:cs typeface="B Zar" panose="00000400000000000000" pitchFamily="2" charset="-78"/>
              </a:rPr>
              <a:t>رها شدن از مالیات های شرکت های بازرگانی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cs typeface="B Titr" panose="00000700000000000000" pitchFamily="2" charset="-78"/>
              </a:rPr>
              <a:t>شراکت: </a:t>
            </a:r>
            <a:r>
              <a:rPr lang="fa-IR" sz="1800" b="1" dirty="0">
                <a:cs typeface="B Nazanin" panose="00000400000000000000" pitchFamily="2" charset="-78"/>
              </a:rPr>
              <a:t>دو یا چند نفر که به عنوان شریک در سود کسب و کار با یکدیگر مشارکت و همکاری میکنند، شراکت نامیده میشود. </a:t>
            </a:r>
            <a:r>
              <a:rPr lang="fa-IR" sz="1800" b="1" u="sng" dirty="0">
                <a:cs typeface="B Nazanin" panose="00000400000000000000" pitchFamily="2" charset="-78"/>
              </a:rPr>
              <a:t>یکی از شرکا باید مسئولیت بدهی ها و مسئولیت نامحدود کسب و کار </a:t>
            </a:r>
            <a:r>
              <a:rPr lang="fa-IR" sz="1800" b="1" dirty="0">
                <a:cs typeface="B Nazanin" panose="00000400000000000000" pitchFamily="2" charset="-78"/>
              </a:rPr>
              <a:t>را بپذیرد.</a:t>
            </a:r>
            <a:r>
              <a:rPr lang="fa-IR" dirty="0">
                <a:cs typeface="B Zar" panose="00000400000000000000" pitchFamily="2" charset="-78"/>
              </a:rPr>
              <a:t/>
            </a:r>
            <a:br>
              <a:rPr lang="fa-IR" dirty="0">
                <a:cs typeface="B Zar" panose="000004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1A612A-03EC-4A07-A928-1C13DD1CA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معایب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3600" dirty="0">
                <a:cs typeface="B Zar" panose="00000400000000000000" pitchFamily="2" charset="-78"/>
              </a:rPr>
              <a:t> 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3600" dirty="0">
                <a:cs typeface="B Zar" panose="00000400000000000000" pitchFamily="2" charset="-78"/>
              </a:rPr>
              <a:t> </a:t>
            </a:r>
            <a:r>
              <a:rPr lang="fa-IR" sz="2600" dirty="0">
                <a:cs typeface="B Zar" panose="00000400000000000000" pitchFamily="2" charset="-78"/>
              </a:rPr>
              <a:t>مسئولیت نامحدود برای یکی از شرکا.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600" dirty="0">
                <a:cs typeface="B Zar" panose="00000400000000000000" pitchFamily="2" charset="-78"/>
              </a:rPr>
              <a:t> احتمال عدم استمرار کسب و کار بعلت کناره گیری یا مرگ شریک اصلی</a:t>
            </a:r>
            <a:endParaRPr lang="en-US" sz="2600" dirty="0">
              <a:cs typeface="B Zar" panose="00000400000000000000" pitchFamily="2" charset="-78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CE313F0-576A-4080-97A2-FBED89A5E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fa-IR" sz="3600" b="1" dirty="0">
                <a:cs typeface="B Nazanin" panose="00000400000000000000" pitchFamily="2" charset="-78"/>
              </a:rPr>
              <a:t>مزایا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1E0401A-B8E3-4D0B-8585-7B5B2B37D4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§"/>
            </a:pPr>
            <a:endParaRPr lang="fa-IR" sz="2000" dirty="0">
              <a:cs typeface="B Zar" panose="000004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§"/>
            </a:pPr>
            <a:r>
              <a:rPr lang="fa-IR" sz="2000" dirty="0">
                <a:cs typeface="B Zar" panose="00000400000000000000" pitchFamily="2" charset="-78"/>
              </a:rPr>
              <a:t>تسهیل در رشد و عملکرد.</a:t>
            </a:r>
          </a:p>
          <a:p>
            <a:pPr algn="just" rtl="1">
              <a:buFont typeface="Wingdings" panose="05000000000000000000" pitchFamily="2" charset="2"/>
              <a:buChar char="§"/>
            </a:pPr>
            <a:r>
              <a:rPr lang="fa-IR" sz="2000" dirty="0">
                <a:cs typeface="B Zar" panose="00000400000000000000" pitchFamily="2" charset="-78"/>
              </a:rPr>
              <a:t> انعطاف.</a:t>
            </a:r>
          </a:p>
          <a:p>
            <a:pPr algn="just" rtl="1">
              <a:buFont typeface="Wingdings" panose="05000000000000000000" pitchFamily="2" charset="2"/>
              <a:buChar char="§"/>
            </a:pPr>
            <a:r>
              <a:rPr lang="fa-IR" sz="2000" dirty="0">
                <a:cs typeface="B Zar" panose="00000400000000000000" pitchFamily="2" charset="-78"/>
              </a:rPr>
              <a:t> آزادی نسبی در مقابل مقررات و کنترل های دولتی.</a:t>
            </a:r>
          </a:p>
          <a:p>
            <a:pPr algn="just" rtl="1">
              <a:buFont typeface="Wingdings" panose="05000000000000000000" pitchFamily="2" charset="2"/>
              <a:buChar char="§"/>
            </a:pPr>
            <a:r>
              <a:rPr lang="fa-IR" sz="2000" dirty="0">
                <a:cs typeface="B Zar" panose="00000400000000000000" pitchFamily="2" charset="-78"/>
              </a:rPr>
              <a:t> وجود مزایای مالیاتی که شرایط را به نفع کسب و کار تنظیم میکند.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3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شرکت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434728"/>
            <a:ext cx="5408612" cy="4194672"/>
          </a:xfrm>
        </p:spPr>
        <p:txBody>
          <a:bodyPr>
            <a:normAutofit fontScale="92500" lnSpcReduction="10000"/>
          </a:bodyPr>
          <a:lstStyle/>
          <a:p>
            <a:pPr marL="0" indent="0" algn="just" rtl="1">
              <a:buNone/>
            </a:pPr>
            <a:r>
              <a:rPr lang="fa-IR" sz="2400" dirty="0">
                <a:cs typeface="B Nazanin" panose="00000400000000000000" pitchFamily="2" charset="-78"/>
              </a:rPr>
              <a:t>شرکت، تعدادی از افراد برای رسیدن به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هدف خاصی </a:t>
            </a:r>
            <a:r>
              <a:rPr lang="fa-IR" sz="2400" u="sng" dirty="0">
                <a:cs typeface="B Nazanin" panose="00000400000000000000" pitchFamily="2" charset="-78"/>
              </a:rPr>
              <a:t>در کنار هم جمع </a:t>
            </a:r>
            <a:r>
              <a:rPr lang="fa-IR" sz="2400" dirty="0">
                <a:cs typeface="B Nazanin" panose="00000400000000000000" pitchFamily="2" charset="-78"/>
              </a:rPr>
              <a:t>می شوند. شرکت ها دارای شخصیت </a:t>
            </a:r>
            <a:r>
              <a:rPr lang="fa-IR" sz="2400" dirty="0">
                <a:solidFill>
                  <a:srgbClr val="00B050"/>
                </a:solidFill>
                <a:cs typeface="B Nazanin" panose="00000400000000000000" pitchFamily="2" charset="-78"/>
              </a:rPr>
              <a:t>حقوقی</a:t>
            </a:r>
            <a:r>
              <a:rPr lang="fa-IR" sz="2400" dirty="0">
                <a:cs typeface="B Nazanin" panose="00000400000000000000" pitchFamily="2" charset="-78"/>
              </a:rPr>
              <a:t> می باشند و زمانی که به ثبت می رسند </a:t>
            </a:r>
            <a:r>
              <a:rPr lang="fa-IR" sz="2400" u="sng" dirty="0">
                <a:cs typeface="B Nazanin" panose="00000400000000000000" pitchFamily="2" charset="-78"/>
              </a:rPr>
              <a:t>قانون از انها حمایت </a:t>
            </a:r>
            <a:r>
              <a:rPr lang="fa-IR" sz="2400" dirty="0">
                <a:cs typeface="B Nazanin" panose="00000400000000000000" pitchFamily="2" charset="-78"/>
              </a:rPr>
              <a:t>می کند.</a:t>
            </a:r>
          </a:p>
          <a:p>
            <a:pPr marL="0" indent="0" algn="just" rtl="1">
              <a:buNone/>
            </a:pPr>
            <a:r>
              <a:rPr lang="fa-IR" sz="2400" b="1" dirty="0">
                <a:solidFill>
                  <a:schemeClr val="accent5"/>
                </a:solidFill>
                <a:cs typeface="B Nazanin" panose="00000400000000000000" pitchFamily="2" charset="-78"/>
              </a:rPr>
              <a:t>شرکتهای تجاری</a:t>
            </a:r>
            <a:r>
              <a:rPr lang="fa-IR" sz="2400" dirty="0">
                <a:cs typeface="B Nazanin" panose="00000400000000000000" pitchFamily="2" charset="-78"/>
              </a:rPr>
              <a:t> با توجه </a:t>
            </a:r>
            <a:r>
              <a:rPr lang="fa-IR" sz="2400" b="1" dirty="0">
                <a:cs typeface="B Nazanin" panose="00000400000000000000" pitchFamily="2" charset="-78"/>
              </a:rPr>
              <a:t>به </a:t>
            </a:r>
            <a:r>
              <a:rPr lang="fa-IR" sz="2200" b="1" dirty="0">
                <a:cs typeface="B Nazanin" panose="00000400000000000000" pitchFamily="2" charset="-78"/>
              </a:rPr>
              <a:t>قوانینی که در تجارت </a:t>
            </a:r>
            <a:r>
              <a:rPr lang="fa-IR" sz="2400" dirty="0">
                <a:cs typeface="B Nazanin" panose="00000400000000000000" pitchFamily="2" charset="-78"/>
              </a:rPr>
              <a:t>وجود دارد تشکیل می شوند و در ان </a:t>
            </a:r>
            <a:r>
              <a:rPr lang="fa-IR" sz="2200" b="1" dirty="0">
                <a:cs typeface="B Nazanin" panose="00000400000000000000" pitchFamily="2" charset="-78"/>
              </a:rPr>
              <a:t>اشخاص حقیقی و حقوقی </a:t>
            </a:r>
            <a:r>
              <a:rPr lang="fa-IR" sz="2400" dirty="0">
                <a:cs typeface="B Nazanin" panose="00000400000000000000" pitchFamily="2" charset="-78"/>
              </a:rPr>
              <a:t>برای رسیدن به هدفی سرمایه گذاری می کنند تا سود بدست اورند </a:t>
            </a:r>
          </a:p>
          <a:p>
            <a:pPr marL="0" indent="0" algn="just" rtl="1">
              <a:buNone/>
            </a:pPr>
            <a:r>
              <a:rPr lang="fa-IR" sz="2400" b="1" dirty="0">
                <a:cs typeface="B Nazanin" panose="00000400000000000000" pitchFamily="2" charset="-78"/>
              </a:rPr>
              <a:t>برای تاسیس شرکت:</a:t>
            </a:r>
          </a:p>
          <a:p>
            <a:pPr marL="0" indent="0" algn="just" rtl="1">
              <a:buNone/>
            </a:pPr>
            <a:r>
              <a:rPr lang="fa-IR" sz="2400" dirty="0">
                <a:cs typeface="B Zar" panose="00000400000000000000" pitchFamily="2" charset="-78"/>
              </a:rPr>
              <a:t>   1.  </a:t>
            </a:r>
            <a:r>
              <a:rPr lang="fa-IR" sz="2400" dirty="0">
                <a:cs typeface="B Nazanin" panose="00000400000000000000" pitchFamily="2" charset="-78"/>
              </a:rPr>
              <a:t>توافق درباره سهم سرمایه افراد.</a:t>
            </a:r>
          </a:p>
          <a:p>
            <a:pPr marL="0" indent="0" algn="just" rtl="1">
              <a:buNone/>
            </a:pPr>
            <a:r>
              <a:rPr lang="fa-IR" sz="2400" dirty="0">
                <a:cs typeface="B Nazanin" panose="00000400000000000000" pitchFamily="2" charset="-78"/>
              </a:rPr>
              <a:t>   2. اساسنامه کسب و کار به تایید نهادهای مربوط دولتی برسد و شرکت ثبت شود</a:t>
            </a:r>
            <a:r>
              <a:rPr lang="fa-IR" sz="2400" dirty="0">
                <a:cs typeface="B Zar" panose="00000400000000000000" pitchFamily="2" charset="-78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076E7E-8308-4988-8E24-440DE8AA0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5" y="1281176"/>
            <a:ext cx="2322693" cy="1376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42F9E4C-76CB-4D7F-BC13-5AD28C166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9" y="2748584"/>
            <a:ext cx="5965821" cy="39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13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065AF-7C32-4F3D-95A3-45ACE8F7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* انواع شرکتها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F060C9-E5F5-48E1-B5DB-BE00E42E6B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"/>
          <a:stretch/>
        </p:blipFill>
        <p:spPr>
          <a:xfrm>
            <a:off x="472477" y="187287"/>
            <a:ext cx="7415599" cy="648342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F14BB12-D387-4610-B571-CC87A97D1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17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*شرکتهای دانش بنیان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>
                <a:cs typeface="B Mitra" panose="00000400000000000000" pitchFamily="2" charset="-78"/>
              </a:rPr>
              <a:t>شرکت یا موسسه خصوصی یا تعاونی است که به منظور هم افزایی علم و ثروت، توسعه اقتصاد دانش محور، تحقق اهداف علمی و اقتصادی (شامل گسترش و کاربرد اختراع و نوآوری) و تجاری سازی نتایج تحقیق و توسعه (شامل طراحی و تولید کالا و خدمات) در </a:t>
            </a:r>
            <a:r>
              <a:rPr lang="fa-IR" b="1" dirty="0">
                <a:cs typeface="B Mitra" panose="00000400000000000000" pitchFamily="2" charset="-78"/>
              </a:rPr>
              <a:t>حوزه فناوری‌های برتر </a:t>
            </a:r>
            <a:r>
              <a:rPr lang="fa-IR" sz="2000" dirty="0">
                <a:cs typeface="B Mitra" panose="00000400000000000000" pitchFamily="2" charset="-78"/>
              </a:rPr>
              <a:t>به ویژه در تولید نرم افزارهای مربوط تشکیل می شود. </a:t>
            </a:r>
            <a:r>
              <a:rPr lang="fa-IR" sz="1400" dirty="0">
                <a:cs typeface="B Mitra" panose="00000400000000000000" pitchFamily="2" charset="-78"/>
              </a:rPr>
              <a:t>(کارگروه ارزیابی و تشخیص صلاحیت شرکتهای دانش بنیان تحت نظر معاونت علمی و فناوری ریاست جمهوری)</a:t>
            </a:r>
          </a:p>
          <a:p>
            <a:pPr algn="r" rtl="1"/>
            <a:r>
              <a:rPr lang="fa-IR" sz="2000" dirty="0">
                <a:cs typeface="B Mitra" panose="00000400000000000000" pitchFamily="2" charset="-78"/>
              </a:rPr>
              <a:t>سطح فناوری : کالاها و خدمات شرکتهای دانش بنیان باید در حوزه فناوری ‌های بالا یا متوسط به بالا باشد.</a:t>
            </a:r>
          </a:p>
          <a:p>
            <a:pPr algn="r" rtl="1"/>
            <a:r>
              <a:rPr lang="fa-IR" sz="2000" dirty="0">
                <a:cs typeface="B Mitra" panose="00000400000000000000" pitchFamily="2" charset="-78"/>
              </a:rPr>
              <a:t>انواع شرکتهای دانش بنیان:</a:t>
            </a:r>
          </a:p>
          <a:p>
            <a:pPr lvl="1" algn="r" rtl="1"/>
            <a:r>
              <a:rPr lang="fa-IR" sz="1800" dirty="0">
                <a:cs typeface="B Mitra" panose="00000400000000000000" pitchFamily="2" charset="-78"/>
              </a:rPr>
              <a:t>شرکتهای دانش بنیان نوپا</a:t>
            </a:r>
          </a:p>
          <a:p>
            <a:pPr lvl="1" algn="r" rtl="1"/>
            <a:r>
              <a:rPr lang="fa-IR" sz="1800" dirty="0">
                <a:cs typeface="B Mitra" panose="00000400000000000000" pitchFamily="2" charset="-78"/>
              </a:rPr>
              <a:t>شرکتهای دانش بنیان تولیدی</a:t>
            </a:r>
          </a:p>
          <a:p>
            <a:pPr lvl="1" algn="r" rtl="1"/>
            <a:r>
              <a:rPr lang="fa-IR" sz="1800" dirty="0">
                <a:cs typeface="B Mitra" panose="00000400000000000000" pitchFamily="2" charset="-78"/>
              </a:rPr>
              <a:t>شرکتهای دانش بنیان صنعتی</a:t>
            </a:r>
            <a:endParaRPr lang="en-US" sz="1800" dirty="0">
              <a:cs typeface="B Mitra" panose="00000400000000000000" pitchFamily="2" charset="-7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B7AB49-73DC-4DB8-9FE0-412CA969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0514A2-F599-427B-9628-D60B9542F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3" y="4107291"/>
            <a:ext cx="3967345" cy="2479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39539BA-016A-47E1-AC45-97876FC89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04" y="4556511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94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تعریف</a:t>
            </a:r>
            <a:r>
              <a:rPr lang="fa-IR" sz="2000" b="1" dirty="0">
                <a:cs typeface="B Mitra" panose="00000400000000000000" pitchFamily="2" charset="-78"/>
              </a:rPr>
              <a:t>: </a:t>
            </a:r>
            <a:r>
              <a:rPr lang="fa-IR" sz="2000" dirty="0">
                <a:cs typeface="B Mitra" panose="00000400000000000000" pitchFamily="2" charset="-78"/>
              </a:rPr>
              <a:t>کسب و کارهای نوپایی که به دنبال راهکارهای جدیدی برای حل مشکلات و مسائل موجود در دنیای فناوری هستند و در جستجوی</a:t>
            </a:r>
            <a:r>
              <a:rPr lang="fa-IR" dirty="0">
                <a:cs typeface="B Nazanin" panose="00000400000000000000" pitchFamily="2" charset="-78"/>
              </a:rPr>
              <a:t> یک مدل کسب و کار که </a:t>
            </a:r>
            <a:r>
              <a:rPr lang="fa-IR" u="sng" dirty="0">
                <a:solidFill>
                  <a:srgbClr val="7030A0"/>
                </a:solidFill>
                <a:cs typeface="B Nazanin" panose="00000400000000000000" pitchFamily="2" charset="-78"/>
              </a:rPr>
              <a:t>قابل تکرار </a:t>
            </a:r>
            <a:r>
              <a:rPr lang="fa-IR" dirty="0">
                <a:cs typeface="B Nazanin" panose="00000400000000000000" pitchFamily="2" charset="-78"/>
              </a:rPr>
              <a:t>و </a:t>
            </a:r>
            <a:r>
              <a:rPr lang="fa-IR" dirty="0">
                <a:cs typeface="B Nazanin" panose="00000400000000000000" pitchFamily="2" charset="-78"/>
                <a:hlinkClick r:id="rId3"/>
              </a:rPr>
              <a:t>مقیاس پذیر</a:t>
            </a:r>
            <a:r>
              <a:rPr lang="fa-IR" dirty="0">
                <a:cs typeface="B Nazanin" panose="00000400000000000000" pitchFamily="2" charset="-78"/>
              </a:rPr>
              <a:t> باشد شکل گرفته است</a:t>
            </a:r>
            <a:r>
              <a:rPr lang="fa-IR" dirty="0"/>
              <a:t>. </a:t>
            </a:r>
            <a:r>
              <a:rPr lang="fa-IR" sz="2000" dirty="0">
                <a:cs typeface="B Mitra" panose="00000400000000000000" pitchFamily="2" charset="-78"/>
              </a:rPr>
              <a:t>مانند دیجی کالا و اسنپ</a:t>
            </a:r>
          </a:p>
          <a:p>
            <a:pPr algn="r" rtl="1"/>
            <a:r>
              <a:rPr lang="fa-IR" sz="2000" dirty="0">
                <a:cs typeface="B Mitra" panose="00000400000000000000" pitchFamily="2" charset="-78"/>
              </a:rPr>
              <a:t>در نیمه دوم سال 2015 هفته نامه اقتصاد اکونومیست در گزارش خود، سه استارت اپ برتر ایران را به ترتیب </a:t>
            </a:r>
            <a:r>
              <a:rPr lang="fa-IR" sz="2000" dirty="0">
                <a:solidFill>
                  <a:srgbClr val="7030A0"/>
                </a:solidFill>
                <a:cs typeface="B Mitra" panose="00000400000000000000" pitchFamily="2" charset="-78"/>
              </a:rPr>
              <a:t>دیجی کالا</a:t>
            </a:r>
            <a:r>
              <a:rPr lang="fa-IR" sz="2000" dirty="0">
                <a:cs typeface="B Mitra" panose="00000400000000000000" pitchFamily="2" charset="-78"/>
              </a:rPr>
              <a:t>، </a:t>
            </a:r>
            <a:r>
              <a:rPr lang="fa-IR" sz="2000" dirty="0">
                <a:solidFill>
                  <a:srgbClr val="0070C0"/>
                </a:solidFill>
                <a:cs typeface="B Mitra" panose="00000400000000000000" pitchFamily="2" charset="-78"/>
              </a:rPr>
              <a:t>آپارات</a:t>
            </a:r>
            <a:r>
              <a:rPr lang="fa-IR" sz="2000" dirty="0">
                <a:cs typeface="B Mitra" panose="00000400000000000000" pitchFamily="2" charset="-78"/>
              </a:rPr>
              <a:t> و </a:t>
            </a:r>
            <a:r>
              <a:rPr lang="fa-IR" sz="2000" dirty="0">
                <a:solidFill>
                  <a:srgbClr val="FF66FF"/>
                </a:solidFill>
                <a:cs typeface="B Mitra" panose="00000400000000000000" pitchFamily="2" charset="-78"/>
              </a:rPr>
              <a:t>کافه بازار</a:t>
            </a:r>
            <a:r>
              <a:rPr lang="fa-IR" sz="2000" dirty="0">
                <a:cs typeface="B Mitra" panose="00000400000000000000" pitchFamily="2" charset="-78"/>
              </a:rPr>
              <a:t> معرفی کرد.</a:t>
            </a:r>
            <a:endParaRPr lang="en-US" sz="2000" dirty="0">
              <a:cs typeface="B Mitra" panose="00000400000000000000" pitchFamily="2" charset="-78"/>
            </a:endParaRPr>
          </a:p>
          <a:p>
            <a:pPr algn="r" rtl="1"/>
            <a:r>
              <a:rPr lang="fa-IR" sz="2000" dirty="0">
                <a:cs typeface="B Mitra" panose="00000400000000000000" pitchFamily="2" charset="-78"/>
              </a:rPr>
              <a:t>وجود یک </a:t>
            </a:r>
            <a:r>
              <a:rPr lang="fa-IR" sz="2000" b="1" dirty="0">
                <a:solidFill>
                  <a:srgbClr val="00B050"/>
                </a:solidFill>
                <a:cs typeface="B Mitra" panose="00000400000000000000" pitchFamily="2" charset="-78"/>
              </a:rPr>
              <a:t>اکوسیستم</a:t>
            </a:r>
            <a:r>
              <a:rPr lang="fa-IR" sz="2000" dirty="0">
                <a:cs typeface="B Mitra" panose="00000400000000000000" pitchFamily="2" charset="-78"/>
              </a:rPr>
              <a:t> استارت‌آپی متعادل و پویا در شکل گیری استارت‌آپ‌ها نقشی بسزایی و حیاتی دارند و محیط موردنیاز برای حیات و رشد استارت‌آپها را فراهم می کنند .</a:t>
            </a:r>
          </a:p>
          <a:p>
            <a:pPr algn="r" rtl="1"/>
            <a:r>
              <a:rPr lang="fa-IR" sz="2000" dirty="0">
                <a:cs typeface="B Mitra" panose="00000400000000000000" pitchFamily="2" charset="-78"/>
              </a:rPr>
              <a:t>در اکوسیستم های استارت اپی موفق دنیا، </a:t>
            </a:r>
            <a:r>
              <a:rPr lang="fa-IR" sz="2000" b="1" dirty="0">
                <a:solidFill>
                  <a:srgbClr val="7030A0"/>
                </a:solidFill>
                <a:cs typeface="B Mitra" panose="00000400000000000000" pitchFamily="2" charset="-78"/>
              </a:rPr>
              <a:t>دولت</a:t>
            </a:r>
            <a:r>
              <a:rPr lang="fa-IR" sz="2000" dirty="0">
                <a:cs typeface="B Mitra" panose="00000400000000000000" pitchFamily="2" charset="-78"/>
              </a:rPr>
              <a:t> به جای ورود مستقیم به این حوزه فقط زیرساختهای فنی و حقوقی را آماده می کند. </a:t>
            </a:r>
            <a:endParaRPr lang="en-US" sz="20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CB139-9FC3-4A5B-9BC0-1B8EC3E5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نمونه ای از استارت اپ های حوزه سلامت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339798-0CBD-4639-94DB-8FB6CFF23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â«Ø¢Ø³Ø§ÙÛØ³Ùâ¬â">
            <a:extLst>
              <a:ext uri="{FF2B5EF4-FFF2-40B4-BE49-F238E27FC236}">
                <a16:creationId xmlns:a16="http://schemas.microsoft.com/office/drawing/2014/main" xmlns="" id="{43F16F85-9983-456B-921F-522C09FC3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87" y="310658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E71309-7F10-4EB2-BB67-15E21B2C9C6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29" y="3345345"/>
            <a:ext cx="1904365" cy="1904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D614FC-8A95-4A53-991F-F902792CF47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971" y="3429000"/>
            <a:ext cx="1904365" cy="19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83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اکوسیستم کارافرینی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94114"/>
            <a:ext cx="9720073" cy="4415246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تعریف اکوسیستم کارآفرینی: </a:t>
            </a:r>
            <a:r>
              <a:rPr lang="fa-IR" sz="2400" b="1" dirty="0">
                <a:cs typeface="B Nazanin" panose="00000400000000000000" pitchFamily="2" charset="-78"/>
              </a:rPr>
              <a:t>به مجموعه افراد، سازمان‌­ها، روش‌­ها، قوانین، رویدادها </a:t>
            </a:r>
            <a:r>
              <a:rPr lang="fa-IR" sz="2400" dirty="0">
                <a:cs typeface="B Nazanin" panose="00000400000000000000" pitchFamily="2" charset="-78"/>
              </a:rPr>
              <a:t>و ... در یک محدوده جغرافیایی گفته می‌شود که بر فعالیت­‌های کارآفرینی (و نه اشتغال­زایی) در آن منطقه، اثر می‌گذارد. هر نهادی که به‌طور بالفعل و یا بالقوه مشوق و حامی کارآفرینی است ذینفع اکوسیستم کارآفرینی به‌حساب می‌آید. مانند</a:t>
            </a:r>
            <a:r>
              <a:rPr lang="fa-IR" sz="2400" u="sng" dirty="0">
                <a:cs typeface="B Nazanin" panose="00000400000000000000" pitchFamily="2" charset="-78"/>
              </a:rPr>
              <a:t>: </a:t>
            </a:r>
            <a:r>
              <a:rPr lang="fa-IR" sz="2400" u="sng" dirty="0">
                <a:solidFill>
                  <a:srgbClr val="00B050"/>
                </a:solidFill>
                <a:cs typeface="B Nazanin" panose="00000400000000000000" pitchFamily="2" charset="-78"/>
              </a:rPr>
              <a:t>ارگان‌های دولتی، دانشگاه‌ها، بانک‌ها، کارآفرینان، </a:t>
            </a:r>
            <a:r>
              <a:rPr lang="fa-IR" sz="2400" u="sng" dirty="0">
                <a:solidFill>
                  <a:srgbClr val="00B050"/>
                </a:solidFill>
                <a:cs typeface="B Nazanin" panose="00000400000000000000" pitchFamily="2" charset="-78"/>
                <a:hlinkClick r:id="rId2" tooltip="مراکز رشد، فضایی برای حمایت از کسب و کارهای نوپا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مراکز رشد</a:t>
            </a:r>
            <a:r>
              <a:rPr lang="fa-IR" sz="2400" u="sng" dirty="0">
                <a:solidFill>
                  <a:srgbClr val="00B050"/>
                </a:solidFill>
                <a:cs typeface="B Nazanin" panose="00000400000000000000" pitchFamily="2" charset="-78"/>
              </a:rPr>
              <a:t>، مراکز شتاب‌دهی، رهبران اجتماعی، نمایندگان نیروی کار و </a:t>
            </a:r>
            <a:r>
              <a:rPr lang="fa-IR" sz="2400" dirty="0">
                <a:cs typeface="B Nazanin" panose="00000400000000000000" pitchFamily="2" charset="-78"/>
              </a:rPr>
              <a:t>…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لازمه تشخیص و طراحی سیاست‌های مناسب جهت </a:t>
            </a:r>
            <a:r>
              <a:rPr lang="fa-IR" sz="2400" dirty="0">
                <a:cs typeface="B Nazanin" panose="00000400000000000000" pitchFamily="2" charset="-78"/>
                <a:hlinkClick r:id="rId3" tooltip="چرا آموزش کارآفرینی بسیار مهم است؟"/>
              </a:rPr>
              <a:t>توسعه کارآفرینی</a:t>
            </a:r>
            <a:r>
              <a:rPr lang="fa-IR" sz="2400" dirty="0">
                <a:cs typeface="B Nazanin" panose="00000400000000000000" pitchFamily="2" charset="-78"/>
              </a:rPr>
              <a:t> توجه به </a:t>
            </a:r>
            <a:r>
              <a:rPr lang="fa-IR" sz="2400" b="1" dirty="0">
                <a:cs typeface="B Nazanin" panose="00000400000000000000" pitchFamily="2" charset="-78"/>
              </a:rPr>
              <a:t>کلیه عناصر موجود اکوسیستم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fa-IR" sz="2400" b="1" dirty="0">
                <a:cs typeface="B Nazanin" panose="00000400000000000000" pitchFamily="2" charset="-78"/>
              </a:rPr>
              <a:t>شیوه تعاملات</a:t>
            </a:r>
            <a:r>
              <a:rPr lang="fa-IR" sz="2400" dirty="0">
                <a:cs typeface="B Nazanin" panose="00000400000000000000" pitchFamily="2" charset="-78"/>
              </a:rPr>
              <a:t> آن‌ها است. به‌طوری که </a:t>
            </a:r>
            <a:r>
              <a:rPr lang="fa-IR" sz="2400" b="1" dirty="0">
                <a:cs typeface="B Nazanin" panose="00000400000000000000" pitchFamily="2" charset="-78"/>
              </a:rPr>
              <a:t>ضعف در یک نهاد </a:t>
            </a:r>
            <a:r>
              <a:rPr lang="fa-IR" sz="2400" dirty="0">
                <a:cs typeface="B Nazanin" panose="00000400000000000000" pitchFamily="2" charset="-78"/>
              </a:rPr>
              <a:t>و یا یک زیرسیستم بر </a:t>
            </a:r>
            <a:r>
              <a:rPr lang="fa-IR" sz="2400" b="1" dirty="0">
                <a:cs typeface="B Nazanin" panose="00000400000000000000" pitchFamily="2" charset="-78"/>
              </a:rPr>
              <a:t>عملکرد کلی اکوسیستم تاثیر </a:t>
            </a:r>
            <a:r>
              <a:rPr lang="fa-IR" sz="2400" dirty="0">
                <a:cs typeface="B Nazanin" panose="00000400000000000000" pitchFamily="2" charset="-78"/>
              </a:rPr>
              <a:t>می‌گذارد. اکوسیستم کارآفرینی موفق به‌عنوان عملکردی از آنچه در </a:t>
            </a:r>
            <a:r>
              <a:rPr lang="fa-IR" sz="2400" b="1" dirty="0">
                <a:cs typeface="B Nazanin" panose="00000400000000000000" pitchFamily="2" charset="-78"/>
              </a:rPr>
              <a:t>هفت</a:t>
            </a:r>
            <a:r>
              <a:rPr lang="fa-IR" sz="2400" dirty="0">
                <a:cs typeface="B Nazanin" panose="00000400000000000000" pitchFamily="2" charset="-78"/>
              </a:rPr>
              <a:t> حوزه مختلف اتفاق می‌افتد، توسعه می‌یابد.</a:t>
            </a:r>
          </a:p>
        </p:txBody>
      </p:sp>
    </p:spTree>
    <p:extLst>
      <p:ext uri="{BB962C8B-B14F-4D97-AF65-F5344CB8AC3E}">
        <p14:creationId xmlns:p14="http://schemas.microsoft.com/office/powerpoint/2010/main" val="206927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9"/>
          <a:stretch/>
        </p:blipFill>
        <p:spPr>
          <a:xfrm>
            <a:off x="1468677" y="585216"/>
            <a:ext cx="8830974" cy="6119091"/>
          </a:xfrm>
        </p:spPr>
      </p:pic>
    </p:spTree>
    <p:extLst>
      <p:ext uri="{BB962C8B-B14F-4D97-AF65-F5344CB8AC3E}">
        <p14:creationId xmlns:p14="http://schemas.microsoft.com/office/powerpoint/2010/main" val="692952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6BB047-7385-4911-A493-AAFAC16E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800" dirty="0">
                <a:cs typeface="B Nazanin" panose="00000400000000000000" pitchFamily="2" charset="-78"/>
              </a:rPr>
              <a:t>بحث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4AB5A-254D-4904-844D-6A40E8D39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2800" b="1" u="sng" dirty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2800" u="sng" dirty="0">
                <a:solidFill>
                  <a:schemeClr val="tx1"/>
                </a:solidFill>
                <a:cs typeface="B Nazanin" panose="00000400000000000000" pitchFamily="2" charset="-78"/>
              </a:rPr>
              <a:t>سوال اینجاست که به نظر شما اکوسیستم استارت اپی ایران (فرهنگ، اموزش و پرورش ، بانک ، دانشگاه، صدا و سیما و ...) مقوم کارافرینی است یا غیر مقوم؟</a:t>
            </a:r>
          </a:p>
          <a:p>
            <a:pPr marL="0" indent="0" algn="ctr" rtl="1">
              <a:buNone/>
            </a:pPr>
            <a:endParaRPr lang="fa-IR" sz="2800" b="1" u="sng" dirty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2800" b="1" u="sng" dirty="0">
                <a:solidFill>
                  <a:srgbClr val="00B050"/>
                </a:solidFill>
                <a:cs typeface="B Nazanin" panose="00000400000000000000" pitchFamily="2" charset="-78"/>
              </a:rPr>
              <a:t>کلیپ آموزش در ژاپن</a:t>
            </a:r>
            <a:endParaRPr lang="en-US" sz="2800" b="1" u="sng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625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C4E8B9-63B8-46C3-8880-220DAE357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تعریف کارافرینی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420BC2-7624-4D10-9860-6F22FEBA0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400" dirty="0">
                <a:cs typeface="B Nazanin" panose="00000400000000000000" pitchFamily="2" charset="-78"/>
              </a:rPr>
              <a:t>کارآفرینی یا همان فرآیند کشف فرصت ها بیان می‌کند که چگونه ا</a:t>
            </a:r>
            <a:r>
              <a:rPr lang="fa-IR" sz="2400" b="1" dirty="0">
                <a:cs typeface="B Nazanin" panose="00000400000000000000" pitchFamily="2" charset="-78"/>
              </a:rPr>
              <a:t>فراد بصورت مستقل و یا در داخل سازمان ها</a:t>
            </a:r>
            <a:r>
              <a:rPr lang="fa-IR" sz="2400" dirty="0">
                <a:cs typeface="B Nazanin" panose="00000400000000000000" pitchFamily="2" charset="-78"/>
              </a:rPr>
              <a:t>، </a:t>
            </a:r>
            <a:r>
              <a:rPr lang="fa-IR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مسائل و چالش های ناشناخته را می‌بینند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fa-IR" sz="2400" dirty="0">
                <a:solidFill>
                  <a:srgbClr val="00B050"/>
                </a:solidFill>
                <a:cs typeface="B Nazanin" panose="00000400000000000000" pitchFamily="2" charset="-78"/>
              </a:rPr>
              <a:t>چارچوبی جدید از ابزارها و اهداف</a:t>
            </a:r>
            <a:r>
              <a:rPr lang="fa-IR" sz="2400" dirty="0">
                <a:cs typeface="B Nazanin" panose="00000400000000000000" pitchFamily="2" charset="-78"/>
              </a:rPr>
              <a:t> ایجاد می‌کنند تا از آن ها استفاده کنند البته به شرط اینکه فرصتها 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ارزش لازم</a:t>
            </a:r>
            <a:r>
              <a:rPr lang="fa-IR" sz="2400" dirty="0">
                <a:cs typeface="B Nazanin" panose="00000400000000000000" pitchFamily="2" charset="-78"/>
              </a:rPr>
              <a:t> را برای آنها داشته باشد.</a:t>
            </a:r>
          </a:p>
          <a:p>
            <a:pPr algn="just" rtl="1"/>
            <a:r>
              <a:rPr lang="fa-IR" sz="2400" dirty="0">
                <a:cs typeface="B Nazanin" panose="00000400000000000000" pitchFamily="2" charset="-78"/>
              </a:rPr>
              <a:t>در راستای استفاده از فرصت ها، کارآفرینان کالاها یا خدماتی را به جامعه عرضه می‌کنند که مشتری‌پسند بوده و بازار یا محیط خواهان آنها است. بنابراین </a:t>
            </a:r>
            <a:r>
              <a:rPr lang="fa-IR" sz="2400" u="sng" dirty="0">
                <a:cs typeface="B Nazanin" panose="00000400000000000000" pitchFamily="2" charset="-78"/>
              </a:rPr>
              <a:t>لازم است کارآفرینان اطلاعات کاملی از بازار و محیط </a:t>
            </a:r>
            <a:r>
              <a:rPr lang="fa-IR" sz="2400" dirty="0">
                <a:cs typeface="B Nazanin" panose="00000400000000000000" pitchFamily="2" charset="-78"/>
              </a:rPr>
              <a:t>داشته باشند. فرآیند مبادله و تعامل با محیط می‌تواند این اطلاعات را فراهم کند (جوانوویک ،۱۹۸۲، نقل از صالحی و شوقی،۱۳۹۱، ص۱۴).</a:t>
            </a:r>
          </a:p>
          <a:p>
            <a:pPr algn="ctr" rtl="1"/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کارافرینی یک علم میان رشته ای است.</a:t>
            </a:r>
            <a:endParaRPr lang="en-US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8849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7507" y="383965"/>
            <a:ext cx="8911687" cy="1280890"/>
          </a:xfrm>
        </p:spPr>
        <p:txBody>
          <a:bodyPr/>
          <a:lstStyle/>
          <a:p>
            <a:pPr algn="ctr"/>
            <a:r>
              <a:rPr lang="fa-IR" dirty="0">
                <a:cs typeface="B Mitra" panose="00000400000000000000" pitchFamily="2" charset="-78"/>
              </a:rPr>
              <a:t>موانع موفقیت استارت اپ ها در ایران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07" y="1091711"/>
            <a:ext cx="8034717" cy="5424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412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270" y="670292"/>
            <a:ext cx="8911687" cy="128089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198395"/>
              </p:ext>
            </p:extLst>
          </p:nvPr>
        </p:nvGraphicFramePr>
        <p:xfrm>
          <a:off x="1828800" y="613392"/>
          <a:ext cx="8004240" cy="6021129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2668080">
                  <a:extLst>
                    <a:ext uri="{9D8B030D-6E8A-4147-A177-3AD203B41FA5}">
                      <a16:colId xmlns:a16="http://schemas.microsoft.com/office/drawing/2014/main" xmlns="" val="3623728932"/>
                    </a:ext>
                  </a:extLst>
                </a:gridCol>
                <a:gridCol w="2668080">
                  <a:extLst>
                    <a:ext uri="{9D8B030D-6E8A-4147-A177-3AD203B41FA5}">
                      <a16:colId xmlns:a16="http://schemas.microsoft.com/office/drawing/2014/main" xmlns="" val="3283169923"/>
                    </a:ext>
                  </a:extLst>
                </a:gridCol>
                <a:gridCol w="2668080">
                  <a:extLst>
                    <a:ext uri="{9D8B030D-6E8A-4147-A177-3AD203B41FA5}">
                      <a16:colId xmlns:a16="http://schemas.microsoft.com/office/drawing/2014/main" xmlns="" val="145739430"/>
                    </a:ext>
                  </a:extLst>
                </a:gridCol>
              </a:tblGrid>
              <a:tr h="354027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4-1-جدول تفاوتهای شرکت دانش بنیان و استارت‌آپ</a:t>
                      </a:r>
                      <a:endParaRPr lang="en-US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040765"/>
                  </a:ext>
                </a:extLst>
              </a:tr>
              <a:tr h="354027"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استارت‌آپ</a:t>
                      </a:r>
                      <a:endParaRPr lang="en-US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شرکت دانش بنیان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extLst>
                  <a:ext uri="{0D108BD9-81ED-4DB2-BD59-A6C34878D82A}">
                    <a16:rowId xmlns:a16="http://schemas.microsoft.com/office/drawing/2014/main" xmlns="" val="3303484754"/>
                  </a:ext>
                </a:extLst>
              </a:tr>
              <a:tr h="1046088"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مبنای شکلگیری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effectLst/>
                          <a:cs typeface="B Nazanin" panose="00000400000000000000" pitchFamily="2" charset="-78"/>
                        </a:rPr>
                        <a:t>پاسخ خلاقانه </a:t>
                      </a: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به یک نیاز موجود و یا تعریف یک نیاز و پاسخ به آن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فعالیت برخاسته از </a:t>
                      </a:r>
                      <a:r>
                        <a:rPr lang="fa-IR" sz="1500" b="1" dirty="0">
                          <a:effectLst/>
                          <a:cs typeface="B Nazanin" panose="00000400000000000000" pitchFamily="2" charset="-78"/>
                        </a:rPr>
                        <a:t>دانش و تولید فناوری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extLst>
                  <a:ext uri="{0D108BD9-81ED-4DB2-BD59-A6C34878D82A}">
                    <a16:rowId xmlns:a16="http://schemas.microsoft.com/office/drawing/2014/main" xmlns="" val="3827863525"/>
                  </a:ext>
                </a:extLst>
              </a:tr>
              <a:tr h="1046088"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دانش محوری 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میتواند دانش محور باشد ولی لزوماً اینگونه نیست.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مبتنی بر دانش و استفاده از </a:t>
                      </a:r>
                      <a:r>
                        <a:rPr lang="fa-IR" sz="1500" b="1" dirty="0">
                          <a:effectLst/>
                          <a:cs typeface="B Nazanin" panose="00000400000000000000" pitchFamily="2" charset="-78"/>
                        </a:rPr>
                        <a:t>فناوریهای جدید</a:t>
                      </a: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 است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extLst>
                  <a:ext uri="{0D108BD9-81ED-4DB2-BD59-A6C34878D82A}">
                    <a16:rowId xmlns:a16="http://schemas.microsoft.com/office/drawing/2014/main" xmlns="" val="602107050"/>
                  </a:ext>
                </a:extLst>
              </a:tr>
              <a:tr h="354027"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تولید / خدمات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عموماً ارائه کننده خدمات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عموماً تولیدی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extLst>
                  <a:ext uri="{0D108BD9-81ED-4DB2-BD59-A6C34878D82A}">
                    <a16:rowId xmlns:a16="http://schemas.microsoft.com/office/drawing/2014/main" xmlns="" val="3067838589"/>
                  </a:ext>
                </a:extLst>
              </a:tr>
              <a:tr h="725215"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اولویت در هدف و خروجی سیستم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یک کسب و کار</a:t>
                      </a:r>
                      <a:r>
                        <a:rPr lang="fa-IR" sz="1500" b="1" dirty="0">
                          <a:effectLst/>
                          <a:cs typeface="B Nazanin" panose="00000400000000000000" pitchFamily="2" charset="-78"/>
                        </a:rPr>
                        <a:t> پایدار با رشد بالا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تبدیل دانش نظری به فناوری کاربردی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extLst>
                  <a:ext uri="{0D108BD9-81ED-4DB2-BD59-A6C34878D82A}">
                    <a16:rowId xmlns:a16="http://schemas.microsoft.com/office/drawing/2014/main" xmlns="" val="2336051071"/>
                  </a:ext>
                </a:extLst>
              </a:tr>
              <a:tr h="1046088"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حامی مالی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شرکتهای سرمایه گذاری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نهادهای </a:t>
                      </a:r>
                      <a:r>
                        <a:rPr lang="fa-IR" sz="1500" b="1" dirty="0">
                          <a:effectLst/>
                          <a:cs typeface="B Nazanin" panose="00000400000000000000" pitchFamily="2" charset="-78"/>
                        </a:rPr>
                        <a:t>حاکمیتی</a:t>
                      </a: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 و شرکتهای بزرگ فعال در آن حوزه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extLst>
                  <a:ext uri="{0D108BD9-81ED-4DB2-BD59-A6C34878D82A}">
                    <a16:rowId xmlns:a16="http://schemas.microsoft.com/office/drawing/2014/main" xmlns="" val="2089398302"/>
                  </a:ext>
                </a:extLst>
              </a:tr>
              <a:tr h="354027"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نهاد حمایت کننده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شتاب دهنده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مراکز نوآوری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extLst>
                  <a:ext uri="{0D108BD9-81ED-4DB2-BD59-A6C34878D82A}">
                    <a16:rowId xmlns:a16="http://schemas.microsoft.com/office/drawing/2014/main" xmlns="" val="2775232185"/>
                  </a:ext>
                </a:extLst>
              </a:tr>
              <a:tr h="684089"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میزان سرمایه اولیه لازم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معمولاً خیلی کم(زیر 50 میلیون)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بسته به نوع فعالیت متغیر است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9479" marR="69479" marT="0" marB="0"/>
                </a:tc>
                <a:extLst>
                  <a:ext uri="{0D108BD9-81ED-4DB2-BD59-A6C34878D82A}">
                    <a16:rowId xmlns:a16="http://schemas.microsoft.com/office/drawing/2014/main" xmlns="" val="2017302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186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7E5194-78FA-4EC1-9E3D-04FBE975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dirty="0" err="1"/>
              <a:t>Sppin</a:t>
            </a:r>
            <a:r>
              <a:rPr lang="en-US" dirty="0"/>
              <a:t>- 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79E6CE-05BE-4747-AA21-5372EF8C8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564" y="1784733"/>
            <a:ext cx="9830048" cy="444915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اسپین آف وقتی اتفاق می افتد که یک شرکت بخشی از </a:t>
            </a:r>
            <a:r>
              <a:rPr lang="fa-IR" dirty="0">
                <a:cs typeface="B Nazanin" panose="00000400000000000000" pitchFamily="2" charset="-78"/>
                <a:hlinkClick r:id="rId3"/>
              </a:rPr>
              <a:t>کسب و کار</a:t>
            </a:r>
            <a:r>
              <a:rPr lang="fa-IR" dirty="0">
                <a:cs typeface="B Nazanin" panose="00000400000000000000" pitchFamily="2" charset="-78"/>
              </a:rPr>
              <a:t> خود را واگذار کرده و یک نهاد کاملا مجزا ایجاد می کند. چراکه به دنبال توسعه حضور موثرتر در </a:t>
            </a:r>
            <a:r>
              <a:rPr lang="fa-IR" dirty="0">
                <a:cs typeface="B Nazanin" panose="00000400000000000000" pitchFamily="2" charset="-78"/>
                <a:hlinkClick r:id="rId4"/>
              </a:rPr>
              <a:t>بازار</a:t>
            </a:r>
            <a:r>
              <a:rPr lang="fa-IR" dirty="0">
                <a:cs typeface="B Nazanin" panose="00000400000000000000" pitchFamily="2" charset="-78"/>
              </a:rPr>
              <a:t> </a:t>
            </a:r>
            <a:r>
              <a:rPr lang="fa-IR" dirty="0">
                <a:cs typeface="B Nazanin" panose="00000400000000000000" pitchFamily="2" charset="-78"/>
                <a:hlinkClick r:id="rId5"/>
              </a:rPr>
              <a:t>رقابت </a:t>
            </a:r>
            <a:r>
              <a:rPr lang="fa-IR" dirty="0">
                <a:cs typeface="B Nazanin" panose="00000400000000000000" pitchFamily="2" charset="-78"/>
              </a:rPr>
              <a:t>و نهایتا کسب سود تجاری بیشتر است.</a:t>
            </a:r>
          </a:p>
          <a:p>
            <a:pPr marL="0" indent="0" algn="r" rtl="1">
              <a:buNone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به طور مثال ممکن است یک شرکت یکی </a:t>
            </a:r>
            <a:r>
              <a:rPr lang="fa-IR" dirty="0">
                <a:solidFill>
                  <a:srgbClr val="7030A0"/>
                </a:solidFill>
                <a:cs typeface="B Nazanin" panose="00000400000000000000" pitchFamily="2" charset="-78"/>
              </a:rPr>
              <a:t>از زیرمجموعه های تجاری بزرگ خود که پیشرفت کمتری داشته است را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(به اصطلاح) اسپین آف کند. تا 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بتواند بر یک محصول یا خدمت با بستر رشد قوی تر تمرکز نماید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  <a:p>
            <a:pPr lvl="1" algn="r" rtl="1"/>
            <a:r>
              <a:rPr lang="fa-IR" sz="1800" dirty="0">
                <a:cs typeface="B Nazanin" panose="00000400000000000000" pitchFamily="2" charset="-78"/>
              </a:rPr>
              <a:t>شرکت های اسپین آف شده به عنوان یک نهاد </a:t>
            </a:r>
            <a:r>
              <a:rPr lang="fa-IR" sz="1800" b="1" dirty="0">
                <a:cs typeface="B Nazanin" panose="00000400000000000000" pitchFamily="2" charset="-78"/>
              </a:rPr>
              <a:t>مستقل</a:t>
            </a:r>
            <a:r>
              <a:rPr lang="fa-IR" sz="1800" dirty="0">
                <a:cs typeface="B Nazanin" panose="00000400000000000000" pitchFamily="2" charset="-78"/>
              </a:rPr>
              <a:t>، </a:t>
            </a:r>
            <a:r>
              <a:rPr lang="fa-IR" sz="1800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ارزش بیشتری</a:t>
            </a:r>
            <a:r>
              <a:rPr lang="fa-IR" sz="1800" dirty="0">
                <a:cs typeface="B Nazanin" panose="00000400000000000000" pitchFamily="2" charset="-78"/>
              </a:rPr>
              <a:t> نسبت به وقتی که جزیی از یک</a:t>
            </a:r>
            <a:r>
              <a:rPr lang="fa-IR" sz="1800" dirty="0">
                <a:cs typeface="B Nazanin" panose="00000400000000000000" pitchFamily="2" charset="-78"/>
                <a:hlinkClick r:id="rId3"/>
              </a:rPr>
              <a:t> کسب و کار </a:t>
            </a:r>
            <a:r>
              <a:rPr lang="fa-IR" sz="1800" dirty="0">
                <a:cs typeface="B Nazanin" panose="00000400000000000000" pitchFamily="2" charset="-78"/>
              </a:rPr>
              <a:t>بزرگتر هستند، دارند.</a:t>
            </a:r>
          </a:p>
          <a:p>
            <a:pPr lvl="1" algn="r" rtl="1"/>
            <a:r>
              <a:rPr lang="fa-IR" sz="1800" dirty="0">
                <a:cs typeface="B Nazanin" panose="00000400000000000000" pitchFamily="2" charset="-78"/>
              </a:rPr>
              <a:t>در بسیاری مواقع، </a:t>
            </a: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مدیریت</a:t>
            </a:r>
            <a:r>
              <a:rPr lang="fa-IR" sz="1800" dirty="0">
                <a:cs typeface="B Nazanin" panose="00000400000000000000" pitchFamily="2" charset="-78"/>
              </a:rPr>
              <a:t> شرکت جدید، از مدیران شرکت مادر انتخاب می‌شود.</a:t>
            </a:r>
          </a:p>
          <a:p>
            <a:pPr lvl="1" algn="r" rtl="1"/>
            <a:r>
              <a:rPr lang="fa-IR" sz="1800" dirty="0">
                <a:cs typeface="B Nazanin" panose="00000400000000000000" pitchFamily="2" charset="-78"/>
              </a:rPr>
              <a:t>اغلب، شرکت جدید تا حدی توسط شرکت مادر </a:t>
            </a: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پشتیبانی</a:t>
            </a:r>
            <a:r>
              <a:rPr lang="fa-IR" sz="1800" dirty="0">
                <a:cs typeface="B Nazanin" panose="00000400000000000000" pitchFamily="2" charset="-78"/>
              </a:rPr>
              <a:t> می‌شود؛</a:t>
            </a:r>
          </a:p>
          <a:p>
            <a:pPr lvl="1" algn="r" rtl="1"/>
            <a:r>
              <a:rPr lang="fa-IR" sz="1800" dirty="0">
                <a:cs typeface="B Nazanin" panose="00000400000000000000" pitchFamily="2" charset="-78"/>
              </a:rPr>
              <a:t>الزاما شرکت جدید از </a:t>
            </a:r>
            <a:r>
              <a:rPr lang="fa-IR" sz="1800" b="1" dirty="0">
                <a:cs typeface="B Nazanin" panose="00000400000000000000" pitchFamily="2" charset="-78"/>
              </a:rPr>
              <a:t>نام و نشان و تاریخچه </a:t>
            </a:r>
            <a:r>
              <a:rPr lang="fa-IR" sz="1800" dirty="0">
                <a:cs typeface="B Nazanin" panose="00000400000000000000" pitchFamily="2" charset="-78"/>
              </a:rPr>
              <a:t>شرکت مادر استفاده </a:t>
            </a:r>
            <a:r>
              <a:rPr lang="fa-IR" sz="1800" b="1" dirty="0">
                <a:cs typeface="B Nazanin" panose="00000400000000000000" pitchFamily="2" charset="-78"/>
              </a:rPr>
              <a:t>نمی</a:t>
            </a:r>
            <a:r>
              <a:rPr lang="fa-IR" sz="1800" dirty="0">
                <a:cs typeface="B Nazanin" panose="00000400000000000000" pitchFamily="2" charset="-78"/>
              </a:rPr>
              <a:t> </a:t>
            </a:r>
            <a:r>
              <a:rPr lang="fa-IR" sz="1800" b="1" dirty="0">
                <a:cs typeface="B Nazanin" panose="00000400000000000000" pitchFamily="2" charset="-78"/>
              </a:rPr>
              <a:t>کند</a:t>
            </a:r>
          </a:p>
          <a:p>
            <a:pPr lvl="1" algn="r" rtl="1"/>
            <a:r>
              <a:rPr lang="fa-IR" sz="1800" dirty="0">
                <a:cs typeface="B Nazanin" panose="00000400000000000000" pitchFamily="2" charset="-78"/>
              </a:rPr>
              <a:t>ایجاد شرکت جدید به شکل اسپین آف می‌تواند سبب شود برخی ایده‌ها و نظریات که در محیط قدیمی فراموش شده‌اند، در محیط جدید جان دوباره گرفته و رشد کنند.</a:t>
            </a:r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FE6EA2-AA6F-459C-AD5E-102F1B6678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2" t="30056" r="12621" b="26471"/>
          <a:stretch/>
        </p:blipFill>
        <p:spPr>
          <a:xfrm>
            <a:off x="5963128" y="0"/>
            <a:ext cx="5439330" cy="16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A1E580-5E6B-4F61-9690-33A32D5B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# شرکت زایشی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1ED54B-DAD1-4BF7-9914-298BACB5F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438" y="2133600"/>
            <a:ext cx="6646173" cy="3777622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هر شرکتی که فقط یکی از شرایط زیر را داشته باشد، شرکت زایشی پژوهشی تلقی میشود (</a:t>
            </a:r>
            <a:r>
              <a:rPr lang="en-US" sz="2400" dirty="0" err="1">
                <a:cs typeface="B Nazanin" panose="00000400000000000000" pitchFamily="2" charset="-78"/>
              </a:rPr>
              <a:t>Ziaee</a:t>
            </a:r>
            <a:r>
              <a:rPr lang="en-US" sz="2400" dirty="0">
                <a:cs typeface="B Nazanin" panose="00000400000000000000" pitchFamily="2" charset="-78"/>
              </a:rPr>
              <a:t>, 2011, 55</a:t>
            </a:r>
            <a:r>
              <a:rPr lang="fa-IR" sz="2400" dirty="0">
                <a:cs typeface="B Nazanin" panose="00000400000000000000" pitchFamily="2" charset="-78"/>
              </a:rPr>
              <a:t>):</a:t>
            </a:r>
          </a:p>
          <a:p>
            <a:pPr marL="457200" lvl="1" indent="0" algn="r" rtl="1">
              <a:buNone/>
            </a:pPr>
            <a:r>
              <a:rPr lang="en-US" sz="2000" dirty="0">
                <a:cs typeface="B Nazanin" panose="00000400000000000000" pitchFamily="2" charset="-78"/>
              </a:rPr>
              <a:t/>
            </a:r>
            <a:br>
              <a:rPr lang="en-US" sz="2000" dirty="0">
                <a:cs typeface="B Nazanin" panose="00000400000000000000" pitchFamily="2" charset="-78"/>
              </a:rPr>
            </a:br>
            <a:r>
              <a:rPr lang="fa-IR" sz="2000" dirty="0">
                <a:cs typeface="B Nazanin" panose="00000400000000000000" pitchFamily="2" charset="-78"/>
              </a:rPr>
              <a:t>الف. بنیانگذاران شرکت قبلاً یا اکنون در استخدام یک دانشگاه یا یک مؤسسه پژوهشی باشند؛</a:t>
            </a:r>
            <a:br>
              <a:rPr lang="fa-IR" sz="2000" dirty="0">
                <a:cs typeface="B Nazanin" panose="00000400000000000000" pitchFamily="2" charset="-78"/>
              </a:rPr>
            </a:br>
            <a:r>
              <a:rPr lang="fa-IR" sz="2000" dirty="0">
                <a:cs typeface="B Nazanin" panose="00000400000000000000" pitchFamily="2" charset="-78"/>
              </a:rPr>
              <a:t>ب. شرکت بر اساس دستاوردي پژوهشی شکل گرفته باشد؛</a:t>
            </a:r>
            <a:br>
              <a:rPr lang="fa-IR" sz="2000" dirty="0">
                <a:cs typeface="B Nazanin" panose="00000400000000000000" pitchFamily="2" charset="-78"/>
              </a:rPr>
            </a:br>
            <a:r>
              <a:rPr lang="fa-IR" sz="2000" dirty="0">
                <a:cs typeface="B Nazanin" panose="00000400000000000000" pitchFamily="2" charset="-78"/>
              </a:rPr>
              <a:t>ج. شرکت بر اساس قرارداد انتقال حق الامتیاز انتقال مالکیتهاي فیزیکی از یک سازمان پژوهشی ایجاد شود </a:t>
            </a:r>
            <a:r>
              <a:rPr lang="fa-IR" sz="2000" dirty="0"/>
              <a:t/>
            </a:r>
            <a:br>
              <a:rPr lang="fa-IR" sz="2000" dirty="0"/>
            </a:br>
            <a:endParaRPr lang="fa-IR" sz="2000" dirty="0"/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در دانشگاههاي نسل سوم که بهعنوان دانشگاههاي کارآفرین مطرح هستند، ایجاد شرکتهاي زایشی پژوهشی راه حلی اساسی براي افزایش درآمد دانشگاههاست که به پیشرفت اقتصادي کشورها میانجامد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9B3CA0-1C18-49C2-9BD2-DEB2169E1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4" y="295956"/>
            <a:ext cx="4773978" cy="31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0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3C90DD-CA36-49B8-A7AE-48F1A8A8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*اسپین آف دانشگاهی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3424DC-E418-4E38-AC03-76C5C09BE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290" y="1630496"/>
            <a:ext cx="7620000" cy="4870437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محصول مشترک دانشگاهی (اسپین آف)</a:t>
            </a:r>
            <a:r>
              <a:rPr lang="fa-IR" dirty="0">
                <a:cs typeface="B Nazanin" panose="00000400000000000000" pitchFamily="2" charset="-78"/>
              </a:rPr>
              <a:t>تبدیل تکنولوژی به </a:t>
            </a:r>
            <a:r>
              <a:rPr lang="fa-IR" u="sng" dirty="0">
                <a:solidFill>
                  <a:schemeClr val="tx1"/>
                </a:solidFill>
                <a:cs typeface="B Nazanin" panose="00000400000000000000" pitchFamily="2" charset="-78"/>
                <a:hlinkClick r:id="rId3" tooltip="اختراع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اختراعات</a:t>
            </a:r>
            <a:r>
              <a:rPr lang="fa-IR" dirty="0">
                <a:cs typeface="B Nazanin" panose="00000400000000000000" pitchFamily="2" charset="-78"/>
              </a:rPr>
              <a:t>ی است که از </a:t>
            </a:r>
            <a:r>
              <a:rPr lang="fa-IR" dirty="0">
                <a:cs typeface="B Nazanin" panose="00000400000000000000" pitchFamily="2" charset="-78"/>
                <a:hlinkClick r:id="rId4" tooltip="دانشگاه"/>
              </a:rPr>
              <a:t>تحقیقات دانشگاهی</a:t>
            </a:r>
            <a:r>
              <a:rPr lang="fa-IR" dirty="0">
                <a:cs typeface="B Nazanin" panose="00000400000000000000" pitchFamily="2" charset="-78"/>
              </a:rPr>
              <a:t> توسعه یافته اند و به احتمال زیاد هنوز به بهره‌برداری نرسیده اند.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دانشگاه‌ها می‌توانند ادعای </a:t>
            </a:r>
            <a:r>
              <a:rPr lang="fa-IR" dirty="0">
                <a:cs typeface="B Nazanin" panose="00000400000000000000" pitchFamily="2" charset="-78"/>
                <a:hlinkClick r:id="rId5" tooltip="مالکیت فکری"/>
              </a:rPr>
              <a:t>مالکیت معنوی</a:t>
            </a:r>
            <a:r>
              <a:rPr lang="fa-IR" dirty="0">
                <a:cs typeface="B Nazanin" panose="00000400000000000000" pitchFamily="2" charset="-78"/>
              </a:rPr>
              <a:t>(</a:t>
            </a:r>
            <a:r>
              <a:rPr lang="en-US" dirty="0">
                <a:cs typeface="B Nazanin" panose="00000400000000000000" pitchFamily="2" charset="-78"/>
              </a:rPr>
              <a:t>IP</a:t>
            </a:r>
            <a:r>
              <a:rPr lang="fa-IR" dirty="0">
                <a:cs typeface="B Nazanin" panose="00000400000000000000" pitchFamily="2" charset="-78"/>
              </a:rPr>
              <a:t>)  فناوری‌هایی که در </a:t>
            </a:r>
            <a:r>
              <a:rPr lang="fa-IR" dirty="0">
                <a:cs typeface="B Nazanin" panose="00000400000000000000" pitchFamily="2" charset="-78"/>
                <a:hlinkClick r:id="rId6" tooltip="آزمایشگاه"/>
              </a:rPr>
              <a:t>آزمایشگاه‌های</a:t>
            </a:r>
            <a:r>
              <a:rPr lang="fa-IR" dirty="0">
                <a:cs typeface="B Nazanin" panose="00000400000000000000" pitchFamily="2" charset="-78"/>
              </a:rPr>
              <a:t> آنها توسعه یافته اند را داشته باشند. این  </a:t>
            </a:r>
            <a:r>
              <a:rPr lang="en-US" dirty="0">
                <a:cs typeface="B Nazanin" panose="00000400000000000000" pitchFamily="2" charset="-78"/>
              </a:rPr>
              <a:t>IP</a:t>
            </a:r>
            <a:r>
              <a:rPr lang="fa-IR" dirty="0">
                <a:cs typeface="B Nazanin" panose="00000400000000000000" pitchFamily="2" charset="-78"/>
              </a:rPr>
              <a:t>ها معمولاً باعث می‌شود که دانشگاه دارای </a:t>
            </a:r>
            <a:r>
              <a:rPr lang="fa-IR" dirty="0">
                <a:cs typeface="B Nazanin" panose="00000400000000000000" pitchFamily="2" charset="-78"/>
                <a:hlinkClick r:id="rId7" tooltip="حق امتیاز"/>
              </a:rPr>
              <a:t>حق امتیاز</a:t>
            </a:r>
            <a:r>
              <a:rPr lang="fa-IR" dirty="0">
                <a:cs typeface="B Nazanin" panose="00000400000000000000" pitchFamily="2" charset="-78"/>
              </a:rPr>
              <a:t> یا در مورادی نادر حق </a:t>
            </a:r>
            <a:r>
              <a:rPr lang="fa-IR" dirty="0">
                <a:cs typeface="B Nazanin" panose="00000400000000000000" pitchFamily="2" charset="-78"/>
                <a:hlinkClick r:id="rId8" tooltip="کپی رایت"/>
              </a:rPr>
              <a:t>کپی رایت</a:t>
            </a:r>
            <a:r>
              <a:rPr lang="fa-IR" dirty="0">
                <a:cs typeface="B Nazanin" panose="00000400000000000000" pitchFamily="2" charset="-78"/>
              </a:rPr>
              <a:t> یک اثر را داشته باشد  .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بنابراین فرایند ایجاد یک شرکت اسپین آف ، موجب انتقال مجوز مربوط به اثر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IP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 محصول) از طرف دانشگاه به آن شرکت می‌شود</a:t>
            </a:r>
            <a:r>
              <a:rPr lang="fa-IR" dirty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# شرکتهاي زایشی پژوهشی به منظور بهره برداري تجاري از فناوریهاي دانش محور یا نتایج تحقیقات دانشگاهی شکل گرفته اند </a:t>
            </a:r>
            <a:br>
              <a:rPr lang="fa-IR" dirty="0">
                <a:cs typeface="B Nazanin" panose="00000400000000000000" pitchFamily="2" charset="-78"/>
              </a:rPr>
            </a:b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# شرکتهاي زایشی پژوهشی در دانشگاه مثل یک چرخ براي انتقال فناوري و تجاري سازي عمل میکنند و راهی مستقیم براي جذب نیرو از دانشگاه و تولید شغل و راهبري قوي براي قوت بخشیدن به رابطه بین شغلهاي محلی و ساخت اقتصاد محلی هستند.</a:t>
            </a:r>
          </a:p>
          <a:p>
            <a:pPr marL="0" indent="0" algn="r" rtl="1">
              <a:buNone/>
            </a:pPr>
            <a:r>
              <a:rPr lang="fa-IR" sz="1600" dirty="0">
                <a:cs typeface="B Nazanin" panose="00000400000000000000" pitchFamily="2" charset="-78"/>
              </a:rPr>
              <a:t/>
            </a:r>
            <a:br>
              <a:rPr lang="fa-IR" sz="1600" dirty="0">
                <a:cs typeface="B Nazanin" panose="00000400000000000000" pitchFamily="2" charset="-78"/>
              </a:rPr>
            </a:br>
            <a:r>
              <a:rPr lang="fa-IR" sz="1600" dirty="0">
                <a:cs typeface="B Nazanin" panose="00000400000000000000" pitchFamily="2" charset="-78"/>
              </a:rPr>
              <a:t/>
            </a:r>
            <a:br>
              <a:rPr lang="fa-IR" sz="1600" dirty="0">
                <a:cs typeface="B Nazanin" panose="00000400000000000000" pitchFamily="2" charset="-78"/>
              </a:rPr>
            </a:br>
            <a:endParaRPr lang="en-US" sz="1600" dirty="0"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D69C26-2532-439F-8980-140EF2F5E7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9" r="10434"/>
          <a:stretch/>
        </p:blipFill>
        <p:spPr>
          <a:xfrm>
            <a:off x="186369" y="357067"/>
            <a:ext cx="386692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46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0D25C4-9BA7-4AFB-ADFD-3F149C0A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522" y="306333"/>
            <a:ext cx="8911687" cy="1280890"/>
          </a:xfrm>
        </p:spPr>
        <p:txBody>
          <a:bodyPr>
            <a:normAutofit/>
          </a:bodyPr>
          <a:lstStyle/>
          <a:p>
            <a:pPr algn="r" rtl="1"/>
            <a:r>
              <a:rPr lang="fa-IR" sz="16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عوامل ایجاد کننده شرکتهای زایشی در دانشگاه های ایران</a:t>
            </a:r>
            <a:r>
              <a:rPr lang="fa-IR" sz="1600" dirty="0">
                <a:cs typeface="B Nazanin" panose="00000400000000000000" pitchFamily="2" charset="-78"/>
              </a:rPr>
              <a:t>، برگرفته از مقاله "</a:t>
            </a:r>
            <a:r>
              <a:rPr lang="fa-IR" sz="1600" b="1" dirty="0">
                <a:cs typeface="B Nazanin" panose="00000400000000000000" pitchFamily="2" charset="-78"/>
              </a:rPr>
              <a:t>ارائه الگوي شرکتهاي زایشی پژوهشی بهمنظور تجاري سازي تحقیقات دانشگاهی</a:t>
            </a:r>
            <a:r>
              <a:rPr lang="fa-IR" sz="1600" dirty="0">
                <a:cs typeface="B Nazanin" panose="00000400000000000000" pitchFamily="2" charset="-78"/>
              </a:rPr>
              <a:t> </a:t>
            </a:r>
            <a:br>
              <a:rPr lang="fa-IR" sz="1600" dirty="0">
                <a:cs typeface="B Nazanin" panose="00000400000000000000" pitchFamily="2" charset="-78"/>
              </a:rPr>
            </a:br>
            <a:r>
              <a:rPr lang="fa-IR" sz="1600" dirty="0">
                <a:cs typeface="B Nazanin" panose="00000400000000000000" pitchFamily="2" charset="-78"/>
              </a:rPr>
              <a:t>" نویسنده: علیرضا عالی پور و همکاران ، 1396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20C736-1C7B-4867-941E-3F00D0A9F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0A408F-7E01-4EDB-AE54-D64826AEE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20" y="1118447"/>
            <a:ext cx="9900492" cy="555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81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04E237-C692-4F74-8363-FFFFF126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روند طی شده تا ایجاد شرکتهای زایشی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C76E50F-C00C-430B-ACBB-4732A2997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7027" y="1264555"/>
            <a:ext cx="9224368" cy="542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38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>
                <a:cs typeface="B Titr" panose="00000700000000000000" pitchFamily="2" charset="-78"/>
              </a:rPr>
              <a:t>روش های راه اندازی کسب و کار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47800"/>
            <a:ext cx="8763000" cy="52578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Zar" panose="00000400000000000000" pitchFamily="2" charset="-78"/>
              </a:rPr>
              <a:t>افراد از سه طریق می توانند کسب و کار خود را شروع کنند که هر یک از اینها دارای مزایا و معایب مختلفی است</a:t>
            </a:r>
            <a:r>
              <a:rPr lang="en-US" sz="2400" dirty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 :</a:t>
            </a: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Zar" panose="00000400000000000000" pitchFamily="2" charset="-78"/>
              </a:rPr>
              <a:t>                                                                                         </a:t>
            </a: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3276600"/>
            <a:ext cx="24384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Nazanin" pitchFamily="2" charset="-78"/>
              </a:rPr>
              <a:t>روشهای راه اندازی کسب و کار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00800" y="40386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24200" y="5105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1400" y="48768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1400" y="48768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296400" y="48768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00800" y="48768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00800" y="4991100"/>
            <a:ext cx="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72200" y="5181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00800" y="5086350"/>
            <a:ext cx="0" cy="24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229600" y="52959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Nazanin" pitchFamily="2" charset="-78"/>
              </a:rPr>
              <a:t>خرید کسب وکار موجود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10200" y="5334000"/>
            <a:ext cx="2057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Nazanin" pitchFamily="2" charset="-78"/>
              </a:rPr>
              <a:t>پذیرش نمایندگی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90800" y="53340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Nazanin" pitchFamily="2" charset="-78"/>
              </a:rPr>
              <a:t>شروع کسب وکار از صفر</a:t>
            </a:r>
          </a:p>
        </p:txBody>
      </p:sp>
    </p:spTree>
    <p:extLst>
      <p:ext uri="{BB962C8B-B14F-4D97-AF65-F5344CB8AC3E}">
        <p14:creationId xmlns:p14="http://schemas.microsoft.com/office/powerpoint/2010/main" val="19200958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fa-IR" sz="4000" dirty="0">
                <a:cs typeface="B Titr" panose="00000700000000000000" pitchFamily="2" charset="-78"/>
              </a:rPr>
              <a:t>2</a:t>
            </a:r>
            <a:r>
              <a:rPr lang="fa-IR" sz="2700" dirty="0">
                <a:cs typeface="B Titr" panose="00000700000000000000" pitchFamily="2" charset="-78"/>
              </a:rPr>
              <a:t>. خرید کسب و کار موجود</a:t>
            </a:r>
            <a:r>
              <a:rPr lang="fa-IR" sz="4000" dirty="0">
                <a:cs typeface="B Titr" panose="00000700000000000000" pitchFamily="2" charset="-78"/>
              </a:rPr>
              <a:t/>
            </a:r>
            <a:br>
              <a:rPr lang="fa-IR" sz="4000" dirty="0">
                <a:cs typeface="B Titr" panose="00000700000000000000" pitchFamily="2" charset="-78"/>
              </a:rPr>
            </a:br>
            <a:r>
              <a:rPr lang="fa-IR" sz="2200" dirty="0">
                <a:solidFill>
                  <a:schemeClr val="tx1">
                    <a:lumMod val="95000"/>
                    <a:lumOff val="5000"/>
                  </a:schemeClr>
                </a:solidFill>
                <a:cs typeface="B Zar" panose="00000400000000000000" pitchFamily="2" charset="-78"/>
              </a:rPr>
              <a:t>یکی از متداول ترین و آسانترین فرصت هایی که افراد با آن مواجه می شوند، خرید کسب وکاریست که در حال فعالیت است</a:t>
            </a:r>
            <a:r>
              <a:rPr lang="fa-IR" sz="4000" dirty="0">
                <a:cs typeface="B Zar" panose="00000400000000000000" pitchFamily="2" charset="-78"/>
              </a:rPr>
              <a:t>.</a:t>
            </a:r>
            <a:br>
              <a:rPr lang="fa-IR" sz="4000" dirty="0">
                <a:cs typeface="B Zar" panose="00000400000000000000" pitchFamily="2" charset="-78"/>
              </a:rPr>
            </a:br>
            <a:endParaRPr lang="fa-IR" sz="4000" dirty="0">
              <a:cs typeface="B Titr" panose="000007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32B725-67A0-494D-A6AD-C10E60C63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معایب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 rtl="1">
              <a:buNone/>
            </a:pPr>
            <a:endParaRPr lang="en-US" dirty="0">
              <a:cs typeface="B Zar" panose="00000400000000000000" pitchFamily="2" charset="-78"/>
            </a:endParaRPr>
          </a:p>
          <a:p>
            <a:pPr marL="0" indent="0" algn="just" rtl="1">
              <a:buNone/>
            </a:pPr>
            <a:endParaRPr lang="en-US" dirty="0">
              <a:cs typeface="B Zar" panose="00000400000000000000" pitchFamily="2" charset="-78"/>
            </a:endParaRP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6600" dirty="0">
                <a:cs typeface="B Zar" panose="00000400000000000000" pitchFamily="2" charset="-78"/>
              </a:rPr>
              <a:t>ممکن است کسب و کار وابستگی زیادی به مالک و شخصیت او داشته باشد.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6600" dirty="0">
                <a:cs typeface="B Zar" panose="00000400000000000000" pitchFamily="2" charset="-78"/>
              </a:rPr>
              <a:t>بازار محصولات و خدمات کسب وکار به اشباع رسیده باشد.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6600" dirty="0">
                <a:cs typeface="B Zar" panose="00000400000000000000" pitchFamily="2" charset="-78"/>
              </a:rPr>
              <a:t>کسب وکار با قیمتی بالاتر از قیمت واقعی خریداری شده باشد.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6600" dirty="0">
                <a:cs typeface="B Zar" panose="00000400000000000000" pitchFamily="2" charset="-78"/>
              </a:rPr>
              <a:t>کارآفرین نمی تواند ایده ها و خلاقیت خود را آنطور که باید پیاده کند ممکن است هزینه های پیش از راه اندازی افزایش یابد.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AA07F7B-759B-4705-A543-979EAEBC2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مزایا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2C3942-7A68-441B-9BCD-AF8D18C0EA7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25000" lnSpcReduction="20000"/>
          </a:bodyPr>
          <a:lstStyle/>
          <a:p>
            <a:pPr algn="just" rtl="1">
              <a:buFont typeface="Wingdings" panose="05000000000000000000" pitchFamily="2" charset="2"/>
              <a:buChar char="ü"/>
            </a:pPr>
            <a:endParaRPr lang="fa-IR" sz="8000" dirty="0">
              <a:cs typeface="B Zar" panose="000004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8000" dirty="0">
                <a:cs typeface="B Zar" panose="00000400000000000000" pitchFamily="2" charset="-78"/>
              </a:rPr>
              <a:t>از آنجا که کسب و کار قبلا فعالیت میکرده استمرار عملیات آن در آینده قابل پیش بینی است.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8000" dirty="0">
                <a:cs typeface="B Zar" panose="00000400000000000000" pitchFamily="2" charset="-78"/>
              </a:rPr>
              <a:t> به تلاش ها و زمانی که مرحله پیش از راه اندازی کسب و کار نیاز دارد احتیاجی نخواهد بود.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8000" dirty="0">
                <a:cs typeface="B Zar" panose="00000400000000000000" pitchFamily="2" charset="-78"/>
              </a:rPr>
              <a:t> برخی اوقات این احتمال وجود دارد که بتوان با چانه زنی و شرایط ویژه ای که به وجود می اید، کسب و کار مورد نظر را با قیمتی کمتر از ارزش واقعی آن خرید.</a:t>
            </a:r>
            <a:endParaRPr lang="en-US" sz="8000" dirty="0">
              <a:cs typeface="B Zar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sz="2800" b="1" dirty="0">
                <a:cs typeface="B Titr" panose="00000700000000000000" pitchFamily="2" charset="-78"/>
              </a:rPr>
              <a:t>3.  نمایندگی یا فرانچایز</a:t>
            </a:r>
            <a:endParaRPr lang="en-US" sz="2800" b="1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382000" cy="4800600"/>
          </a:xfrm>
        </p:spPr>
        <p:txBody>
          <a:bodyPr>
            <a:normAutofit fontScale="92500" lnSpcReduction="10000"/>
          </a:bodyPr>
          <a:lstStyle/>
          <a:p>
            <a:pPr marL="0" indent="0" algn="just" rtl="1">
              <a:buNone/>
            </a:pPr>
            <a:r>
              <a:rPr lang="fa-IR" sz="2200" dirty="0">
                <a:cs typeface="B Zar" panose="00000400000000000000" pitchFamily="2" charset="-78"/>
              </a:rPr>
              <a:t>در فرانچایزینگ </a:t>
            </a:r>
            <a:r>
              <a:rPr lang="fa-IR" sz="2200" b="1" dirty="0">
                <a:cs typeface="B Zar" panose="00000400000000000000" pitchFamily="2" charset="-78"/>
              </a:rPr>
              <a:t>مالک یک محصول یا خدمت معروف به طرف دیگر اجازه فروش محصول خود </a:t>
            </a:r>
            <a:r>
              <a:rPr lang="fa-IR" sz="2200" dirty="0">
                <a:cs typeface="B Zar" panose="00000400000000000000" pitchFamily="2" charset="-78"/>
              </a:rPr>
              <a:t>را </a:t>
            </a:r>
            <a:r>
              <a:rPr lang="fa-IR" sz="2200" u="sng" dirty="0">
                <a:cs typeface="B Zar" panose="00000400000000000000" pitchFamily="2" charset="-78"/>
              </a:rPr>
              <a:t>با استفاده از نام شرکت مادر می دهد.</a:t>
            </a:r>
            <a:r>
              <a:rPr lang="fa-IR" sz="2200" dirty="0">
                <a:cs typeface="B Zar" panose="00000400000000000000" pitchFamily="2" charset="-78"/>
              </a:rPr>
              <a:t> بر این مبنا، امتیاز گیرنده حق استفاده از نام تجاری را خریداری کرده و محصول یا خدمت را می فروشد.</a:t>
            </a:r>
          </a:p>
          <a:p>
            <a:pPr marL="0" indent="0" algn="just" rtl="1">
              <a:buNone/>
            </a:pPr>
            <a:r>
              <a:rPr lang="fa-IR" dirty="0">
                <a:cs typeface="B Zar" panose="00000400000000000000" pitchFamily="2" charset="-78"/>
              </a:rPr>
              <a:t>در اینجا دو سو وجود دارد:</a:t>
            </a:r>
          </a:p>
          <a:p>
            <a:pPr marL="0" indent="0" algn="r" rtl="1">
              <a:buNone/>
            </a:pP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امتیاز دهنده : </a:t>
            </a:r>
          </a:p>
          <a:p>
            <a:pPr marL="0" indent="0" algn="r" rtl="1">
              <a:lnSpc>
                <a:spcPct val="170000"/>
              </a:lnSpc>
              <a:buNone/>
            </a:pPr>
            <a:r>
              <a:rPr lang="fa-IR" dirty="0">
                <a:cs typeface="B Zar" panose="00000400000000000000" pitchFamily="2" charset="-78"/>
              </a:rPr>
              <a:t>یک شرکت با یک محصول یا خدمتِ </a:t>
            </a:r>
            <a:r>
              <a:rPr lang="fa-IR" u="sng" dirty="0">
                <a:cs typeface="B Zar" panose="00000400000000000000" pitchFamily="2" charset="-78"/>
              </a:rPr>
              <a:t>موفق</a:t>
            </a:r>
            <a:r>
              <a:rPr lang="fa-IR" dirty="0">
                <a:cs typeface="B Zar" panose="00000400000000000000" pitchFamily="2" charset="-78"/>
              </a:rPr>
              <a:t> است،که برای اعطای نشان تجاری و روش انجام کسب و کار خود ، به دیگر کسب و کارها (یا افراد)، در </a:t>
            </a:r>
            <a:r>
              <a:rPr lang="fa-IR" u="sng" dirty="0">
                <a:cs typeface="B Zar" panose="00000400000000000000" pitchFamily="2" charset="-78"/>
              </a:rPr>
              <a:t>ازای دریافت مبالغ و حق امتیاز هایی</a:t>
            </a:r>
            <a:r>
              <a:rPr lang="fa-IR" dirty="0">
                <a:cs typeface="B Zar" panose="00000400000000000000" pitchFamily="2" charset="-78"/>
              </a:rPr>
              <a:t>، به یک موافقت نامه امتیاز (فرنچایز) وارد می شود.</a:t>
            </a:r>
          </a:p>
          <a:p>
            <a:pPr marL="0" indent="0" algn="r" rtl="1">
              <a:lnSpc>
                <a:spcPct val="170000"/>
              </a:lnSpc>
              <a:buNone/>
            </a:pPr>
            <a:r>
              <a:rPr lang="fa-IR" b="1" dirty="0">
                <a:solidFill>
                  <a:srgbClr val="7030A0"/>
                </a:solidFill>
                <a:cs typeface="B Zar" panose="00000400000000000000" pitchFamily="2" charset="-78"/>
              </a:rPr>
              <a:t>امتیاز گیرنده : </a:t>
            </a:r>
          </a:p>
          <a:p>
            <a:pPr marL="0" indent="0" algn="r" rtl="1">
              <a:lnSpc>
                <a:spcPct val="170000"/>
              </a:lnSpc>
              <a:buNone/>
            </a:pPr>
            <a:r>
              <a:rPr lang="fa-IR" dirty="0">
                <a:cs typeface="B Zar" panose="00000400000000000000" pitchFamily="2" charset="-78"/>
              </a:rPr>
              <a:t>یعنی شرکت (یا فردی ) است ،که به این موافقت نامه وارد شده و </a:t>
            </a:r>
            <a:r>
              <a:rPr lang="fa-IR" u="sng" dirty="0">
                <a:cs typeface="B Zar" panose="00000400000000000000" pitchFamily="2" charset="-78"/>
              </a:rPr>
              <a:t>یک مبلغ اولیه</a:t>
            </a:r>
            <a:r>
              <a:rPr lang="fa-IR" dirty="0">
                <a:cs typeface="B Zar" panose="00000400000000000000" pitchFamily="2" charset="-78"/>
              </a:rPr>
              <a:t> و حق امتیاز مستمر را به منظور </a:t>
            </a:r>
            <a:r>
              <a:rPr lang="fa-IR" u="sng" dirty="0">
                <a:cs typeface="B Zar" panose="00000400000000000000" pitchFamily="2" charset="-78"/>
              </a:rPr>
              <a:t>دریافت مجوز محصول یا خدمت م</a:t>
            </a:r>
            <a:r>
              <a:rPr lang="fa-IR" dirty="0">
                <a:cs typeface="B Zar" panose="00000400000000000000" pitchFamily="2" charset="-78"/>
              </a:rPr>
              <a:t>ی پردازد.</a:t>
            </a:r>
            <a:br>
              <a:rPr lang="fa-IR" dirty="0">
                <a:cs typeface="B Zar" panose="00000400000000000000" pitchFamily="2" charset="-78"/>
              </a:rPr>
            </a:br>
            <a:endParaRPr lang="en-US" dirty="0">
              <a:cs typeface="B Zar" panose="00000400000000000000" pitchFamily="2" charset="-78"/>
            </a:endParaRPr>
          </a:p>
          <a:p>
            <a:pPr marL="0" indent="0" algn="just" rtl="1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just" rtl="1">
              <a:buNone/>
            </a:pPr>
            <a:endParaRPr lang="fa-IR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980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A7418-BA5E-4CD5-B818-1F8927999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دیدگاه های کارافرینی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D575EC-D951-4777-AB86-DA4828658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دیدگاه های گوناگون ارایه شده است که عمده ترین آن ها عبارتند از:</a:t>
            </a:r>
          </a:p>
          <a:p>
            <a:pPr algn="just" rtl="1"/>
            <a:r>
              <a:rPr lang="fa-IR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دیدگاه اقتصادی</a:t>
            </a:r>
            <a:r>
              <a:rPr lang="fa-IR" b="1" dirty="0">
                <a:cs typeface="B Nazanin" panose="00000400000000000000" pitchFamily="2" charset="-78"/>
              </a:rPr>
              <a:t>: </a:t>
            </a:r>
            <a:r>
              <a:rPr lang="fa-IR" dirty="0">
                <a:cs typeface="B Nazanin" panose="00000400000000000000" pitchFamily="2" charset="-78"/>
              </a:rPr>
              <a:t>تعریف </a:t>
            </a:r>
            <a:r>
              <a:rPr lang="fa-IR" dirty="0">
                <a:solidFill>
                  <a:srgbClr val="C00000"/>
                </a:solidFill>
                <a:cs typeface="B Nazanin" panose="00000400000000000000" pitchFamily="2" charset="-78"/>
              </a:rPr>
              <a:t>جوزف شومپیتر </a:t>
            </a:r>
            <a:r>
              <a:rPr lang="fa-IR" dirty="0">
                <a:cs typeface="B Nazanin" panose="00000400000000000000" pitchFamily="2" charset="-78"/>
              </a:rPr>
              <a:t>با رویکرد اقتصادی (1947):  وی کارآفرینی را </a:t>
            </a:r>
            <a:r>
              <a:rPr lang="fa-IR" u="sng" dirty="0">
                <a:cs typeface="B Nazanin" panose="00000400000000000000" pitchFamily="2" charset="-78"/>
              </a:rPr>
              <a:t>موتور توسعه اقتصادی </a:t>
            </a:r>
            <a:r>
              <a:rPr lang="fa-IR" dirty="0">
                <a:cs typeface="B Nazanin" panose="00000400000000000000" pitchFamily="2" charset="-78"/>
              </a:rPr>
              <a:t>می داند و از آن تحت عنوان </a:t>
            </a:r>
            <a:r>
              <a:rPr lang="fa-IR" u="sng" dirty="0">
                <a:cs typeface="B Nazanin" panose="00000400000000000000" pitchFamily="2" charset="-78"/>
              </a:rPr>
              <a:t>تخریب خلاق </a:t>
            </a:r>
            <a:r>
              <a:rPr lang="fa-IR" dirty="0">
                <a:cs typeface="B Nazanin" panose="00000400000000000000" pitchFamily="2" charset="-78"/>
              </a:rPr>
              <a:t>یاد می کند و بیان می دارد که کارآفرین فردی است که </a:t>
            </a:r>
            <a:r>
              <a:rPr lang="fa-IR" u="sng" dirty="0">
                <a:cs typeface="B Nazanin" panose="00000400000000000000" pitchFamily="2" charset="-78"/>
              </a:rPr>
              <a:t>ترکیبات جدیدی را در تولید </a:t>
            </a:r>
            <a:r>
              <a:rPr lang="fa-IR" dirty="0">
                <a:cs typeface="B Nazanin" panose="00000400000000000000" pitchFamily="2" charset="-78"/>
              </a:rPr>
              <a:t>ایجاد می کند (احمدپور داریانی و مقیمی، ۱۳۸۷، ص ۴۸). این دیدگاه بیشتر </a:t>
            </a:r>
            <a:r>
              <a:rPr lang="fa-IR" u="sng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تمرکزش بر کسب سود، مدیریت ریسک‌ها، ترکیب عوامل تولید، سازماندهی فرآیندهای تولید، کشف بازارها و تولیدات جدید، انطباق و سازگاری، غلبه برناکارآمدی‌های بازار، تنوع محصول و نوآوری است</a:t>
            </a:r>
            <a:r>
              <a:rPr lang="fa-IR" dirty="0">
                <a:cs typeface="B Nazanin" panose="00000400000000000000" pitchFamily="2" charset="-78"/>
              </a:rPr>
              <a:t>(ملکی). </a:t>
            </a:r>
          </a:p>
          <a:p>
            <a:pPr algn="just" rtl="1"/>
            <a:r>
              <a:rPr lang="fa-IR" sz="2000" b="1" dirty="0">
                <a:solidFill>
                  <a:srgbClr val="7030A0"/>
                </a:solidFill>
                <a:cs typeface="B Nazanin" panose="00000400000000000000" pitchFamily="2" charset="-78"/>
              </a:rPr>
              <a:t>دیدگاه روانشناسی</a:t>
            </a:r>
            <a:r>
              <a:rPr lang="fa-IR" dirty="0">
                <a:cs typeface="B Nazanin" panose="00000400000000000000" pitchFamily="2" charset="-78"/>
              </a:rPr>
              <a:t>:تعریف </a:t>
            </a:r>
            <a:r>
              <a:rPr lang="fa-IR" dirty="0">
                <a:solidFill>
                  <a:srgbClr val="C00000"/>
                </a:solidFill>
                <a:cs typeface="B Nazanin" panose="00000400000000000000" pitchFamily="2" charset="-78"/>
              </a:rPr>
              <a:t>دیوید مک کللند </a:t>
            </a:r>
            <a:r>
              <a:rPr lang="fa-IR" dirty="0">
                <a:cs typeface="B Nazanin" panose="00000400000000000000" pitchFamily="2" charset="-78"/>
              </a:rPr>
              <a:t>با رویکرد روانشناسی (۱۹۹۱): </a:t>
            </a:r>
            <a:r>
              <a:rPr lang="fa-IR" u="sng" dirty="0">
                <a:cs typeface="B Nazanin" panose="00000400000000000000" pitchFamily="2" charset="-78"/>
              </a:rPr>
              <a:t>انگیزه ها و نیازهای روانشناختی فرد وی را به سمت کارافرینی سوق می دهد</a:t>
            </a:r>
            <a:r>
              <a:rPr lang="fa-IR" dirty="0">
                <a:cs typeface="B Nazanin" panose="00000400000000000000" pitchFamily="2" charset="-78"/>
              </a:rPr>
              <a:t>. وی </a:t>
            </a:r>
            <a:r>
              <a:rPr lang="fa-IR" u="sng" dirty="0">
                <a:cs typeface="B Nazanin" panose="00000400000000000000" pitchFamily="2" charset="-78"/>
              </a:rPr>
              <a:t>نیاز به موفقیت </a:t>
            </a:r>
            <a:r>
              <a:rPr lang="fa-IR" dirty="0">
                <a:cs typeface="B Nazanin" panose="00000400000000000000" pitchFamily="2" charset="-78"/>
              </a:rPr>
              <a:t>را یک عامل بالقوه در کارآفرینی مطرح کرد. نیاز به موفقیت، نوع خاصی از انگیزه است که شامل یک احساس درونی و قوی نسبت به موفقیت می باشد. </a:t>
            </a:r>
            <a:r>
              <a:rPr lang="fa-IR" u="sng" dirty="0">
                <a:cs typeface="B Nazanin" panose="00000400000000000000" pitchFamily="2" charset="-78"/>
              </a:rPr>
              <a:t>مرکز کنترل درونی، نیاز به خودکفایی و استقلال طلبی و .....</a:t>
            </a:r>
            <a:endParaRPr lang="en-US" u="sng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546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27ED3B-66F2-4345-8843-01E5FBAC2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400" dirty="0">
                <a:cs typeface="B Nazanin" panose="00000400000000000000" pitchFamily="2" charset="-78"/>
              </a:rPr>
              <a:t>مزایای فرانچایز برای دو سوی نمایندگی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1399142"/>
            <a:ext cx="4313864" cy="451208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u="sng" dirty="0">
                <a:solidFill>
                  <a:srgbClr val="FF0000"/>
                </a:solidFill>
                <a:cs typeface="B Zar" panose="00000400000000000000" pitchFamily="2" charset="-78"/>
              </a:rPr>
              <a:t>مزایای</a:t>
            </a:r>
            <a:r>
              <a:rPr lang="ar-SA" u="sng" dirty="0">
                <a:cs typeface="B Zar" panose="00000400000000000000" pitchFamily="2" charset="-78"/>
              </a:rPr>
              <a:t> قرارداد فرانچایز  برای </a:t>
            </a:r>
            <a:r>
              <a:rPr lang="fa-IR" u="sng" dirty="0">
                <a:solidFill>
                  <a:srgbClr val="FF0000"/>
                </a:solidFill>
                <a:cs typeface="B Zar" panose="00000400000000000000" pitchFamily="2" charset="-78"/>
              </a:rPr>
              <a:t>امتیاز</a:t>
            </a:r>
            <a:r>
              <a:rPr lang="fa-IR" u="sng" dirty="0">
                <a:cs typeface="B Zar" panose="00000400000000000000" pitchFamily="2" charset="-78"/>
              </a:rPr>
              <a:t> </a:t>
            </a:r>
            <a:r>
              <a:rPr lang="fa-IR" u="sng" dirty="0">
                <a:solidFill>
                  <a:srgbClr val="FF0000"/>
                </a:solidFill>
                <a:cs typeface="B Zar" panose="00000400000000000000" pitchFamily="2" charset="-78"/>
              </a:rPr>
              <a:t>دهنده</a:t>
            </a:r>
          </a:p>
          <a:p>
            <a:pPr marL="0" indent="0" algn="r" rtl="1">
              <a:buNone/>
            </a:pPr>
            <a:endParaRPr lang="en-US" u="sng" dirty="0">
              <a:cs typeface="B Zar" panose="00000400000000000000" pitchFamily="2" charset="-78"/>
            </a:endParaRPr>
          </a:p>
          <a:p>
            <a:pPr lvl="0" algn="just" rtl="1">
              <a:buFont typeface="Wingdings" panose="05000000000000000000" pitchFamily="2" charset="2"/>
              <a:buChar char="ü"/>
            </a:pPr>
            <a:r>
              <a:rPr lang="ar-SA" dirty="0">
                <a:cs typeface="B Zar" panose="00000400000000000000" pitchFamily="2" charset="-78"/>
              </a:rPr>
              <a:t>فرانچایز به </a:t>
            </a:r>
            <a:r>
              <a:rPr lang="fa-IR" dirty="0">
                <a:cs typeface="B Zar" panose="00000400000000000000" pitchFamily="2" charset="-78"/>
              </a:rPr>
              <a:t>امتیاز دهنده </a:t>
            </a:r>
            <a:r>
              <a:rPr lang="ar-SA" dirty="0">
                <a:cs typeface="B Zar" panose="00000400000000000000" pitchFamily="2" charset="-78"/>
              </a:rPr>
              <a:t>امکان می دهد </a:t>
            </a:r>
            <a:r>
              <a:rPr lang="ar-SA" sz="1600" b="1" dirty="0">
                <a:cs typeface="B Zar" panose="00000400000000000000" pitchFamily="2" charset="-78"/>
              </a:rPr>
              <a:t>تعداد کانالهای توزیع محصولات را افزایش دهد</a:t>
            </a:r>
            <a:r>
              <a:rPr lang="ar-SA" dirty="0">
                <a:cs typeface="B Zar" panose="00000400000000000000" pitchFamily="2" charset="-78"/>
              </a:rPr>
              <a:t> یا کسب و کار خود را بدون بکاربردن سرمایه اش ارئه دهد.</a:t>
            </a:r>
            <a:endParaRPr lang="en-US" dirty="0">
              <a:cs typeface="B Zar" panose="00000400000000000000" pitchFamily="2" charset="-78"/>
            </a:endParaRPr>
          </a:p>
          <a:p>
            <a:pPr lvl="0" algn="just" rtl="1">
              <a:buFont typeface="Wingdings" panose="05000000000000000000" pitchFamily="2" charset="2"/>
              <a:buChar char="ü"/>
            </a:pPr>
            <a:r>
              <a:rPr lang="ar-SA" dirty="0">
                <a:cs typeface="B Zar" panose="00000400000000000000" pitchFamily="2" charset="-78"/>
              </a:rPr>
              <a:t>بازگشت سرمایه بهتر</a:t>
            </a:r>
            <a:endParaRPr lang="en-US" dirty="0">
              <a:cs typeface="B Zar" panose="00000400000000000000" pitchFamily="2" charset="-78"/>
            </a:endParaRPr>
          </a:p>
          <a:p>
            <a:pPr lvl="0" algn="just" rtl="1">
              <a:buFont typeface="Wingdings" panose="05000000000000000000" pitchFamily="2" charset="2"/>
              <a:buChar char="ü"/>
            </a:pPr>
            <a:r>
              <a:rPr lang="ar-SA" u="sng" dirty="0">
                <a:cs typeface="B Zar" panose="00000400000000000000" pitchFamily="2" charset="-78"/>
              </a:rPr>
              <a:t>گسترش شبکه فروش و یا خدمات خود </a:t>
            </a:r>
            <a:r>
              <a:rPr lang="ar-SA" dirty="0">
                <a:cs typeface="B Zar" panose="00000400000000000000" pitchFamily="2" charset="-78"/>
              </a:rPr>
              <a:t>در سطح بین المللی و </a:t>
            </a:r>
            <a:r>
              <a:rPr lang="ar-SA" u="sng" dirty="0">
                <a:cs typeface="B Zar" panose="00000400000000000000" pitchFamily="2" charset="-78"/>
              </a:rPr>
              <a:t>بدون درگیر شدن در شیوه های آن</a:t>
            </a:r>
            <a:r>
              <a:rPr lang="ar-SA" dirty="0">
                <a:cs typeface="B Zar" panose="00000400000000000000" pitchFamily="2" charset="-78"/>
              </a:rPr>
              <a:t> و همچنین </a:t>
            </a:r>
            <a:r>
              <a:rPr lang="ar-SA" u="sng" dirty="0">
                <a:cs typeface="B Zar" panose="00000400000000000000" pitchFamily="2" charset="-78"/>
              </a:rPr>
              <a:t>تحمیل</a:t>
            </a:r>
            <a:r>
              <a:rPr lang="fa-IR" u="sng" dirty="0">
                <a:cs typeface="B Zar" panose="00000400000000000000" pitchFamily="2" charset="-78"/>
              </a:rPr>
              <a:t>/کاهش</a:t>
            </a:r>
            <a:r>
              <a:rPr lang="ar-SA" u="sng" dirty="0">
                <a:cs typeface="B Zar" panose="00000400000000000000" pitchFamily="2" charset="-78"/>
              </a:rPr>
              <a:t> بسیاری از هزینه ها مانند مجوز کار </a:t>
            </a:r>
            <a:r>
              <a:rPr lang="ar-SA" dirty="0">
                <a:cs typeface="B Zar" panose="00000400000000000000" pitchFamily="2" charset="-78"/>
              </a:rPr>
              <a:t>و غیره برای راه اندازی کسب و کار خود در خارج از کشور.</a:t>
            </a:r>
            <a:endParaRPr lang="en-US" dirty="0">
              <a:cs typeface="B Zar" panose="00000400000000000000" pitchFamily="2" charset="-78"/>
            </a:endParaRPr>
          </a:p>
          <a:p>
            <a:pPr lvl="0" algn="just" rtl="1">
              <a:buFont typeface="Wingdings" panose="05000000000000000000" pitchFamily="2" charset="2"/>
              <a:buChar char="ü"/>
            </a:pPr>
            <a:r>
              <a:rPr lang="ar-SA" u="sng" dirty="0">
                <a:cs typeface="B Zar" panose="00000400000000000000" pitchFamily="2" charset="-78"/>
              </a:rPr>
              <a:t>افزایش نام و شهرت</a:t>
            </a:r>
            <a:r>
              <a:rPr lang="ar-SA" dirty="0">
                <a:cs typeface="B Zar" panose="00000400000000000000" pitchFamily="2" charset="-78"/>
              </a:rPr>
              <a:t> توسط گسترش سریع یک شبکه توزیع شناخته شده، باعث تقویت جایگاه رقابتی اش در بازار میشود.</a:t>
            </a:r>
            <a:endParaRPr lang="en-US" dirty="0">
              <a:cs typeface="B Zar" panose="00000400000000000000" pitchFamily="2" charset="-78"/>
            </a:endParaRPr>
          </a:p>
          <a:p>
            <a:pPr marL="0" indent="0" algn="just" rtl="1">
              <a:buNone/>
            </a:pP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3A45A5-8AD6-4659-A6BB-CB88356B1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399142"/>
            <a:ext cx="4313864" cy="4504702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SA" u="sng" dirty="0">
                <a:solidFill>
                  <a:srgbClr val="FF0000"/>
                </a:solidFill>
                <a:cs typeface="B Zar" panose="00000400000000000000" pitchFamily="2" charset="-78"/>
              </a:rPr>
              <a:t>مزایای</a:t>
            </a:r>
            <a:r>
              <a:rPr lang="ar-SA" u="sng" dirty="0">
                <a:cs typeface="B Zar" panose="00000400000000000000" pitchFamily="2" charset="-78"/>
              </a:rPr>
              <a:t> قرارداد فرانچایز  برای </a:t>
            </a:r>
            <a:r>
              <a:rPr lang="fa-IR" u="sng" dirty="0">
                <a:solidFill>
                  <a:srgbClr val="FF0000"/>
                </a:solidFill>
                <a:cs typeface="B Zar" panose="00000400000000000000" pitchFamily="2" charset="-78"/>
              </a:rPr>
              <a:t>امتیاز گیرنده</a:t>
            </a:r>
            <a:endParaRPr lang="fa-IR" u="sng" dirty="0">
              <a:cs typeface="B Zar" panose="00000400000000000000" pitchFamily="2" charset="-78"/>
            </a:endParaRPr>
          </a:p>
          <a:p>
            <a:pPr marL="0" indent="0" algn="just" rtl="1">
              <a:buNone/>
            </a:pPr>
            <a:endParaRPr lang="en-US" dirty="0">
              <a:cs typeface="B Zar" panose="00000400000000000000" pitchFamily="2" charset="-78"/>
            </a:endParaRPr>
          </a:p>
          <a:p>
            <a:pPr lvl="0" algn="just" rtl="1">
              <a:buFont typeface="Wingdings" panose="05000000000000000000" pitchFamily="2" charset="2"/>
              <a:buChar char="ü"/>
            </a:pPr>
            <a:r>
              <a:rPr lang="ar-SA" dirty="0">
                <a:cs typeface="B Zar" panose="00000400000000000000" pitchFamily="2" charset="-78"/>
              </a:rPr>
              <a:t>حفظ استقلال قانونی و مدیریتی کسب و کار</a:t>
            </a:r>
            <a:r>
              <a:rPr lang="fa-IR" dirty="0">
                <a:cs typeface="B Zar" panose="00000400000000000000" pitchFamily="2" charset="-78"/>
              </a:rPr>
              <a:t>.</a:t>
            </a:r>
            <a:endParaRPr lang="en-US" dirty="0">
              <a:cs typeface="B Zar" panose="00000400000000000000" pitchFamily="2" charset="-78"/>
            </a:endParaRPr>
          </a:p>
          <a:p>
            <a:pPr lvl="0" algn="just" rtl="1">
              <a:buFont typeface="Wingdings" panose="05000000000000000000" pitchFamily="2" charset="2"/>
              <a:buChar char="ü"/>
            </a:pPr>
            <a:r>
              <a:rPr lang="ar-SA" dirty="0">
                <a:cs typeface="B Zar" panose="00000400000000000000" pitchFamily="2" charset="-78"/>
              </a:rPr>
              <a:t>استفاده از تخصص فنی (دانش فنی) </a:t>
            </a:r>
            <a:r>
              <a:rPr lang="fa-IR" dirty="0">
                <a:cs typeface="B Zar" panose="00000400000000000000" pitchFamily="2" charset="-78"/>
              </a:rPr>
              <a:t>امتیاز دهنده. </a:t>
            </a:r>
            <a:endParaRPr lang="en-US" dirty="0">
              <a:cs typeface="B Zar" panose="00000400000000000000" pitchFamily="2" charset="-78"/>
            </a:endParaRPr>
          </a:p>
          <a:p>
            <a:pPr lvl="0" algn="just" rtl="1">
              <a:buFont typeface="Wingdings" panose="05000000000000000000" pitchFamily="2" charset="2"/>
              <a:buChar char="ü"/>
            </a:pPr>
            <a:r>
              <a:rPr lang="ar-SA" dirty="0">
                <a:cs typeface="B Zar" panose="00000400000000000000" pitchFamily="2" charset="-78"/>
              </a:rPr>
              <a:t>نیاز </a:t>
            </a:r>
            <a:r>
              <a:rPr lang="ar-SA" sz="1600" b="1" dirty="0">
                <a:cs typeface="B Zar" panose="00000400000000000000" pitchFamily="2" charset="-78"/>
              </a:rPr>
              <a:t>به سرمایه کمتر </a:t>
            </a:r>
            <a:r>
              <a:rPr lang="ar-SA" dirty="0">
                <a:cs typeface="B Zar" panose="00000400000000000000" pitchFamily="2" charset="-78"/>
              </a:rPr>
              <a:t>از میزان مورد نیاز در صورت شروع کسب و کار خود.</a:t>
            </a:r>
            <a:endParaRPr lang="en-US" dirty="0">
              <a:cs typeface="B Zar" panose="00000400000000000000" pitchFamily="2" charset="-78"/>
            </a:endParaRPr>
          </a:p>
          <a:p>
            <a:pPr lvl="0" algn="just" rtl="1">
              <a:buFont typeface="Wingdings" panose="05000000000000000000" pitchFamily="2" charset="2"/>
              <a:buChar char="ü"/>
            </a:pPr>
            <a:r>
              <a:rPr lang="ar-SA" dirty="0">
                <a:cs typeface="B Zar" panose="00000400000000000000" pitchFamily="2" charset="-78"/>
              </a:rPr>
              <a:t>دریافت پشتیبانی فنی و مدیریتی از </a:t>
            </a:r>
            <a:r>
              <a:rPr lang="fa-IR" dirty="0">
                <a:cs typeface="B Zar" panose="00000400000000000000" pitchFamily="2" charset="-78"/>
              </a:rPr>
              <a:t>امتیاز دهنده.</a:t>
            </a:r>
            <a:endParaRPr lang="en-US" dirty="0">
              <a:cs typeface="B Zar" panose="00000400000000000000" pitchFamily="2" charset="-78"/>
            </a:endParaRPr>
          </a:p>
          <a:p>
            <a:pPr lvl="0" algn="just" rtl="1">
              <a:buFont typeface="Wingdings" panose="05000000000000000000" pitchFamily="2" charset="2"/>
              <a:buChar char="ü"/>
            </a:pPr>
            <a:r>
              <a:rPr lang="ar-SA" dirty="0">
                <a:cs typeface="B Zar" panose="00000400000000000000" pitchFamily="2" charset="-78"/>
              </a:rPr>
              <a:t>خرید کالا (مواد اولیه، </a:t>
            </a:r>
            <a:r>
              <a:rPr lang="ar-SA" sz="1600" b="1" dirty="0">
                <a:cs typeface="B Zar" panose="00000400000000000000" pitchFamily="2" charset="-78"/>
              </a:rPr>
              <a:t>آماده ساخته شده </a:t>
            </a:r>
            <a:r>
              <a:rPr lang="ar-SA" dirty="0">
                <a:cs typeface="B Zar" panose="00000400000000000000" pitchFamily="2" charset="-78"/>
              </a:rPr>
              <a:t>است - تا حدی آماده - محصول) با قیمت های بهتر و از بازارهای عمده.</a:t>
            </a:r>
            <a:endParaRPr lang="en-US" dirty="0">
              <a:cs typeface="B Zar" panose="00000400000000000000" pitchFamily="2" charset="-78"/>
            </a:endParaRPr>
          </a:p>
          <a:p>
            <a:pPr lvl="0" algn="just" rtl="1">
              <a:buFont typeface="Wingdings" panose="05000000000000000000" pitchFamily="2" charset="2"/>
              <a:buChar char="ü"/>
            </a:pPr>
            <a:r>
              <a:rPr lang="ar-SA" dirty="0">
                <a:cs typeface="B Zar" panose="00000400000000000000" pitchFamily="2" charset="-78"/>
              </a:rPr>
              <a:t>بهبود  اعتبار در دنیای کسب و کار که به طور مثبت به دریافت منابع مالی در امور دیگر تجاری تاثیر می گذارد.</a:t>
            </a:r>
            <a:endParaRPr lang="fa-IR" dirty="0">
              <a:cs typeface="B Zar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65512A-4BC4-4DD3-9604-5DAC0473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معایب فرانچایز برای هر دو سو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2592924" y="1625662"/>
            <a:ext cx="4313864" cy="442878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u="sng" dirty="0">
                <a:solidFill>
                  <a:srgbClr val="FF0000"/>
                </a:solidFill>
                <a:cs typeface="B Zar" panose="00000400000000000000" pitchFamily="2" charset="-78"/>
              </a:rPr>
              <a:t>معایب</a:t>
            </a:r>
            <a:r>
              <a:rPr lang="fa-IR" u="sng" dirty="0">
                <a:cs typeface="B Zar" panose="00000400000000000000" pitchFamily="2" charset="-78"/>
              </a:rPr>
              <a:t> قرارداد فرانچایز برای </a:t>
            </a:r>
            <a:r>
              <a:rPr lang="fa-IR" u="sng" dirty="0">
                <a:solidFill>
                  <a:srgbClr val="FF0000"/>
                </a:solidFill>
                <a:cs typeface="B Zar" panose="00000400000000000000" pitchFamily="2" charset="-78"/>
              </a:rPr>
              <a:t>امتیاز</a:t>
            </a:r>
            <a:r>
              <a:rPr lang="fa-IR" u="sng" dirty="0">
                <a:cs typeface="B Zar" panose="00000400000000000000" pitchFamily="2" charset="-78"/>
              </a:rPr>
              <a:t> </a:t>
            </a:r>
            <a:r>
              <a:rPr lang="fa-IR" u="sng" dirty="0">
                <a:solidFill>
                  <a:srgbClr val="FF0000"/>
                </a:solidFill>
                <a:cs typeface="B Zar" panose="00000400000000000000" pitchFamily="2" charset="-78"/>
              </a:rPr>
              <a:t>دهنده</a:t>
            </a:r>
            <a:r>
              <a:rPr lang="fa-IR" u="sng" dirty="0">
                <a:cs typeface="B Zar" panose="00000400000000000000" pitchFamily="2" charset="-78"/>
              </a:rPr>
              <a:t> </a:t>
            </a:r>
          </a:p>
          <a:p>
            <a:pPr marL="0" indent="0" algn="just" rtl="1">
              <a:buNone/>
            </a:pPr>
            <a:endParaRPr lang="en-US" dirty="0">
              <a:cs typeface="B Zar" panose="00000400000000000000" pitchFamily="2" charset="-78"/>
            </a:endParaRPr>
          </a:p>
          <a:p>
            <a:pPr lvl="0" algn="just" rtl="1">
              <a:buFont typeface="Wingdings" panose="05000000000000000000" pitchFamily="2" charset="2"/>
              <a:buChar char="ü"/>
            </a:pPr>
            <a:r>
              <a:rPr lang="fa-IR" dirty="0">
                <a:cs typeface="B Zar" panose="00000400000000000000" pitchFamily="2" charset="-78"/>
              </a:rPr>
              <a:t>چون انتخاب امتیاز گیرنده سخت است، این نوع از همکاری مصون از </a:t>
            </a:r>
            <a:r>
              <a:rPr lang="fa-IR" u="sng" dirty="0">
                <a:cs typeface="B Zar" panose="00000400000000000000" pitchFamily="2" charset="-78"/>
              </a:rPr>
              <a:t>خطر شکست </a:t>
            </a:r>
            <a:r>
              <a:rPr lang="fa-IR" dirty="0">
                <a:cs typeface="B Zar" panose="00000400000000000000" pitchFamily="2" charset="-78"/>
              </a:rPr>
              <a:t>نیست.</a:t>
            </a:r>
            <a:endParaRPr lang="en-US" dirty="0">
              <a:cs typeface="B Zar" panose="00000400000000000000" pitchFamily="2" charset="-78"/>
            </a:endParaRPr>
          </a:p>
          <a:p>
            <a:pPr lvl="0" algn="just" rtl="1">
              <a:buFont typeface="Wingdings" panose="05000000000000000000" pitchFamily="2" charset="2"/>
              <a:buChar char="ü"/>
            </a:pPr>
            <a:r>
              <a:rPr lang="fa-IR" dirty="0">
                <a:cs typeface="B Zar" panose="00000400000000000000" pitchFamily="2" charset="-78"/>
              </a:rPr>
              <a:t>برای امتیاز دهنده اعمال کنترل لازم برای کاربرد صحیح دستورالعمل هایی که به امتیاز گیرنده داده میشود مشکل است.</a:t>
            </a:r>
            <a:endParaRPr lang="en-US" dirty="0">
              <a:cs typeface="B Zar" panose="000004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1600" b="1" dirty="0">
                <a:cs typeface="B Zar" panose="00000400000000000000" pitchFamily="2" charset="-78"/>
              </a:rPr>
              <a:t>سهم امتیاز دهنده در سود حاصل از فروش محصولات </a:t>
            </a:r>
            <a:r>
              <a:rPr lang="fa-IR" dirty="0">
                <a:cs typeface="B Zar" panose="00000400000000000000" pitchFamily="2" charset="-78"/>
              </a:rPr>
              <a:t>یا خدمات از طریق فرانچایز کمتر از این است که کسب و کار خودش را ایجاد کند.</a:t>
            </a:r>
            <a:endParaRPr lang="en-US" dirty="0">
              <a:cs typeface="B Zar" panose="00000400000000000000" pitchFamily="2" charset="-78"/>
            </a:endParaRPr>
          </a:p>
          <a:p>
            <a:pPr marL="0" indent="0" algn="just" rtl="1">
              <a:buNone/>
            </a:pP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E9FA9E-CED4-4780-A798-7620FA38E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619480"/>
            <a:ext cx="4313864" cy="442878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SA" u="sng" dirty="0">
                <a:solidFill>
                  <a:srgbClr val="FF0000"/>
                </a:solidFill>
                <a:cs typeface="B Zar" panose="00000400000000000000" pitchFamily="2" charset="-78"/>
              </a:rPr>
              <a:t>معایب</a:t>
            </a:r>
            <a:r>
              <a:rPr lang="ar-SA" u="sng" dirty="0">
                <a:cs typeface="B Zar" panose="00000400000000000000" pitchFamily="2" charset="-78"/>
              </a:rPr>
              <a:t> </a:t>
            </a:r>
            <a:r>
              <a:rPr lang="fa-IR" u="sng" dirty="0">
                <a:cs typeface="B Zar" panose="00000400000000000000" pitchFamily="2" charset="-78"/>
              </a:rPr>
              <a:t>قرارداد </a:t>
            </a:r>
            <a:r>
              <a:rPr lang="ar-SA" u="sng" dirty="0">
                <a:cs typeface="B Zar" panose="00000400000000000000" pitchFamily="2" charset="-78"/>
              </a:rPr>
              <a:t>فرانچایز برای </a:t>
            </a:r>
            <a:r>
              <a:rPr lang="fa-IR" u="sng" dirty="0">
                <a:solidFill>
                  <a:srgbClr val="FF0000"/>
                </a:solidFill>
                <a:cs typeface="B Zar" panose="00000400000000000000" pitchFamily="2" charset="-78"/>
              </a:rPr>
              <a:t>امتیاز</a:t>
            </a:r>
            <a:r>
              <a:rPr lang="fa-IR" u="sng" dirty="0">
                <a:cs typeface="B Zar" panose="00000400000000000000" pitchFamily="2" charset="-78"/>
              </a:rPr>
              <a:t> </a:t>
            </a:r>
            <a:r>
              <a:rPr lang="fa-IR" u="sng" dirty="0">
                <a:solidFill>
                  <a:srgbClr val="FF0000"/>
                </a:solidFill>
                <a:cs typeface="B Zar" panose="00000400000000000000" pitchFamily="2" charset="-78"/>
              </a:rPr>
              <a:t>گیرنده</a:t>
            </a:r>
            <a:endParaRPr lang="fa-IR" u="sng" dirty="0">
              <a:cs typeface="B Zar" panose="00000400000000000000" pitchFamily="2" charset="-78"/>
            </a:endParaRPr>
          </a:p>
          <a:p>
            <a:pPr marL="0" indent="0" algn="just" rtl="1">
              <a:buNone/>
            </a:pPr>
            <a:endParaRPr lang="en-US" dirty="0">
              <a:cs typeface="B Zar" panose="00000400000000000000" pitchFamily="2" charset="-78"/>
            </a:endParaRPr>
          </a:p>
          <a:p>
            <a:pPr lvl="0" algn="just" rtl="1">
              <a:buFont typeface="Wingdings" panose="05000000000000000000" pitchFamily="2" charset="2"/>
              <a:buChar char="ü"/>
            </a:pPr>
            <a:r>
              <a:rPr lang="ar-SA" dirty="0">
                <a:cs typeface="B Zar" panose="00000400000000000000" pitchFamily="2" charset="-78"/>
              </a:rPr>
              <a:t>بسیار وابسته به </a:t>
            </a:r>
            <a:r>
              <a:rPr lang="fa-IR" dirty="0">
                <a:cs typeface="B Zar" panose="00000400000000000000" pitchFamily="2" charset="-78"/>
              </a:rPr>
              <a:t>امتیاز دهنده </a:t>
            </a:r>
            <a:r>
              <a:rPr lang="ar-SA" dirty="0">
                <a:cs typeface="B Zar" panose="00000400000000000000" pitchFamily="2" charset="-78"/>
              </a:rPr>
              <a:t>است.</a:t>
            </a:r>
            <a:endParaRPr lang="en-US" dirty="0">
              <a:cs typeface="B Zar" panose="00000400000000000000" pitchFamily="2" charset="-78"/>
            </a:endParaRPr>
          </a:p>
          <a:p>
            <a:pPr lvl="0" algn="just" rtl="1">
              <a:buFont typeface="Wingdings" panose="05000000000000000000" pitchFamily="2" charset="2"/>
              <a:buChar char="ü"/>
            </a:pPr>
            <a:r>
              <a:rPr lang="ar-SA" dirty="0">
                <a:cs typeface="B Zar" panose="00000400000000000000" pitchFamily="2" charset="-78"/>
              </a:rPr>
              <a:t>ابتکار او </a:t>
            </a:r>
            <a:r>
              <a:rPr lang="ar-SA" u="sng" dirty="0">
                <a:cs typeface="B Zar" panose="00000400000000000000" pitchFamily="2" charset="-78"/>
              </a:rPr>
              <a:t>محدود</a:t>
            </a:r>
            <a:r>
              <a:rPr lang="ar-SA" dirty="0">
                <a:cs typeface="B Zar" panose="00000400000000000000" pitchFamily="2" charset="-78"/>
              </a:rPr>
              <a:t> است چرا که او موظف به پیروی از دستورالعمل های دقیق </a:t>
            </a:r>
            <a:r>
              <a:rPr lang="fa-IR" dirty="0">
                <a:cs typeface="B Zar" panose="00000400000000000000" pitchFamily="2" charset="-78"/>
              </a:rPr>
              <a:t>امتیاز دهنده میباشد.</a:t>
            </a:r>
            <a:endParaRPr lang="en-US" dirty="0">
              <a:cs typeface="B Zar" panose="00000400000000000000" pitchFamily="2" charset="-78"/>
            </a:endParaRPr>
          </a:p>
          <a:p>
            <a:pPr lvl="0" algn="just" rtl="1">
              <a:buFont typeface="Wingdings" panose="05000000000000000000" pitchFamily="2" charset="2"/>
              <a:buChar char="ü"/>
            </a:pPr>
            <a:r>
              <a:rPr lang="ar-SA" dirty="0">
                <a:cs typeface="B Zar" panose="00000400000000000000" pitchFamily="2" charset="-78"/>
              </a:rPr>
              <a:t>موفقیت تجاری او به طور عمده به سیاست </a:t>
            </a:r>
            <a:r>
              <a:rPr lang="fa-IR" dirty="0">
                <a:cs typeface="B Zar" panose="00000400000000000000" pitchFamily="2" charset="-78"/>
              </a:rPr>
              <a:t>کسب و کار امتیاز دهنده وابسته است</a:t>
            </a:r>
            <a:r>
              <a:rPr lang="ar-SA" dirty="0">
                <a:cs typeface="B Zar" panose="00000400000000000000" pitchFamily="2" charset="-78"/>
              </a:rPr>
              <a:t>. به عبارت دیگر، </a:t>
            </a:r>
            <a:r>
              <a:rPr lang="ar-SA" sz="1600" b="1" dirty="0">
                <a:cs typeface="B Zar" panose="00000400000000000000" pitchFamily="2" charset="-78"/>
              </a:rPr>
              <a:t>اگر نام تجاری </a:t>
            </a:r>
            <a:r>
              <a:rPr lang="fa-IR" sz="1600" b="1" dirty="0">
                <a:cs typeface="B Zar" panose="00000400000000000000" pitchFamily="2" charset="-78"/>
              </a:rPr>
              <a:t>امتیاز دهنده </a:t>
            </a:r>
            <a:r>
              <a:rPr lang="ar-SA" sz="1600" b="1" dirty="0">
                <a:cs typeface="B Zar" panose="00000400000000000000" pitchFamily="2" charset="-78"/>
              </a:rPr>
              <a:t>به دلیل مدیریت بد متوقف شود</a:t>
            </a:r>
            <a:r>
              <a:rPr lang="ar-SA" dirty="0">
                <a:cs typeface="B Zar" panose="00000400000000000000" pitchFamily="2" charset="-78"/>
              </a:rPr>
              <a:t>، بلافاصله تصویر </a:t>
            </a:r>
            <a:r>
              <a:rPr lang="fa-IR" dirty="0">
                <a:cs typeface="B Zar" panose="00000400000000000000" pitchFamily="2" charset="-78"/>
              </a:rPr>
              <a:t>امتیاز گیرنده </a:t>
            </a:r>
            <a:r>
              <a:rPr lang="ar-SA" dirty="0">
                <a:cs typeface="B Zar" panose="00000400000000000000" pitchFamily="2" charset="-78"/>
              </a:rPr>
              <a:t>در بازار را تحت تاثیر قرار میدهد.</a:t>
            </a:r>
            <a:endParaRPr lang="en-US" dirty="0">
              <a:cs typeface="B Zar" panose="00000400000000000000" pitchFamily="2" charset="-78"/>
            </a:endParaRPr>
          </a:p>
          <a:p>
            <a:pPr lvl="0" algn="just" rtl="1">
              <a:buFont typeface="Wingdings" panose="05000000000000000000" pitchFamily="2" charset="2"/>
              <a:buChar char="ü"/>
            </a:pPr>
            <a:r>
              <a:rPr lang="ar-SA" dirty="0">
                <a:cs typeface="B Zar" panose="00000400000000000000" pitchFamily="2" charset="-78"/>
              </a:rPr>
              <a:t>بند</a:t>
            </a:r>
            <a:r>
              <a:rPr lang="fa-IR" dirty="0">
                <a:cs typeface="B Zar" panose="00000400000000000000" pitchFamily="2" charset="-78"/>
              </a:rPr>
              <a:t>ی </a:t>
            </a:r>
            <a:r>
              <a:rPr lang="ar-SA" dirty="0">
                <a:cs typeface="B Zar" panose="00000400000000000000" pitchFamily="2" charset="-78"/>
              </a:rPr>
              <a:t>که معمولا در قراردادهای فرانچایز وجود دارد در حفاظت از منافع </a:t>
            </a:r>
            <a:r>
              <a:rPr lang="fa-IR" dirty="0">
                <a:cs typeface="B Zar" panose="00000400000000000000" pitchFamily="2" charset="-78"/>
              </a:rPr>
              <a:t>امتیاز دهنده </a:t>
            </a:r>
            <a:r>
              <a:rPr lang="ar-SA" dirty="0">
                <a:cs typeface="B Zar" panose="00000400000000000000" pitchFamily="2" charset="-78"/>
              </a:rPr>
              <a:t>میباشد، در نتیجه تعهدات و محدودیت هایی را به </a:t>
            </a:r>
            <a:r>
              <a:rPr lang="fa-IR" dirty="0">
                <a:cs typeface="B Zar" panose="00000400000000000000" pitchFamily="2" charset="-78"/>
              </a:rPr>
              <a:t>امتیاز گیرنده </a:t>
            </a:r>
            <a:r>
              <a:rPr lang="ar-SA" dirty="0">
                <a:cs typeface="B Zar" panose="00000400000000000000" pitchFamily="2" charset="-78"/>
              </a:rPr>
              <a:t>تحمیل میکند.</a:t>
            </a:r>
            <a:endParaRPr lang="en-US" dirty="0">
              <a:cs typeface="B Zar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2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A7418-BA5E-4CD5-B818-1F8927999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دیدگاه های </a:t>
            </a:r>
            <a:r>
              <a:rPr lang="fa-IR" dirty="0">
                <a:latin typeface="+mn-lt"/>
                <a:ea typeface="+mn-ea"/>
                <a:cs typeface="B Nazanin" panose="00000400000000000000" pitchFamily="2" charset="-78"/>
              </a:rPr>
              <a:t>کارافرینی</a:t>
            </a:r>
            <a:endParaRPr lang="en-US" dirty="0">
              <a:latin typeface="+mn-lt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D575EC-D951-4777-AB86-DA4828658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دیدگاه مدیریتی</a:t>
            </a:r>
            <a:r>
              <a:rPr lang="fa-IR" sz="2400" dirty="0">
                <a:cs typeface="B Nazanin" panose="00000400000000000000" pitchFamily="2" charset="-78"/>
              </a:rPr>
              <a:t>: تعریف پیتر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دراکر</a:t>
            </a:r>
            <a:r>
              <a:rPr lang="fa-IR" sz="2400" dirty="0">
                <a:cs typeface="B Nazanin" panose="00000400000000000000" pitchFamily="2" charset="-78"/>
              </a:rPr>
              <a:t> با رویکرد مدیریتی(۱۹۸۵): کارآفرینی </a:t>
            </a:r>
            <a:r>
              <a:rPr lang="fa-IR" sz="2400" u="sng" dirty="0">
                <a:cs typeface="B Nazanin" panose="00000400000000000000" pitchFamily="2" charset="-78"/>
              </a:rPr>
              <a:t>بهره برداری از فرصت ها برای ایجاد تغییرات است </a:t>
            </a:r>
            <a:r>
              <a:rPr lang="fa-IR" sz="2400" dirty="0">
                <a:cs typeface="B Nazanin" panose="00000400000000000000" pitchFamily="2" charset="-78"/>
              </a:rPr>
              <a:t>و کارآفرین همواره بدنبال تغییر، پاسخ دادن به آن و بهره برداری از آن بعنوان یک فرصت است. او معتقد است که </a:t>
            </a:r>
            <a:r>
              <a:rPr lang="fa-IR" sz="2400" u="sng" dirty="0">
                <a:cs typeface="B Nazanin" panose="00000400000000000000" pitchFamily="2" charset="-78"/>
              </a:rPr>
              <a:t>مدیریت فعالیت های کارآفرینی به شکل تصادفی در سازمان ها اتفاق نمی افتد </a:t>
            </a:r>
            <a:r>
              <a:rPr lang="fa-IR" sz="2400" dirty="0">
                <a:cs typeface="B Nazanin" panose="00000400000000000000" pitchFamily="2" charset="-78"/>
              </a:rPr>
              <a:t>بلکه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شرایطی</a:t>
            </a:r>
            <a:r>
              <a:rPr lang="fa-IR" sz="2400" dirty="0">
                <a:cs typeface="B Nazanin" panose="00000400000000000000" pitchFamily="2" charset="-78"/>
              </a:rPr>
              <a:t> باید فراهم شود:تا </a:t>
            </a:r>
            <a:r>
              <a:rPr lang="fa-IR" sz="2400" b="1" dirty="0">
                <a:solidFill>
                  <a:srgbClr val="7030A0"/>
                </a:solidFill>
                <a:cs typeface="B Nazanin" panose="00000400000000000000" pitchFamily="2" charset="-78"/>
              </a:rPr>
              <a:t>فرهنگ نواوری </a:t>
            </a:r>
            <a:r>
              <a:rPr lang="fa-IR" sz="2400" dirty="0">
                <a:cs typeface="B Nazanin" panose="00000400000000000000" pitchFamily="2" charset="-78"/>
              </a:rPr>
              <a:t>در سازمان ها اشاعه یابد. در حقیقت اندیشمندان حوزه مدیریت با رویکرد فرآیندی به تشریح مدیریت کارآفرینی و محیط کارآفرینانه در سازمان‌ها پرداختند.</a:t>
            </a:r>
          </a:p>
          <a:p>
            <a:pPr algn="r" rtl="1"/>
            <a:r>
              <a:rPr lang="fa-IR" sz="2400" b="1" dirty="0">
                <a:solidFill>
                  <a:srgbClr val="00B050"/>
                </a:solidFill>
                <a:cs typeface="B Nazanin" panose="00000400000000000000" pitchFamily="2" charset="-78"/>
              </a:rPr>
              <a:t>دیدگاه جامعه شناسی</a:t>
            </a:r>
            <a:r>
              <a:rPr lang="fa-IR" sz="2400" dirty="0">
                <a:cs typeface="B Nazanin" panose="00000400000000000000" pitchFamily="2" charset="-78"/>
              </a:rPr>
              <a:t>: رخدادها و سوابق تجربی، خانوادگی و کاری فرد را مورد بررسی قرار می دهد و آنها را محرک فرد در تصمیم به کارافرینی میداند.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987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74B8F5-6683-4780-ACB5-78CA5E89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EC1766-75AB-45F4-90B7-49FD73162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در دوران معاصر، کارآفرینی </a:t>
            </a:r>
            <a:r>
              <a:rPr lang="fa-IR" sz="2000" b="1" dirty="0">
                <a:cs typeface="B Nazanin" panose="00000400000000000000" pitchFamily="2" charset="-78"/>
              </a:rPr>
              <a:t>رویکردی چند وجهی</a:t>
            </a:r>
            <a:r>
              <a:rPr lang="fa-IR" sz="2000" dirty="0">
                <a:cs typeface="B Nazanin" panose="00000400000000000000" pitchFamily="2" charset="-78"/>
              </a:rPr>
              <a:t> و </a:t>
            </a:r>
            <a:r>
              <a:rPr lang="fa-IR" sz="2000" b="1" dirty="0">
                <a:cs typeface="B Nazanin" panose="00000400000000000000" pitchFamily="2" charset="-78"/>
              </a:rPr>
              <a:t>پیچیده</a:t>
            </a:r>
            <a:r>
              <a:rPr lang="fa-IR" sz="2000" dirty="0">
                <a:cs typeface="B Nazanin" panose="00000400000000000000" pitchFamily="2" charset="-78"/>
              </a:rPr>
              <a:t> به خود گرفته است.</a:t>
            </a:r>
            <a:endParaRPr lang="en-US" sz="2000" dirty="0">
              <a:cs typeface="B Nazanin" panose="00000400000000000000" pitchFamily="2" charset="-78"/>
            </a:endParaRPr>
          </a:p>
          <a:p>
            <a:pPr algn="just" rtl="1"/>
            <a:r>
              <a:rPr lang="fa-IR" sz="2000" dirty="0">
                <a:cs typeface="B Nazanin" panose="00000400000000000000" pitchFamily="2" charset="-78"/>
              </a:rPr>
              <a:t>این تحولات و پیچیدگی ها، </a:t>
            </a:r>
            <a:r>
              <a:rPr lang="fa-IR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ارائه یک تعریف خاص و جامعه و یکپارچه از فرآیند </a:t>
            </a:r>
            <a:r>
              <a:rPr lang="fa-IR" sz="2000" dirty="0">
                <a:cs typeface="B Nazanin" panose="00000400000000000000" pitchFamily="2" charset="-78"/>
              </a:rPr>
              <a:t>کارآفرینی را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دشوار</a:t>
            </a:r>
            <a:r>
              <a:rPr lang="fa-IR" sz="2000" dirty="0">
                <a:cs typeface="B Nazanin" panose="00000400000000000000" pitchFamily="2" charset="-78"/>
              </a:rPr>
              <a:t> کرده است. </a:t>
            </a:r>
          </a:p>
          <a:p>
            <a:pPr algn="just" rtl="1"/>
            <a:r>
              <a:rPr lang="fa-IR" sz="2000" dirty="0">
                <a:cs typeface="B Nazanin" panose="00000400000000000000" pitchFamily="2" charset="-78"/>
              </a:rPr>
              <a:t>در طول تاریخ، </a:t>
            </a:r>
            <a:r>
              <a:rPr lang="fa-IR" sz="2000" b="1" dirty="0">
                <a:cs typeface="B Nazanin" panose="00000400000000000000" pitchFamily="2" charset="-78"/>
              </a:rPr>
              <a:t>تعاریف</a:t>
            </a:r>
            <a:r>
              <a:rPr lang="fa-IR" sz="2000" dirty="0">
                <a:cs typeface="B Nazanin" panose="00000400000000000000" pitchFamily="2" charset="-78"/>
              </a:rPr>
              <a:t> متعددی از کارآفرین و فرآیند کارآفرینی ارائه گردیده است. با مطالعه تحقیقات انجام شده در این حوزه، می‌توان </a:t>
            </a:r>
            <a:r>
              <a:rPr lang="fa-IR" sz="2000" b="1" dirty="0">
                <a:cs typeface="B Nazanin" panose="00000400000000000000" pitchFamily="2" charset="-78"/>
              </a:rPr>
              <a:t>مفاهیمی</a:t>
            </a:r>
            <a:r>
              <a:rPr lang="fa-IR" sz="2000" dirty="0">
                <a:cs typeface="B Nazanin" panose="00000400000000000000" pitchFamily="2" charset="-78"/>
              </a:rPr>
              <a:t> را یافت که در اکثر این تعاریف </a:t>
            </a:r>
            <a:r>
              <a:rPr lang="fa-IR" sz="2000" b="1" dirty="0">
                <a:cs typeface="B Nazanin" panose="00000400000000000000" pitchFamily="2" charset="-78"/>
              </a:rPr>
              <a:t>مشترک</a:t>
            </a:r>
            <a:r>
              <a:rPr lang="fa-IR" sz="2000" dirty="0">
                <a:cs typeface="B Nazanin" panose="00000400000000000000" pitchFamily="2" charset="-78"/>
              </a:rPr>
              <a:t> هستند. از جمله این مفاهیم عبارتند از : </a:t>
            </a:r>
            <a:r>
              <a:rPr lang="fa-IR" sz="20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نواوری، ارزش آفرینی، فرصت طلبی، راه اندازی کسب و کار</a:t>
            </a:r>
            <a:r>
              <a:rPr lang="fa-IR" sz="2000" dirty="0">
                <a:cs typeface="B Nazanin" panose="00000400000000000000" pitchFamily="2" charset="-78"/>
              </a:rPr>
              <a:t>، </a:t>
            </a:r>
            <a:r>
              <a:rPr lang="fa-IR" sz="20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خلاقیت، اشتغالزایی، استقلال طلبی و توفیق طلبی</a:t>
            </a:r>
            <a:r>
              <a:rPr lang="fa-IR" sz="2000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 و </a:t>
            </a:r>
            <a:r>
              <a:rPr lang="fa-IR" sz="20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نیاز به موفقیت</a:t>
            </a:r>
            <a:r>
              <a:rPr lang="fa-IR" sz="2000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. </a:t>
            </a:r>
            <a:r>
              <a:rPr lang="fa-IR" sz="2000" dirty="0">
                <a:cs typeface="B Nazanin" panose="00000400000000000000" pitchFamily="2" charset="-78"/>
              </a:rPr>
              <a:t>حتی برخی تعاریف، کارآفرینی را نوعی </a:t>
            </a:r>
            <a:r>
              <a:rPr lang="fa-IR" sz="2000" b="1" dirty="0">
                <a:solidFill>
                  <a:srgbClr val="00B0F0"/>
                </a:solidFill>
                <a:cs typeface="B Nazanin" panose="00000400000000000000" pitchFamily="2" charset="-78"/>
              </a:rPr>
              <a:t>سبک زندگی</a:t>
            </a:r>
            <a:r>
              <a:rPr lang="fa-IR" sz="2000" dirty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در نظر گرفته اند و به توضیح درباره ویژگی ها و ابعاد آن پرداخته‌اند</a:t>
            </a:r>
            <a:r>
              <a:rPr lang="fa-IR" dirty="0"/>
              <a:t>. </a:t>
            </a:r>
            <a:endParaRPr lang="en-US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713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itchFamily="2" charset="-78"/>
              </a:rPr>
              <a:t>تعریف کارآفرینی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7" name="Picture 2" descr="C:\Users\shirazrayaneh\Pictures\کارآفريني-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1"/>
            <a:ext cx="2978662" cy="3941763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444295"/>
            <a:ext cx="5181601" cy="3941763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just" rtl="1"/>
            <a:endParaRPr lang="fa-IR" alt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endParaRPr lang="fa-IR" alt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alt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کارآفريني فرآيند خلق ابتكارها و نوآوريها و ايجاد كسب و كارهاي جديد در شرايط خطرخيز از طريق تشخیص فرصت‌ها و بهره‌گيري از منابع است که با هدف دستیابی به سود انجام می شود.</a:t>
            </a:r>
            <a:endParaRPr lang="en-US" sz="2400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327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*کارآفرینی در چه قالبهایی رخ می دهد؟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647824"/>
            <a:ext cx="10428287" cy="4714875"/>
          </a:xfrm>
        </p:spPr>
        <p:txBody>
          <a:bodyPr>
            <a:normAutofit fontScale="85000" lnSpcReduction="10000"/>
          </a:bodyPr>
          <a:lstStyle/>
          <a:p>
            <a:pPr marL="0" lvl="0" indent="0" algn="r" rtl="1">
              <a:lnSpc>
                <a:spcPct val="170000"/>
              </a:lnSpc>
              <a:buNone/>
            </a:pPr>
            <a:r>
              <a:rPr lang="fa-IR" sz="2000" b="1" dirty="0">
                <a:solidFill>
                  <a:srgbClr val="C00000"/>
                </a:solidFill>
                <a:cs typeface="B Nazanin" panose="00000400000000000000" pitchFamily="2" charset="-78"/>
              </a:rPr>
              <a:t>جوزف شومپیتر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: </a:t>
            </a: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فرآيند كارآفريني را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" تخريب خلاق" </a:t>
            </a:r>
            <a:r>
              <a:rPr lang="fa-IR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، "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Creative destruction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" </a:t>
            </a: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مي نامد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. به این معنا که نوآوری “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novelty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" در کارافرینی یعنی </a:t>
            </a: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انجام </a:t>
            </a:r>
            <a:r>
              <a:rPr lang="ar-SA" sz="2000" dirty="0">
                <a:solidFill>
                  <a:srgbClr val="7030A0"/>
                </a:solidFill>
                <a:cs typeface="B Nazanin" panose="00000400000000000000" pitchFamily="2" charset="-78"/>
              </a:rPr>
              <a:t>كارهاي جديد و يا ابداع روشهاي نوين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که جایگزین روش ها و کارهای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rgbClr val="FF66FF"/>
                </a:solidFill>
                <a:cs typeface="B Nazanin" panose="00000400000000000000" pitchFamily="2" charset="-78"/>
              </a:rPr>
              <a:t>قدیمی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میشوند</a:t>
            </a: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. از نظر وي نوآوري در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کارآفرینی می تواند در</a:t>
            </a: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 هر يك از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قالب های</a:t>
            </a: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 ذيل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رخ دهد.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2" algn="r" rtl="1"/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ارائه كالاي جديد</a:t>
            </a:r>
            <a:r>
              <a:rPr lang="en-US" sz="1800" dirty="0">
                <a:solidFill>
                  <a:schemeClr val="tx1"/>
                </a:solidFill>
                <a:cs typeface="B Nazanin" panose="00000400000000000000" pitchFamily="2" charset="-78"/>
              </a:rPr>
              <a:t>. </a:t>
            </a:r>
          </a:p>
          <a:p>
            <a:pPr lvl="2" algn="r" rtl="1"/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ارائه روش جديد در فرآيند توليد</a:t>
            </a:r>
            <a:r>
              <a:rPr lang="en-US" sz="1800" dirty="0">
                <a:solidFill>
                  <a:schemeClr val="tx1"/>
                </a:solidFill>
                <a:cs typeface="B Nazanin" panose="00000400000000000000" pitchFamily="2" charset="-78"/>
              </a:rPr>
              <a:t>. </a:t>
            </a:r>
          </a:p>
          <a:p>
            <a:pPr lvl="2" algn="r" rtl="1"/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گشايش بازاري جديد</a:t>
            </a:r>
            <a:r>
              <a:rPr lang="en-US" sz="1800" dirty="0">
                <a:solidFill>
                  <a:schemeClr val="tx1"/>
                </a:solidFill>
                <a:cs typeface="B Nazanin" panose="00000400000000000000" pitchFamily="2" charset="-78"/>
              </a:rPr>
              <a:t>. </a:t>
            </a:r>
          </a:p>
          <a:p>
            <a:pPr lvl="2" algn="r" rtl="1"/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يافتن منابع جديد</a:t>
            </a:r>
            <a:r>
              <a:rPr lang="en-US" sz="1800" dirty="0">
                <a:solidFill>
                  <a:schemeClr val="tx1"/>
                </a:solidFill>
                <a:cs typeface="B Nazanin" panose="00000400000000000000" pitchFamily="2" charset="-78"/>
              </a:rPr>
              <a:t>. </a:t>
            </a:r>
          </a:p>
          <a:p>
            <a:pPr lvl="2" algn="r" rtl="1"/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ايجاد هر گونه تشكيلات جديد در صنعت</a:t>
            </a:r>
            <a:r>
              <a:rPr lang="en-US" sz="1800" dirty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(سازماندهی)</a:t>
            </a:r>
            <a:r>
              <a:rPr lang="en-US" sz="1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fa-IR" sz="1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2" algn="r" rtl="1"/>
            <a:endParaRPr lang="fa-IR" sz="1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70000"/>
              </a:lnSpc>
              <a:buNone/>
            </a:pPr>
            <a:r>
              <a:rPr lang="fa-IR" sz="2000" dirty="0">
                <a:cs typeface="B Nazanin" pitchFamily="2" charset="-78"/>
              </a:rPr>
              <a:t>کارافرین بودن الزاما نیازمند تولید محصولات و یا اختراعات جدید </a:t>
            </a:r>
            <a:r>
              <a:rPr lang="fa-IR" sz="2000" dirty="0">
                <a:solidFill>
                  <a:srgbClr val="FF0000"/>
                </a:solidFill>
                <a:cs typeface="B Nazanin" pitchFamily="2" charset="-78"/>
              </a:rPr>
              <a:t>نمیباشد</a:t>
            </a:r>
            <a:r>
              <a:rPr lang="fa-IR" sz="2000" dirty="0">
                <a:cs typeface="B Nazanin" pitchFamily="2" charset="-78"/>
              </a:rPr>
              <a:t> بلکه نیازمند فکر کردن برای تولید محصولات یا خدماتی است که </a:t>
            </a:r>
            <a:r>
              <a:rPr lang="fa-IR" sz="2000" b="1" dirty="0">
                <a:solidFill>
                  <a:srgbClr val="00B050"/>
                </a:solidFill>
                <a:cs typeface="B Nazanin" pitchFamily="2" charset="-78"/>
              </a:rPr>
              <a:t>برطرف کننده نیازهای مشتری به شیوه های جدید و برتر نسبت به دیگران </a:t>
            </a:r>
            <a:r>
              <a:rPr lang="fa-IR" sz="2000" dirty="0">
                <a:cs typeface="B Nazanin" pitchFamily="2" charset="-78"/>
              </a:rPr>
              <a:t>باشد. (</a:t>
            </a:r>
            <a:r>
              <a:rPr lang="fa-IR" sz="2000" dirty="0">
                <a:solidFill>
                  <a:srgbClr val="7030A0"/>
                </a:solidFill>
                <a:cs typeface="B Nazanin" pitchFamily="2" charset="-78"/>
              </a:rPr>
              <a:t>جلب رضایت بهتر مشتری= خلق ارزش بیشتر برای کسب وکار)</a:t>
            </a:r>
          </a:p>
          <a:p>
            <a:pPr lvl="1" algn="just" rtl="1">
              <a:buNone/>
            </a:pPr>
            <a:r>
              <a:rPr lang="fa-IR" sz="2000" b="1" dirty="0">
                <a:solidFill>
                  <a:srgbClr val="FFC000"/>
                </a:solidFill>
                <a:cs typeface="B Nazanin" pitchFamily="2" charset="-78"/>
              </a:rPr>
              <a:t>مثال</a:t>
            </a:r>
            <a:r>
              <a:rPr lang="fa-IR" sz="2000" dirty="0">
                <a:cs typeface="B Nazanin" pitchFamily="2" charset="-78"/>
              </a:rPr>
              <a:t>: شرکت </a:t>
            </a:r>
            <a:r>
              <a:rPr lang="fa-IR" sz="2000" b="1" dirty="0">
                <a:solidFill>
                  <a:srgbClr val="00B0F0"/>
                </a:solidFill>
                <a:cs typeface="B Nazanin" pitchFamily="2" charset="-78"/>
              </a:rPr>
              <a:t>اپل</a:t>
            </a:r>
            <a:r>
              <a:rPr lang="fa-IR" sz="2000" dirty="0">
                <a:cs typeface="B Nazanin" pitchFamily="2" charset="-78"/>
              </a:rPr>
              <a:t> و کارخانه </a:t>
            </a:r>
            <a:r>
              <a:rPr lang="fa-IR" sz="2000" b="1" dirty="0">
                <a:solidFill>
                  <a:srgbClr val="00B0F0"/>
                </a:solidFill>
                <a:cs typeface="B Nazanin" pitchFamily="2" charset="-78"/>
              </a:rPr>
              <a:t>فورد</a:t>
            </a:r>
            <a:endParaRPr lang="en-US" sz="18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309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2108</TotalTime>
  <Words>3880</Words>
  <Application>Microsoft Office PowerPoint</Application>
  <PresentationFormat>Custom</PresentationFormat>
  <Paragraphs>367</Paragraphs>
  <Slides>51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Wisp</vt:lpstr>
      <vt:lpstr>سیر تکمیلی تعاریف کارآفرینی</vt:lpstr>
      <vt:lpstr>کارآفرینی چیست؟</vt:lpstr>
      <vt:lpstr>مفهوم شناسی کارآفرینی  </vt:lpstr>
      <vt:lpstr>تعریف کارافرینی</vt:lpstr>
      <vt:lpstr>دیدگاه های کارافرینی</vt:lpstr>
      <vt:lpstr>دیدگاه های کارافرینی</vt:lpstr>
      <vt:lpstr>PowerPoint Presentation</vt:lpstr>
      <vt:lpstr>تعریف کارآفرینی</vt:lpstr>
      <vt:lpstr>*کارآفرینی در چه قالبهایی رخ می دهد؟</vt:lpstr>
      <vt:lpstr>کارافرین کیست؟</vt:lpstr>
      <vt:lpstr>صفات مشخصه کارآفرینان</vt:lpstr>
      <vt:lpstr>PowerPoint Presentation</vt:lpstr>
      <vt:lpstr>PowerPoint Presentation</vt:lpstr>
      <vt:lpstr>PowerPoint Presentation</vt:lpstr>
      <vt:lpstr>Entrepreneurial process</vt:lpstr>
      <vt:lpstr>انواع کارآفرینی</vt:lpstr>
      <vt:lpstr>کارآفرینان فردی</vt:lpstr>
      <vt:lpstr>مثالهایی از کارافرینان در حوزه سلامت</vt:lpstr>
      <vt:lpstr>*انواع کارآفرینی</vt:lpstr>
      <vt:lpstr>انواع کارآفرین درون سازمانی</vt:lpstr>
      <vt:lpstr>*انواع کارآفرینی</vt:lpstr>
      <vt:lpstr>PowerPoint Presentation</vt:lpstr>
      <vt:lpstr>PowerPoint Presentation</vt:lpstr>
      <vt:lpstr>کارآفرین اجتماعی کیست؟</vt:lpstr>
      <vt:lpstr>کار یک کارآفرین اجتماعی چیست؟</vt:lpstr>
      <vt:lpstr> 7 اصل را برای کسب و کارهای اجتماعی (ویژگی های کسب و کارهای اجتماعی):</vt:lpstr>
      <vt:lpstr>PowerPoint Presentation</vt:lpstr>
      <vt:lpstr>روش های راه اندازی کسب و کار</vt:lpstr>
      <vt:lpstr>1.شروع کسب و کار از صفر</vt:lpstr>
      <vt:lpstr>مالکیت انفرادی: یک شخص آن را راه اندازی و اداره میکند و کسب و کار جدا از شخص مالک نیست.  بیشتر افراد این شکل سازماندهی را انتخاب میکنند. </vt:lpstr>
      <vt:lpstr>شراکت: دو یا چند نفر که به عنوان شریک در سود کسب و کار با یکدیگر مشارکت و همکاری میکنند، شراکت نامیده میشود. یکی از شرکا باید مسئولیت بدهی ها و مسئولیت نامحدود کسب و کار را بپذیرد. </vt:lpstr>
      <vt:lpstr>شرکت</vt:lpstr>
      <vt:lpstr>* انواع شرکتها</vt:lpstr>
      <vt:lpstr>*شرکتهای دانش بنیان</vt:lpstr>
      <vt:lpstr>Start-ups</vt:lpstr>
      <vt:lpstr>نمونه ای از استارت اپ های حوزه سلامت</vt:lpstr>
      <vt:lpstr>اکوسیستم کارافرینی</vt:lpstr>
      <vt:lpstr>PowerPoint Presentation</vt:lpstr>
      <vt:lpstr>بحث</vt:lpstr>
      <vt:lpstr>موانع موفقیت استارت اپ ها در ایران</vt:lpstr>
      <vt:lpstr>PowerPoint Presentation</vt:lpstr>
      <vt:lpstr>*Sppin- off</vt:lpstr>
      <vt:lpstr># شرکت زایشی</vt:lpstr>
      <vt:lpstr>*اسپین آف دانشگاهی</vt:lpstr>
      <vt:lpstr>عوامل ایجاد کننده شرکتهای زایشی در دانشگاه های ایران، برگرفته از مقاله "ارائه الگوي شرکتهاي زایشی پژوهشی بهمنظور تجاري سازي تحقیقات دانشگاهی  " نویسنده: علیرضا عالی پور و همکاران ، 1396</vt:lpstr>
      <vt:lpstr>روند طی شده تا ایجاد شرکتهای زایشی</vt:lpstr>
      <vt:lpstr>روش های راه اندازی کسب و کار</vt:lpstr>
      <vt:lpstr>2. خرید کسب و کار موجود یکی از متداول ترین و آسانترین فرصت هایی که افراد با آن مواجه می شوند، خرید کسب وکاریست که در حال فعالیت است. </vt:lpstr>
      <vt:lpstr>3.  نمایندگی یا فرانچایز</vt:lpstr>
      <vt:lpstr>مزایای فرانچایز برای دو سوی نمایندگی</vt:lpstr>
      <vt:lpstr>معایب فرانچایز برای هر دو سو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vajihe vafaie</dc:creator>
  <cp:lastModifiedBy>admin</cp:lastModifiedBy>
  <cp:revision>213</cp:revision>
  <dcterms:created xsi:type="dcterms:W3CDTF">2019-08-04T05:02:36Z</dcterms:created>
  <dcterms:modified xsi:type="dcterms:W3CDTF">2019-09-28T05:55:05Z</dcterms:modified>
</cp:coreProperties>
</file>