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sldIdLst>
    <p:sldId id="277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4" r:id="rId11"/>
    <p:sldId id="266" r:id="rId12"/>
    <p:sldId id="267" r:id="rId13"/>
    <p:sldId id="268" r:id="rId14"/>
    <p:sldId id="276" r:id="rId15"/>
    <p:sldId id="269" r:id="rId16"/>
    <p:sldId id="270" r:id="rId17"/>
    <p:sldId id="271" r:id="rId18"/>
    <p:sldId id="279" r:id="rId19"/>
    <p:sldId id="273" r:id="rId20"/>
    <p:sldId id="278" r:id="rId21"/>
    <p:sldId id="272" r:id="rId22"/>
    <p:sldId id="274" r:id="rId23"/>
    <p:sldId id="275" r:id="rId24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44C88"/>
    <a:srgbClr val="00DED9"/>
    <a:srgbClr val="009692"/>
    <a:srgbClr val="007976"/>
    <a:srgbClr val="FF0000"/>
    <a:srgbClr val="FFCE43"/>
    <a:srgbClr val="FF82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A827DCA1-0159-4398-B689-45E3FA77CAEE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4C9F1-A414-4404-99BD-4B2EDCE12DE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64A0C-27E3-4542-A916-CCA26A0DBF2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EE3BC-F1F6-4848-8BAE-7F43E0F271C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6C560-319C-49C0-8D78-2D52F1ABCC8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BC1F6-65A2-4CD8-B83F-CD40D29045A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1226C-D418-418A-877B-BF8283161D49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A7888-5A8D-41A2-9713-39D4AFA49C3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A7E26-3360-44F2-AB8A-D5C162D0CB5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9463E-C28B-46EA-A1A4-6433C6CB3B2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43739-D131-4EC4-88E5-1318B35BD33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7DEFA-F768-400C-9516-89EF4F48B28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FAED2FD6-1CAC-4689-ABC9-4941B5D09577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png"/><Relationship Id="rId9" Type="http://schemas.openxmlformats.org/officeDocument/2006/relationships/image" Target="../media/image19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8" name="Picture 4" descr="besmellah__71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2050"/>
            <a:ext cx="8362950" cy="4525963"/>
          </a:xfrm>
        </p:spPr>
        <p:txBody>
          <a:bodyPr/>
          <a:lstStyle/>
          <a:p>
            <a:pPr algn="just">
              <a:buClr>
                <a:srgbClr val="FF7D80"/>
              </a:buClr>
              <a:buSzPct val="55000"/>
              <a:buFont typeface="Arial" charset="0"/>
              <a:buChar char="♦"/>
            </a:pPr>
            <a:r>
              <a:rPr lang="fa-IR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دراکثرمواردعلائمی ندارد.</a:t>
            </a:r>
          </a:p>
          <a:p>
            <a:pPr algn="just">
              <a:buFontTx/>
              <a:buNone/>
            </a:pPr>
            <a:r>
              <a:rPr lang="fa-IR" sz="3600" b="1" dirty="0">
                <a:solidFill>
                  <a:srgbClr val="FFCE4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Badr" pitchFamily="2" charset="-78"/>
              </a:rPr>
              <a:t>درزمان </a:t>
            </a:r>
            <a:r>
              <a:rPr lang="fa-IR" sz="3600" b="1" dirty="0" smtClean="0">
                <a:solidFill>
                  <a:srgbClr val="FFCE4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Badr" pitchFamily="2" charset="-78"/>
              </a:rPr>
              <a:t>بروزبيماری </a:t>
            </a:r>
            <a:r>
              <a:rPr lang="fa-IR" sz="3600" b="1" dirty="0">
                <a:solidFill>
                  <a:srgbClr val="FFCE4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Badr" pitchFamily="2" charset="-78"/>
              </a:rPr>
              <a:t>، علائمی همچون :</a:t>
            </a:r>
          </a:p>
          <a:p>
            <a:pPr algn="just">
              <a:buClr>
                <a:srgbClr val="FF7D80"/>
              </a:buClr>
              <a:buSzPct val="55000"/>
              <a:buFont typeface="Arial" charset="0"/>
              <a:buChar char="♦"/>
            </a:pPr>
            <a:r>
              <a:rPr lang="fa-IR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سردرد</a:t>
            </a:r>
          </a:p>
          <a:p>
            <a:pPr algn="just">
              <a:buClr>
                <a:srgbClr val="FF7D80"/>
              </a:buClr>
              <a:buSzPct val="55000"/>
              <a:buFont typeface="Arial" charset="0"/>
              <a:buChar char="♦"/>
            </a:pPr>
            <a:r>
              <a:rPr lang="fa-IR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اختلالات </a:t>
            </a:r>
            <a:r>
              <a:rPr lang="fa-IR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بينايی</a:t>
            </a:r>
            <a:endParaRPr lang="fa-IR" sz="36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">
              <a:buClr>
                <a:srgbClr val="FF7D80"/>
              </a:buClr>
              <a:buSzPct val="55000"/>
              <a:buFont typeface="Arial" charset="0"/>
              <a:buChar char="♦"/>
            </a:pPr>
            <a:r>
              <a:rPr lang="fa-IR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تهوع</a:t>
            </a:r>
          </a:p>
          <a:p>
            <a:pPr algn="just">
              <a:buClr>
                <a:srgbClr val="FF7D80"/>
              </a:buClr>
              <a:buSzPct val="55000"/>
              <a:buFont typeface="Arial" charset="0"/>
              <a:buChar char="♦"/>
            </a:pPr>
            <a:r>
              <a:rPr lang="fa-IR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استفراغ</a:t>
            </a:r>
          </a:p>
          <a:p>
            <a:pPr algn="just">
              <a:buFontTx/>
              <a:buNone/>
            </a:pPr>
            <a:endParaRPr lang="en-US" sz="36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</p:txBody>
      </p:sp>
      <p:sp>
        <p:nvSpPr>
          <p:cNvPr id="63492" name="WordArt 4"/>
          <p:cNvSpPr>
            <a:spLocks noChangeArrowheads="1" noChangeShapeType="1" noTextEdit="1"/>
          </p:cNvSpPr>
          <p:nvPr/>
        </p:nvSpPr>
        <p:spPr bwMode="auto">
          <a:xfrm>
            <a:off x="1835150" y="115888"/>
            <a:ext cx="5689600" cy="1081087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9634"/>
              </a:avLst>
            </a:prstTxWarp>
          </a:bodyPr>
          <a:lstStyle/>
          <a:p>
            <a:pPr algn="ctr"/>
            <a:r>
              <a:rPr lang="fa-IR" sz="3600" b="1" kern="10" dirty="0">
                <a:ln w="9525">
                  <a:solidFill>
                    <a:srgbClr val="FF8243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علائم بیماری فشارخون بالاچیست ؟</a:t>
            </a:r>
            <a:endParaRPr lang="en-US" sz="3600" b="1" kern="10" dirty="0">
              <a:ln w="9525">
                <a:solidFill>
                  <a:srgbClr val="FF8243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2  Mit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4795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fa-IR" sz="4400" b="1" dirty="0">
                <a:solidFill>
                  <a:srgbClr val="9A4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Davat" pitchFamily="2" charset="-78"/>
              </a:rPr>
              <a:t>راه </a:t>
            </a:r>
            <a:r>
              <a:rPr lang="fa-IR" sz="4400" b="1" dirty="0" smtClean="0">
                <a:solidFill>
                  <a:srgbClr val="9A4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Davat" pitchFamily="2" charset="-78"/>
              </a:rPr>
              <a:t>تشخيص </a:t>
            </a:r>
            <a:r>
              <a:rPr lang="fa-IR" sz="4400" b="1" dirty="0">
                <a:solidFill>
                  <a:srgbClr val="9A4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Davat" pitchFamily="2" charset="-78"/>
              </a:rPr>
              <a:t>به موقع فشارخون بالا، کنترل مرتب فشارخون می باشد. </a:t>
            </a:r>
          </a:p>
          <a:p>
            <a:pPr algn="ctr">
              <a:buFontTx/>
              <a:buNone/>
            </a:pPr>
            <a:r>
              <a:rPr lang="fa-IR" sz="4400" b="1" dirty="0">
                <a:solidFill>
                  <a:srgbClr val="FA95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Davat" pitchFamily="2" charset="-78"/>
              </a:rPr>
              <a:t>( به خصوص افراددرمعرض خطر)</a:t>
            </a:r>
          </a:p>
          <a:p>
            <a:pPr algn="ctr">
              <a:buFontTx/>
              <a:buNone/>
            </a:pPr>
            <a:r>
              <a:rPr lang="fa-IR" dirty="0"/>
              <a:t>                     </a:t>
            </a:r>
            <a:endParaRPr lang="en-US" dirty="0"/>
          </a:p>
        </p:txBody>
      </p:sp>
      <p:sp>
        <p:nvSpPr>
          <p:cNvPr id="65540" name="WordArt 4"/>
          <p:cNvSpPr>
            <a:spLocks noChangeArrowheads="1" noChangeShapeType="1" noTextEdit="1"/>
          </p:cNvSpPr>
          <p:nvPr/>
        </p:nvSpPr>
        <p:spPr bwMode="auto">
          <a:xfrm>
            <a:off x="3348038" y="406400"/>
            <a:ext cx="2663825" cy="935038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fa-IR" sz="3600" b="1" kern="10" dirty="0">
                <a:ln w="9525">
                  <a:solidFill>
                    <a:srgbClr val="FFC00D"/>
                  </a:solidFill>
                  <a:round/>
                  <a:headEnd/>
                  <a:tailEnd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107763" dir="13500000" sx="125000" sy="125000" algn="br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تشخیص</a:t>
            </a:r>
            <a:endParaRPr lang="en-US" sz="3600" b="1" kern="10" dirty="0">
              <a:ln w="9525">
                <a:solidFill>
                  <a:srgbClr val="FFC00D"/>
                </a:solidFill>
                <a:round/>
                <a:headEnd/>
                <a:tailEnd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dist="107763" dir="13500000" sx="125000" sy="125000" algn="br" rotWithShape="0">
                  <a:srgbClr val="868686">
                    <a:alpha val="50000"/>
                  </a:srgbClr>
                </a:outerShdw>
              </a:effectLst>
              <a:latin typeface="2  Mit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493963"/>
            <a:ext cx="8567737" cy="4248150"/>
          </a:xfrm>
        </p:spPr>
        <p:txBody>
          <a:bodyPr/>
          <a:lstStyle/>
          <a:p>
            <a:pPr algn="justLow">
              <a:lnSpc>
                <a:spcPct val="90000"/>
              </a:lnSpc>
              <a:buClr>
                <a:srgbClr val="FFC00D"/>
              </a:buClr>
              <a:buSzPct val="65000"/>
              <a:buFont typeface="Arial" charset="0"/>
              <a:buChar char="◄"/>
            </a:pPr>
            <a:r>
              <a:rPr lang="fa-IR" sz="28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تمام افراد30سال به بالا</a:t>
            </a:r>
          </a:p>
          <a:p>
            <a:pPr algn="justLow">
              <a:lnSpc>
                <a:spcPct val="90000"/>
              </a:lnSpc>
              <a:buClr>
                <a:srgbClr val="FFC00D"/>
              </a:buClr>
              <a:buSzPct val="65000"/>
              <a:buFont typeface="Arial" charset="0"/>
              <a:buChar char="◄"/>
            </a:pPr>
            <a:r>
              <a:rPr lang="fa-IR" sz="28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افرادکم تحرک</a:t>
            </a:r>
          </a:p>
          <a:p>
            <a:pPr algn="justLow">
              <a:lnSpc>
                <a:spcPct val="90000"/>
              </a:lnSpc>
              <a:buClr>
                <a:srgbClr val="FFC00D"/>
              </a:buClr>
              <a:buSzPct val="65000"/>
              <a:buFont typeface="Arial" charset="0"/>
              <a:buChar char="◄"/>
            </a:pPr>
            <a:r>
              <a:rPr lang="fa-IR" sz="28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افرادچاق</a:t>
            </a:r>
          </a:p>
          <a:p>
            <a:pPr algn="justLow">
              <a:lnSpc>
                <a:spcPct val="90000"/>
              </a:lnSpc>
              <a:buClr>
                <a:srgbClr val="FFC00D"/>
              </a:buClr>
              <a:buSzPct val="65000"/>
              <a:buFont typeface="Arial" charset="0"/>
              <a:buChar char="◄"/>
            </a:pPr>
            <a:r>
              <a:rPr lang="fa-IR" sz="28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افرادبااختلال درچربی خون</a:t>
            </a:r>
          </a:p>
          <a:p>
            <a:pPr algn="justLow">
              <a:lnSpc>
                <a:spcPct val="90000"/>
              </a:lnSpc>
              <a:buClr>
                <a:srgbClr val="FFC00D"/>
              </a:buClr>
              <a:buSzPct val="65000"/>
              <a:buFont typeface="Arial" charset="0"/>
              <a:buChar char="◄"/>
            </a:pPr>
            <a:r>
              <a:rPr lang="fa-IR" sz="28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افرادی که سابقه بیماری کلیوی وعفونت های مکررکلیه دارند.</a:t>
            </a:r>
          </a:p>
          <a:p>
            <a:pPr algn="justLow">
              <a:lnSpc>
                <a:spcPct val="90000"/>
              </a:lnSpc>
              <a:buClr>
                <a:srgbClr val="FFC00D"/>
              </a:buClr>
              <a:buSzPct val="65000"/>
              <a:buFont typeface="Arial" charset="0"/>
              <a:buChar char="◄"/>
            </a:pPr>
            <a:r>
              <a:rPr lang="fa-IR" sz="28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بیماران دیابتی</a:t>
            </a:r>
          </a:p>
          <a:p>
            <a:pPr algn="justLow">
              <a:lnSpc>
                <a:spcPct val="90000"/>
              </a:lnSpc>
              <a:buClr>
                <a:srgbClr val="FFC00D"/>
              </a:buClr>
              <a:buSzPct val="65000"/>
              <a:buFont typeface="Arial" charset="0"/>
              <a:buChar char="◄"/>
            </a:pPr>
            <a:r>
              <a:rPr lang="fa-IR" sz="28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افرادسیگاری</a:t>
            </a:r>
          </a:p>
          <a:p>
            <a:pPr algn="justLow">
              <a:lnSpc>
                <a:spcPct val="90000"/>
              </a:lnSpc>
              <a:buClr>
                <a:srgbClr val="FFC00D"/>
              </a:buClr>
              <a:buSzPct val="65000"/>
              <a:buFont typeface="Arial" charset="0"/>
              <a:buChar char="◄"/>
            </a:pPr>
            <a:r>
              <a:rPr lang="fa-IR" sz="28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افرادی که سابقه بیماری فشارخون بالاویابیماری های </a:t>
            </a:r>
            <a:r>
              <a:rPr lang="fa-I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قلبی عروقي در خانواده دارند.</a:t>
            </a:r>
            <a:endParaRPr lang="fa-IR" sz="2400" dirty="0"/>
          </a:p>
          <a:p>
            <a:pPr algn="justLow"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  <p:sp>
        <p:nvSpPr>
          <p:cNvPr id="66564" name="WordArt 4"/>
          <p:cNvSpPr>
            <a:spLocks noChangeArrowheads="1" noChangeShapeType="1" noTextEdit="1"/>
          </p:cNvSpPr>
          <p:nvPr/>
        </p:nvSpPr>
        <p:spPr bwMode="auto">
          <a:xfrm>
            <a:off x="1846263" y="476250"/>
            <a:ext cx="5534025" cy="1223963"/>
          </a:xfrm>
          <a:prstGeom prst="rect">
            <a:avLst/>
          </a:prstGeom>
        </p:spPr>
        <p:txBody>
          <a:bodyPr wrap="none" fromWordArt="1">
            <a:prstTxWarp prst="textCascadeDown">
              <a:avLst>
                <a:gd name="adj" fmla="val 36444"/>
              </a:avLst>
            </a:prstTxWarp>
          </a:bodyPr>
          <a:lstStyle/>
          <a:p>
            <a:pPr algn="ctr"/>
            <a:r>
              <a:rPr lang="fa-IR" sz="2800" b="1" kern="10" dirty="0">
                <a:ln w="9525">
                  <a:solidFill>
                    <a:srgbClr val="FF8243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چه</a:t>
            </a:r>
            <a:r>
              <a:rPr lang="fa-IR" sz="2800" b="1" kern="10" dirty="0">
                <a:ln w="9525">
                  <a:solidFill>
                    <a:srgbClr val="FF8243"/>
                  </a:solidFill>
                  <a:round/>
                  <a:headEnd/>
                  <a:tailEnd/>
                </a:ln>
                <a:solidFill>
                  <a:srgbClr val="FF8243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 </a:t>
            </a:r>
            <a:r>
              <a:rPr lang="fa-IR" sz="2800" b="1" kern="10" dirty="0">
                <a:ln w="9525">
                  <a:solidFill>
                    <a:srgbClr val="FF8243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کسانی بایدفشارخون خودرامرتب کنترل کنند؟</a:t>
            </a:r>
            <a:endParaRPr lang="en-US" sz="2800" b="1" kern="10" dirty="0">
              <a:ln w="9525">
                <a:solidFill>
                  <a:srgbClr val="FF8243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2  Mit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 algn="justLow">
              <a:buClr>
                <a:srgbClr val="FA9500"/>
              </a:buClr>
              <a:buFont typeface="Arial" charset="0"/>
              <a:buChar char="♦"/>
            </a:pP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درگيری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قلبی</a:t>
            </a:r>
            <a:r>
              <a:rPr lang="fa-IR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 </a:t>
            </a:r>
          </a:p>
          <a:p>
            <a:pPr algn="justLow">
              <a:buClr>
                <a:srgbClr val="FA9500"/>
              </a:buClr>
              <a:buFont typeface="Arial" charset="0"/>
              <a:buChar char="♦"/>
            </a:pP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درگيری مغزی</a:t>
            </a:r>
          </a:p>
          <a:p>
            <a:pPr algn="justLow">
              <a:buFontTx/>
              <a:buNone/>
            </a:pPr>
            <a:r>
              <a:rPr lang="fa-I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   شايعترين علامت عصبي،سردرد ناحيه پشت سر، سرگيجه </a:t>
            </a:r>
            <a:r>
              <a:rPr lang="fa-IR" sz="24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، سبکی سر، وزوزگوش </a:t>
            </a:r>
            <a:r>
              <a:rPr lang="fa-I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وتاریديد هم دیده </a:t>
            </a:r>
            <a:r>
              <a:rPr lang="fa-IR" sz="24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می شود.</a:t>
            </a:r>
          </a:p>
          <a:p>
            <a:pPr algn="justLow">
              <a:buFontTx/>
              <a:buNone/>
            </a:pPr>
            <a:r>
              <a:rPr lang="fa-IR" sz="24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   </a:t>
            </a:r>
            <a:r>
              <a:rPr lang="fa-I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گاهي افايش ناگهاني فشار خون ايجاد خونريزي داخل مغزي مي كند.</a:t>
            </a:r>
            <a:endParaRPr lang="fa-IR" sz="24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Low">
              <a:buClr>
                <a:srgbClr val="FA9500"/>
              </a:buClr>
              <a:buFont typeface="Arial" charset="0"/>
              <a:buChar char="♦"/>
            </a:pP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درگيری کليوی</a:t>
            </a:r>
            <a:endParaRPr lang="fa-IR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Low">
              <a:buClr>
                <a:srgbClr val="FA9500"/>
              </a:buClr>
              <a:buFont typeface="Arial" charset="0"/>
              <a:buChar char="♦"/>
            </a:pP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درگيری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چشم</a:t>
            </a:r>
          </a:p>
          <a:p>
            <a:pPr algn="justLow">
              <a:buFontTx/>
              <a:buNone/>
            </a:pPr>
            <a:endParaRPr lang="en-US" sz="2000" dirty="0"/>
          </a:p>
        </p:txBody>
      </p:sp>
      <p:sp>
        <p:nvSpPr>
          <p:cNvPr id="67588" name="AutoShape 4"/>
          <p:cNvSpPr>
            <a:spLocks/>
          </p:cNvSpPr>
          <p:nvPr/>
        </p:nvSpPr>
        <p:spPr bwMode="auto">
          <a:xfrm>
            <a:off x="8572528" y="2928934"/>
            <a:ext cx="73025" cy="1728787"/>
          </a:xfrm>
          <a:prstGeom prst="rightBrace">
            <a:avLst>
              <a:gd name="adj1" fmla="val 19728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WordArt 5"/>
          <p:cNvSpPr>
            <a:spLocks noChangeArrowheads="1" noChangeShapeType="1" noTextEdit="1"/>
          </p:cNvSpPr>
          <p:nvPr/>
        </p:nvSpPr>
        <p:spPr bwMode="auto">
          <a:xfrm>
            <a:off x="2195513" y="333375"/>
            <a:ext cx="5113337" cy="1079500"/>
          </a:xfrm>
          <a:prstGeom prst="rect">
            <a:avLst/>
          </a:prstGeom>
        </p:spPr>
        <p:txBody>
          <a:bodyPr wrap="none" fromWordArt="1">
            <a:prstTxWarp prst="textCascadeDown">
              <a:avLst>
                <a:gd name="adj" fmla="val 31296"/>
              </a:avLst>
            </a:prstTxWarp>
          </a:bodyPr>
          <a:lstStyle/>
          <a:p>
            <a:pPr algn="ctr"/>
            <a:r>
              <a:rPr lang="fa-IR" sz="3200" b="1" kern="10" dirty="0">
                <a:ln w="9525">
                  <a:solidFill>
                    <a:srgbClr val="FFC00D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درگیری اعضاء مختلف دراثرفشارخون</a:t>
            </a:r>
            <a:endParaRPr lang="en-US" sz="3200" b="1" kern="10" dirty="0">
              <a:ln w="9525">
                <a:solidFill>
                  <a:srgbClr val="FFC00D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2  Mit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8243"/>
            </a:gs>
            <a:gs pos="100000">
              <a:schemeClr val="bg1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903913"/>
          </a:xfrm>
        </p:spPr>
        <p:txBody>
          <a:bodyPr/>
          <a:lstStyle/>
          <a:p>
            <a:pPr algn="justLow">
              <a:buClr>
                <a:srgbClr val="FA9500"/>
              </a:buClr>
              <a:buSzPct val="65000"/>
              <a:buFont typeface="Arial" charset="0"/>
              <a:buChar char="◄"/>
            </a:pP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افرادی که در دو نوبت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اندازه گيري فشار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خون ، فشارخون بالاتراز90 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/140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دارند،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نيازبه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درمان دارند.</a:t>
            </a:r>
          </a:p>
          <a:p>
            <a:pPr algn="justLow">
              <a:buClr>
                <a:srgbClr val="FA9500"/>
              </a:buClr>
              <a:buSzPct val="65000"/>
              <a:buFont typeface="Arial" charset="0"/>
              <a:buNone/>
            </a:pPr>
            <a:endParaRPr lang="fa-IR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Low">
              <a:buClr>
                <a:srgbClr val="FA9500"/>
              </a:buClr>
              <a:buSzPct val="65000"/>
              <a:buFont typeface="Arial" charset="0"/>
              <a:buNone/>
            </a:pPr>
            <a:endParaRPr lang="fa-IR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Low">
              <a:buClr>
                <a:srgbClr val="FA9500"/>
              </a:buClr>
              <a:buSzPct val="65000"/>
              <a:buFont typeface="Arial" charset="0"/>
              <a:buNone/>
            </a:pPr>
            <a:endParaRPr lang="fa-IR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Low">
              <a:buClr>
                <a:srgbClr val="FA9500"/>
              </a:buClr>
              <a:buSzPct val="65000"/>
              <a:buFont typeface="Arial" charset="0"/>
              <a:buNone/>
            </a:pPr>
            <a:endParaRPr lang="fa-IR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Low">
              <a:buClr>
                <a:srgbClr val="FA9500"/>
              </a:buClr>
              <a:buSzPct val="65000"/>
              <a:buFont typeface="Arial" charset="0"/>
              <a:buNone/>
            </a:pPr>
            <a:endParaRPr lang="fa-IR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Low">
              <a:buClr>
                <a:srgbClr val="FA9500"/>
              </a:buClr>
              <a:buSzPct val="65000"/>
              <a:buFont typeface="Arial" charset="0"/>
              <a:buChar char="◄"/>
            </a:pP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وقتی فشارخون بالا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تشخيص داده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شد،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اولین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اقدام کاهش فاکتورهای خطرمی باشد.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</p:txBody>
      </p:sp>
      <p:pic>
        <p:nvPicPr>
          <p:cNvPr id="75781" name="Picture 5" descr="BloodPress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557338"/>
            <a:ext cx="2808287" cy="2700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WordArt 4"/>
          <p:cNvSpPr>
            <a:spLocks noChangeArrowheads="1" noChangeShapeType="1" noTextEdit="1"/>
          </p:cNvSpPr>
          <p:nvPr/>
        </p:nvSpPr>
        <p:spPr bwMode="auto">
          <a:xfrm>
            <a:off x="971550" y="4221163"/>
            <a:ext cx="7129463" cy="2376487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644869"/>
              </a:avLst>
            </a:prstTxWarp>
          </a:bodyPr>
          <a:lstStyle/>
          <a:p>
            <a:pPr algn="ctr"/>
            <a:r>
              <a:rPr lang="fa-IR" sz="3200" b="1" kern="10">
                <a:ln w="9525">
                  <a:noFill/>
                  <a:round/>
                  <a:headEnd/>
                  <a:tailEnd/>
                </a:ln>
                <a:solidFill>
                  <a:srgbClr val="993366"/>
                </a:solidFill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  <a:latin typeface="2  Badr"/>
              </a:rPr>
              <a:t>تغییرشیوه های نادرست زندگی وجایگزین نمودن آنهابارفتارهای بهداشتی .</a:t>
            </a:r>
            <a:endParaRPr lang="en-US" sz="3200" b="1" kern="10">
              <a:ln w="9525">
                <a:noFill/>
                <a:round/>
                <a:headEnd/>
                <a:tailEnd/>
              </a:ln>
              <a:solidFill>
                <a:srgbClr val="993366"/>
              </a:solidFill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  <a:latin typeface="2  Badr"/>
            </a:endParaRPr>
          </a:p>
        </p:txBody>
      </p:sp>
      <p:sp>
        <p:nvSpPr>
          <p:cNvPr id="68613" name="WordArt 5"/>
          <p:cNvSpPr>
            <a:spLocks noChangeArrowheads="1" noChangeShapeType="1" noTextEdit="1"/>
          </p:cNvSpPr>
          <p:nvPr/>
        </p:nvSpPr>
        <p:spPr bwMode="auto">
          <a:xfrm>
            <a:off x="971550" y="401638"/>
            <a:ext cx="7200900" cy="866775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25465"/>
              </a:avLst>
            </a:prstTxWarp>
          </a:bodyPr>
          <a:lstStyle/>
          <a:p>
            <a:pPr algn="ctr"/>
            <a:r>
              <a:rPr lang="fa-IR" sz="3200" b="1" kern="10" dirty="0">
                <a:ln w="9525">
                  <a:solidFill>
                    <a:srgbClr val="FFC00D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عوامل مؤثردرجلوگیری ازابتلابه بیماری فشارخون بالا</a:t>
            </a:r>
            <a:endParaRPr lang="en-US" sz="3200" b="1" kern="10" dirty="0">
              <a:ln w="9525">
                <a:solidFill>
                  <a:srgbClr val="FFC00D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2  Mitra"/>
            </a:endParaRPr>
          </a:p>
        </p:txBody>
      </p:sp>
      <p:pic>
        <p:nvPicPr>
          <p:cNvPr id="68614" name="Picture 6" descr="2wcefqq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2416175"/>
            <a:ext cx="5832475" cy="868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16150"/>
            <a:ext cx="8229600" cy="4525963"/>
          </a:xfrm>
        </p:spPr>
        <p:txBody>
          <a:bodyPr/>
          <a:lstStyle/>
          <a:p>
            <a:pPr algn="justLow">
              <a:buClr>
                <a:srgbClr val="993366"/>
              </a:buClr>
              <a:buFont typeface="Wingdings" pitchFamily="2" charset="2"/>
              <a:buChar char="ü"/>
            </a:pPr>
            <a:r>
              <a:rPr lang="fa-IR" b="1" dirty="0">
                <a:cs typeface="2  Badr" pitchFamily="2" charset="-78"/>
              </a:rPr>
              <a:t>مصرف </a:t>
            </a:r>
            <a:r>
              <a:rPr lang="fa-IR" b="1" dirty="0" smtClean="0">
                <a:cs typeface="2  Badr" pitchFamily="2" charset="-78"/>
              </a:rPr>
              <a:t>زيادنمک</a:t>
            </a:r>
            <a:endParaRPr lang="fa-IR" b="1" dirty="0">
              <a:cs typeface="2  Badr" pitchFamily="2" charset="-78"/>
            </a:endParaRPr>
          </a:p>
          <a:p>
            <a:pPr algn="justLow">
              <a:buClr>
                <a:srgbClr val="993366"/>
              </a:buClr>
              <a:buFont typeface="Wingdings" pitchFamily="2" charset="2"/>
              <a:buChar char="ü"/>
            </a:pPr>
            <a:r>
              <a:rPr lang="fa-IR" b="1" dirty="0">
                <a:cs typeface="2  Badr" pitchFamily="2" charset="-78"/>
              </a:rPr>
              <a:t>استعمال هرنوع </a:t>
            </a:r>
            <a:r>
              <a:rPr lang="fa-IR" b="1" dirty="0" smtClean="0">
                <a:cs typeface="2  Badr" pitchFamily="2" charset="-78"/>
              </a:rPr>
              <a:t>دخانيات وسيگار</a:t>
            </a:r>
            <a:endParaRPr lang="fa-IR" b="1" dirty="0">
              <a:cs typeface="2  Badr" pitchFamily="2" charset="-78"/>
            </a:endParaRPr>
          </a:p>
          <a:p>
            <a:pPr algn="justLow">
              <a:buClr>
                <a:srgbClr val="993366"/>
              </a:buClr>
              <a:buFont typeface="Wingdings" pitchFamily="2" charset="2"/>
              <a:buChar char="ü"/>
            </a:pPr>
            <a:r>
              <a:rPr lang="fa-IR" b="1" dirty="0">
                <a:cs typeface="2  Badr" pitchFamily="2" charset="-78"/>
              </a:rPr>
              <a:t>عدم </a:t>
            </a:r>
            <a:r>
              <a:rPr lang="fa-IR" b="1" dirty="0" smtClean="0">
                <a:cs typeface="2  Badr" pitchFamily="2" charset="-78"/>
              </a:rPr>
              <a:t>فعاليت </a:t>
            </a:r>
            <a:r>
              <a:rPr lang="fa-IR" b="1" dirty="0">
                <a:cs typeface="2  Badr" pitchFamily="2" charset="-78"/>
              </a:rPr>
              <a:t>بدنی منظم</a:t>
            </a:r>
          </a:p>
          <a:p>
            <a:pPr algn="justLow">
              <a:buClr>
                <a:srgbClr val="993366"/>
              </a:buClr>
              <a:buFont typeface="Wingdings" pitchFamily="2" charset="2"/>
              <a:buChar char="ü"/>
            </a:pPr>
            <a:r>
              <a:rPr lang="fa-IR" b="1" dirty="0">
                <a:cs typeface="2  Badr" pitchFamily="2" charset="-78"/>
              </a:rPr>
              <a:t>عدم مصرف سبزی </a:t>
            </a:r>
            <a:r>
              <a:rPr lang="fa-IR" b="1" dirty="0" smtClean="0">
                <a:cs typeface="2  Badr" pitchFamily="2" charset="-78"/>
              </a:rPr>
              <a:t>وميوه</a:t>
            </a:r>
            <a:endParaRPr lang="fa-IR" b="1" dirty="0">
              <a:cs typeface="2  Badr" pitchFamily="2" charset="-78"/>
            </a:endParaRPr>
          </a:p>
          <a:p>
            <a:pPr algn="justLow">
              <a:buClr>
                <a:srgbClr val="993366"/>
              </a:buClr>
              <a:buFont typeface="Wingdings" pitchFamily="2" charset="2"/>
              <a:buChar char="ü"/>
            </a:pPr>
            <a:r>
              <a:rPr lang="fa-IR" b="1" dirty="0">
                <a:cs typeface="2  Badr" pitchFamily="2" charset="-78"/>
              </a:rPr>
              <a:t>خوردن غذاهای چرب </a:t>
            </a:r>
            <a:r>
              <a:rPr lang="fa-IR" b="1" dirty="0" smtClean="0">
                <a:cs typeface="2  Badr" pitchFamily="2" charset="-78"/>
              </a:rPr>
              <a:t>وياسرخ </a:t>
            </a:r>
            <a:r>
              <a:rPr lang="fa-IR" b="1" dirty="0">
                <a:cs typeface="2  Badr" pitchFamily="2" charset="-78"/>
              </a:rPr>
              <a:t>کرده وغذاهای آماده</a:t>
            </a:r>
          </a:p>
          <a:p>
            <a:pPr algn="justLow">
              <a:buClr>
                <a:srgbClr val="993366"/>
              </a:buClr>
              <a:buFont typeface="Wingdings" pitchFamily="2" charset="2"/>
              <a:buChar char="ü"/>
            </a:pPr>
            <a:r>
              <a:rPr lang="fa-IR" b="1" dirty="0">
                <a:cs typeface="2  Badr" pitchFamily="2" charset="-78"/>
              </a:rPr>
              <a:t>مصرف </a:t>
            </a:r>
            <a:r>
              <a:rPr lang="fa-IR" b="1" dirty="0" smtClean="0">
                <a:cs typeface="2  Badr" pitchFamily="2" charset="-78"/>
              </a:rPr>
              <a:t>بطش ازحدقندوشيرينی</a:t>
            </a:r>
            <a:endParaRPr lang="fa-IR" b="1" dirty="0">
              <a:cs typeface="2  Badr" pitchFamily="2" charset="-78"/>
            </a:endParaRPr>
          </a:p>
          <a:p>
            <a:pPr algn="justLow">
              <a:buClr>
                <a:srgbClr val="993366"/>
              </a:buClr>
              <a:buFont typeface="Wingdings" pitchFamily="2" charset="2"/>
              <a:buChar char="ü"/>
            </a:pPr>
            <a:r>
              <a:rPr lang="fa-IR" b="1" dirty="0">
                <a:cs typeface="2  Badr" pitchFamily="2" charset="-78"/>
              </a:rPr>
              <a:t>اضافه وزن وچاقی</a:t>
            </a:r>
            <a:endParaRPr lang="en-US" b="1" dirty="0">
              <a:cs typeface="2  Badr" pitchFamily="2" charset="-78"/>
            </a:endParaRPr>
          </a:p>
        </p:txBody>
      </p:sp>
      <p:sp>
        <p:nvSpPr>
          <p:cNvPr id="69636" name="WordArt 4"/>
          <p:cNvSpPr>
            <a:spLocks noChangeArrowheads="1" noChangeShapeType="1" noTextEdit="1"/>
          </p:cNvSpPr>
          <p:nvPr/>
        </p:nvSpPr>
        <p:spPr bwMode="auto">
          <a:xfrm>
            <a:off x="900113" y="476250"/>
            <a:ext cx="7162800" cy="728663"/>
          </a:xfrm>
          <a:prstGeom prst="rect">
            <a:avLst/>
          </a:prstGeom>
        </p:spPr>
        <p:txBody>
          <a:bodyPr wrap="none" fromWordArt="1">
            <a:prstTxWarp prst="textWave4">
              <a:avLst>
                <a:gd name="adj1" fmla="val 10319"/>
                <a:gd name="adj2" fmla="val 0"/>
              </a:avLst>
            </a:prstTxWarp>
          </a:bodyPr>
          <a:lstStyle/>
          <a:p>
            <a:pPr algn="ctr"/>
            <a:r>
              <a:rPr lang="fa-IR" sz="2800" b="1" kern="10" dirty="0">
                <a:ln w="9525">
                  <a:solidFill>
                    <a:srgbClr val="FF8243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prstShdw prst="shdw13" dist="53882" dir="13500000">
                    <a:srgbClr val="868686">
                      <a:alpha val="50000"/>
                    </a:srgbClr>
                  </a:prstShdw>
                </a:effectLst>
                <a:latin typeface="2  Mitra"/>
              </a:rPr>
              <a:t>نمونه رفتارهای غیربهداشتی که درابتلابه بیماری فشارخون بالا مؤثرهستند</a:t>
            </a:r>
            <a:r>
              <a:rPr lang="fa-IR" sz="2800" b="1" kern="10" dirty="0">
                <a:ln w="9525">
                  <a:solidFill>
                    <a:srgbClr val="FF8243"/>
                  </a:solidFill>
                  <a:round/>
                  <a:headEnd/>
                  <a:tailEnd/>
                </a:ln>
                <a:solidFill>
                  <a:srgbClr val="FF8243"/>
                </a:solidFill>
                <a:effectLst>
                  <a:prstShdw prst="shdw13" dist="53882" dir="13500000">
                    <a:srgbClr val="868686">
                      <a:alpha val="50000"/>
                    </a:srgbClr>
                  </a:prstShdw>
                </a:effectLst>
                <a:latin typeface="2  Mitra"/>
              </a:rPr>
              <a:t>.</a:t>
            </a:r>
            <a:endParaRPr lang="en-US" sz="2800" b="1" kern="10" dirty="0">
              <a:ln w="9525">
                <a:solidFill>
                  <a:srgbClr val="FF8243"/>
                </a:solidFill>
                <a:round/>
                <a:headEnd/>
                <a:tailEnd/>
              </a:ln>
              <a:solidFill>
                <a:srgbClr val="FF8243"/>
              </a:solidFill>
              <a:effectLst>
                <a:prstShdw prst="shdw13" dist="53882" dir="13500000">
                  <a:srgbClr val="868686">
                    <a:alpha val="50000"/>
                  </a:srgbClr>
                </a:prstShdw>
              </a:effectLst>
              <a:latin typeface="2  Mit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600200"/>
            <a:ext cx="8686800" cy="4525963"/>
          </a:xfrm>
        </p:spPr>
        <p:txBody>
          <a:bodyPr/>
          <a:lstStyle/>
          <a:p>
            <a:pPr algn="just">
              <a:lnSpc>
                <a:spcPct val="90000"/>
              </a:lnSpc>
              <a:buClr>
                <a:srgbClr val="FFC00D"/>
              </a:buClr>
              <a:buSzPct val="90000"/>
              <a:buFont typeface="Arial" charset="0"/>
              <a:buChar char="♦"/>
            </a:pPr>
            <a:r>
              <a:rPr lang="fa-IR" sz="2400" b="1" dirty="0">
                <a:cs typeface="2  Badr" pitchFamily="2" charset="-78"/>
              </a:rPr>
              <a:t>کاهش مصرف نمک </a:t>
            </a:r>
          </a:p>
          <a:p>
            <a:pPr algn="just">
              <a:lnSpc>
                <a:spcPct val="90000"/>
              </a:lnSpc>
              <a:buClr>
                <a:srgbClr val="FFC00D"/>
              </a:buClr>
              <a:buSzPct val="90000"/>
              <a:buFont typeface="Arial" charset="0"/>
              <a:buNone/>
            </a:pPr>
            <a:r>
              <a:rPr lang="fa-IR" sz="2400" b="1" dirty="0">
                <a:solidFill>
                  <a:srgbClr val="FF7C80"/>
                </a:solidFill>
                <a:cs typeface="2  Badr" pitchFamily="2" charset="-78"/>
              </a:rPr>
              <a:t>(</a:t>
            </a:r>
            <a:r>
              <a:rPr lang="fa-IR" sz="2400" b="1" dirty="0" smtClean="0">
                <a:solidFill>
                  <a:srgbClr val="FF7C80"/>
                </a:solidFill>
                <a:cs typeface="2  Badr" pitchFamily="2" charset="-78"/>
              </a:rPr>
              <a:t>ميزان </a:t>
            </a:r>
            <a:r>
              <a:rPr lang="fa-IR" sz="2400" b="1" dirty="0">
                <a:solidFill>
                  <a:srgbClr val="FF7C80"/>
                </a:solidFill>
                <a:cs typeface="2  Badr" pitchFamily="2" charset="-78"/>
              </a:rPr>
              <a:t>مصرف نمک روزانه </a:t>
            </a:r>
            <a:r>
              <a:rPr lang="fa-IR" sz="2400" b="1" dirty="0" smtClean="0">
                <a:solidFill>
                  <a:srgbClr val="FF7C80"/>
                </a:solidFill>
                <a:cs typeface="2  Badr" pitchFamily="2" charset="-78"/>
              </a:rPr>
              <a:t>بايد </a:t>
            </a:r>
            <a:r>
              <a:rPr lang="fa-IR" sz="2400" b="1" dirty="0">
                <a:solidFill>
                  <a:srgbClr val="FF7C80"/>
                </a:solidFill>
                <a:cs typeface="2  Badr" pitchFamily="2" charset="-78"/>
              </a:rPr>
              <a:t>کمتر از 5گرم باشد . </a:t>
            </a:r>
            <a:r>
              <a:rPr lang="fa-IR" sz="2400" b="1" dirty="0" smtClean="0">
                <a:solidFill>
                  <a:srgbClr val="FF7C80"/>
                </a:solidFill>
                <a:cs typeface="2  Badr" pitchFamily="2" charset="-78"/>
              </a:rPr>
              <a:t>يعنی </a:t>
            </a:r>
            <a:r>
              <a:rPr lang="fa-IR" sz="2400" b="1" dirty="0">
                <a:solidFill>
                  <a:srgbClr val="FF7C80"/>
                </a:solidFill>
                <a:cs typeface="2  Badr" pitchFamily="2" charset="-78"/>
              </a:rPr>
              <a:t>نمک از سر سفره غذا حذف شود)</a:t>
            </a:r>
          </a:p>
          <a:p>
            <a:pPr algn="just">
              <a:lnSpc>
                <a:spcPct val="90000"/>
              </a:lnSpc>
              <a:buClr>
                <a:srgbClr val="FFC00D"/>
              </a:buClr>
              <a:buSzPct val="90000"/>
              <a:buFont typeface="Arial" charset="0"/>
              <a:buChar char="♦"/>
            </a:pPr>
            <a:r>
              <a:rPr lang="fa-IR" sz="2400" b="1" dirty="0">
                <a:cs typeface="2  Badr" pitchFamily="2" charset="-78"/>
              </a:rPr>
              <a:t>ترک </a:t>
            </a:r>
            <a:r>
              <a:rPr lang="fa-IR" sz="2400" b="1" dirty="0" smtClean="0">
                <a:cs typeface="2  Badr" pitchFamily="2" charset="-78"/>
              </a:rPr>
              <a:t>سيگاروالکل</a:t>
            </a:r>
            <a:endParaRPr lang="fa-IR" sz="2400" b="1" dirty="0">
              <a:cs typeface="2  Badr" pitchFamily="2" charset="-78"/>
            </a:endParaRPr>
          </a:p>
          <a:p>
            <a:pPr algn="just">
              <a:lnSpc>
                <a:spcPct val="90000"/>
              </a:lnSpc>
              <a:buClr>
                <a:srgbClr val="FFC00D"/>
              </a:buClr>
              <a:buSzPct val="90000"/>
              <a:buFont typeface="Arial" charset="0"/>
              <a:buChar char="♦"/>
            </a:pPr>
            <a:r>
              <a:rPr lang="fa-IR" sz="2400" b="1" dirty="0" smtClean="0">
                <a:cs typeface="2  Badr" pitchFamily="2" charset="-78"/>
              </a:rPr>
              <a:t>فعاليت </a:t>
            </a:r>
            <a:r>
              <a:rPr lang="fa-IR" sz="2400" b="1" dirty="0">
                <a:cs typeface="2  Badr" pitchFamily="2" charset="-78"/>
              </a:rPr>
              <a:t>بدنی منظم(حداقل </a:t>
            </a:r>
            <a:r>
              <a:rPr lang="fa-IR" sz="2400" b="1" dirty="0" smtClean="0">
                <a:cs typeface="2  Badr" pitchFamily="2" charset="-78"/>
              </a:rPr>
              <a:t>30دقيقه </a:t>
            </a:r>
            <a:r>
              <a:rPr lang="fa-IR" sz="2400" b="1" dirty="0">
                <a:cs typeface="2  Badr" pitchFamily="2" charset="-78"/>
              </a:rPr>
              <a:t>ورزش متوسط </a:t>
            </a:r>
            <a:r>
              <a:rPr lang="fa-IR" sz="2400" b="1" dirty="0" smtClean="0">
                <a:cs typeface="2  Badr" pitchFamily="2" charset="-78"/>
              </a:rPr>
              <a:t>دربيشترروزهای </a:t>
            </a:r>
            <a:r>
              <a:rPr lang="fa-IR" sz="2400" b="1" dirty="0">
                <a:cs typeface="2  Badr" pitchFamily="2" charset="-78"/>
              </a:rPr>
              <a:t>هفته)</a:t>
            </a:r>
          </a:p>
          <a:p>
            <a:pPr algn="just">
              <a:lnSpc>
                <a:spcPct val="90000"/>
              </a:lnSpc>
              <a:buClr>
                <a:srgbClr val="FFC00D"/>
              </a:buClr>
              <a:buSzPct val="90000"/>
              <a:buFont typeface="Arial" charset="0"/>
              <a:buChar char="♦"/>
            </a:pPr>
            <a:r>
              <a:rPr lang="fa-IR" sz="2400" b="1" dirty="0">
                <a:cs typeface="2  Badr" pitchFamily="2" charset="-78"/>
              </a:rPr>
              <a:t>کاهش مصرف </a:t>
            </a:r>
            <a:r>
              <a:rPr lang="fa-IR" sz="2400" b="1" dirty="0" smtClean="0">
                <a:cs typeface="2  Badr" pitchFamily="2" charset="-78"/>
              </a:rPr>
              <a:t>قندوشيرينی</a:t>
            </a:r>
            <a:endParaRPr lang="fa-IR" sz="2400" b="1" dirty="0">
              <a:cs typeface="2  Badr" pitchFamily="2" charset="-78"/>
            </a:endParaRPr>
          </a:p>
          <a:p>
            <a:pPr algn="just">
              <a:lnSpc>
                <a:spcPct val="90000"/>
              </a:lnSpc>
              <a:buClr>
                <a:srgbClr val="FFC00D"/>
              </a:buClr>
              <a:buSzPct val="90000"/>
              <a:buFont typeface="Arial" charset="0"/>
              <a:buChar char="♦"/>
            </a:pPr>
            <a:r>
              <a:rPr lang="fa-IR" sz="2400" b="1" dirty="0">
                <a:cs typeface="2  Badr" pitchFamily="2" charset="-78"/>
              </a:rPr>
              <a:t>کنترل </a:t>
            </a:r>
            <a:r>
              <a:rPr lang="fa-IR" sz="2400" b="1" dirty="0" smtClean="0">
                <a:cs typeface="2  Badr" pitchFamily="2" charset="-78"/>
              </a:rPr>
              <a:t>ديابت</a:t>
            </a:r>
            <a:endParaRPr lang="fa-IR" sz="2400" b="1" dirty="0">
              <a:cs typeface="2  Badr" pitchFamily="2" charset="-78"/>
            </a:endParaRPr>
          </a:p>
          <a:p>
            <a:pPr algn="just">
              <a:lnSpc>
                <a:spcPct val="90000"/>
              </a:lnSpc>
              <a:buClr>
                <a:srgbClr val="FFC00D"/>
              </a:buClr>
              <a:buSzPct val="90000"/>
              <a:buFont typeface="Arial" charset="0"/>
              <a:buChar char="♦"/>
            </a:pPr>
            <a:r>
              <a:rPr lang="fa-IR" sz="2400" b="1" dirty="0">
                <a:cs typeface="2  Badr" pitchFamily="2" charset="-78"/>
              </a:rPr>
              <a:t>کاهش چربی خون</a:t>
            </a:r>
          </a:p>
          <a:p>
            <a:pPr algn="just">
              <a:lnSpc>
                <a:spcPct val="90000"/>
              </a:lnSpc>
              <a:buClr>
                <a:srgbClr val="FFC00D"/>
              </a:buClr>
              <a:buSzPct val="90000"/>
              <a:buFont typeface="Arial" charset="0"/>
              <a:buChar char="♦"/>
            </a:pPr>
            <a:r>
              <a:rPr lang="fa-IR" sz="2400" b="1" dirty="0" smtClean="0">
                <a:cs typeface="2  Badr" pitchFamily="2" charset="-78"/>
              </a:rPr>
              <a:t>تغذيه مناسب</a:t>
            </a:r>
            <a:endParaRPr lang="fa-IR" sz="2400" b="1" dirty="0">
              <a:cs typeface="2  Badr" pitchFamily="2" charset="-78"/>
            </a:endParaRPr>
          </a:p>
        </p:txBody>
      </p:sp>
      <p:sp>
        <p:nvSpPr>
          <p:cNvPr id="70661" name="WordArt 5"/>
          <p:cNvSpPr>
            <a:spLocks noChangeArrowheads="1" noChangeShapeType="1" noTextEdit="1"/>
          </p:cNvSpPr>
          <p:nvPr/>
        </p:nvSpPr>
        <p:spPr bwMode="auto">
          <a:xfrm>
            <a:off x="2643174" y="357166"/>
            <a:ext cx="3748087" cy="873125"/>
          </a:xfrm>
          <a:prstGeom prst="rect">
            <a:avLst/>
          </a:prstGeom>
        </p:spPr>
        <p:txBody>
          <a:bodyPr wrap="none" fromWordArt="1">
            <a:prstTxWarp prst="textChevronInverted">
              <a:avLst>
                <a:gd name="adj" fmla="val 60912"/>
              </a:avLst>
            </a:prstTxWarp>
          </a:bodyPr>
          <a:lstStyle/>
          <a:p>
            <a:pPr algn="ctr"/>
            <a:r>
              <a:rPr lang="fa-IR" sz="3600" b="1" kern="10" dirty="0">
                <a:ln w="9525">
                  <a:solidFill>
                    <a:srgbClr val="FF8243"/>
                  </a:solidFill>
                  <a:round/>
                  <a:headEnd/>
                  <a:tailEnd/>
                </a:ln>
                <a:solidFill>
                  <a:srgbClr val="FF8243"/>
                </a:solidFill>
                <a:effectLst>
                  <a:outerShdw dist="107763" dir="13500000" sx="125000" sy="125000" algn="br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ن</a:t>
            </a:r>
            <a:r>
              <a:rPr lang="fa-IR" sz="3600" b="1" kern="10" dirty="0">
                <a:ln w="9525">
                  <a:solidFill>
                    <a:srgbClr val="FF8243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107763" dir="13500000" sx="125000" sy="125000" algn="br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مونه رفتارهای بهداشتی</a:t>
            </a:r>
            <a:endParaRPr lang="en-US" sz="3600" b="1" kern="10" dirty="0">
              <a:ln w="9525">
                <a:solidFill>
                  <a:srgbClr val="FF8243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dist="107763" dir="13500000" sx="125000" sy="125000" algn="br" rotWithShape="0">
                  <a:srgbClr val="868686">
                    <a:alpha val="50000"/>
                  </a:srgbClr>
                </a:outerShdw>
              </a:effectLst>
              <a:latin typeface="2  Mit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0" name="Picture 4" descr="419a33de53316aa24e6ec2bddbb0eda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745277">
            <a:off x="611188" y="620713"/>
            <a:ext cx="2857500" cy="3333750"/>
          </a:xfrm>
          <a:prstGeom prst="rect">
            <a:avLst/>
          </a:prstGeom>
          <a:noFill/>
        </p:spPr>
      </p:pic>
      <p:sp>
        <p:nvSpPr>
          <p:cNvPr id="80901" name="Line 5"/>
          <p:cNvSpPr>
            <a:spLocks noChangeShapeType="1"/>
          </p:cNvSpPr>
          <p:nvPr/>
        </p:nvSpPr>
        <p:spPr bwMode="auto">
          <a:xfrm flipH="1">
            <a:off x="1547813" y="188913"/>
            <a:ext cx="936625" cy="42481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02" name="Line 6"/>
          <p:cNvSpPr>
            <a:spLocks noChangeShapeType="1"/>
          </p:cNvSpPr>
          <p:nvPr/>
        </p:nvSpPr>
        <p:spPr bwMode="auto">
          <a:xfrm>
            <a:off x="0" y="1557338"/>
            <a:ext cx="4067175" cy="14398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0903" name="Picture 7" descr="smok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45798">
            <a:off x="5580063" y="538163"/>
            <a:ext cx="3024187" cy="2962275"/>
          </a:xfrm>
          <a:prstGeom prst="rect">
            <a:avLst/>
          </a:prstGeom>
          <a:noFill/>
        </p:spPr>
      </p:pic>
      <p:pic>
        <p:nvPicPr>
          <p:cNvPr id="80904" name="Picture 8" descr="cyc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3275" y="3473450"/>
            <a:ext cx="3316288" cy="2763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341438"/>
            <a:ext cx="7127875" cy="5516562"/>
          </a:xfrm>
        </p:spPr>
        <p:txBody>
          <a:bodyPr/>
          <a:lstStyle/>
          <a:p>
            <a:pPr algn="just">
              <a:lnSpc>
                <a:spcPct val="90000"/>
              </a:lnSpc>
              <a:buClr>
                <a:srgbClr val="993366"/>
              </a:buClr>
              <a:buSzPct val="65000"/>
              <a:buFont typeface="Wingdings" pitchFamily="2" charset="2"/>
              <a:buChar char="v"/>
            </a:pPr>
            <a:r>
              <a:rPr lang="fa-IR" sz="2400" b="1" dirty="0"/>
              <a:t> </a:t>
            </a:r>
            <a:r>
              <a:rPr lang="fa-I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سير</a:t>
            </a:r>
            <a:endParaRPr lang="fa-IR" sz="28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">
              <a:lnSpc>
                <a:spcPct val="90000"/>
              </a:lnSpc>
              <a:buClr>
                <a:srgbClr val="993366"/>
              </a:buClr>
              <a:buSzPct val="65000"/>
              <a:buFont typeface="Wingdings" pitchFamily="2" charset="2"/>
              <a:buChar char="v"/>
            </a:pPr>
            <a:r>
              <a:rPr lang="fa-IR" sz="28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 گوجه فرنگی</a:t>
            </a:r>
          </a:p>
          <a:p>
            <a:pPr algn="just">
              <a:lnSpc>
                <a:spcPct val="90000"/>
              </a:lnSpc>
              <a:buClr>
                <a:srgbClr val="993366"/>
              </a:buClr>
              <a:buSzPct val="65000"/>
              <a:buFont typeface="Wingdings" pitchFamily="2" charset="2"/>
              <a:buChar char="v"/>
            </a:pPr>
            <a:r>
              <a:rPr lang="fa-IR" sz="28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 تره فرنگی                         </a:t>
            </a:r>
          </a:p>
          <a:p>
            <a:pPr algn="just">
              <a:lnSpc>
                <a:spcPct val="90000"/>
              </a:lnSpc>
              <a:buClr>
                <a:srgbClr val="993366"/>
              </a:buClr>
              <a:buSzPct val="65000"/>
              <a:buFont typeface="Wingdings" pitchFamily="2" charset="2"/>
              <a:buChar char="v"/>
            </a:pPr>
            <a:r>
              <a:rPr lang="fa-IR" sz="28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 </a:t>
            </a:r>
            <a:r>
              <a:rPr lang="fa-I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شنبليله</a:t>
            </a:r>
            <a:endParaRPr lang="fa-IR" sz="28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">
              <a:lnSpc>
                <a:spcPct val="90000"/>
              </a:lnSpc>
              <a:buClr>
                <a:srgbClr val="993366"/>
              </a:buClr>
              <a:buSzPct val="65000"/>
              <a:buFont typeface="Wingdings" pitchFamily="2" charset="2"/>
              <a:buChar char="v"/>
            </a:pPr>
            <a:r>
              <a:rPr lang="fa-IR" sz="28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 </a:t>
            </a:r>
            <a:r>
              <a:rPr lang="fa-I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شويد  </a:t>
            </a:r>
            <a:endParaRPr lang="fa-IR" sz="28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">
              <a:lnSpc>
                <a:spcPct val="90000"/>
              </a:lnSpc>
              <a:buClr>
                <a:srgbClr val="993366"/>
              </a:buClr>
              <a:buSzPct val="65000"/>
              <a:buFont typeface="Wingdings" pitchFamily="2" charset="2"/>
              <a:buChar char="v"/>
            </a:pPr>
            <a:r>
              <a:rPr lang="fa-IR" sz="28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کرفس </a:t>
            </a:r>
          </a:p>
          <a:p>
            <a:pPr algn="just">
              <a:lnSpc>
                <a:spcPct val="90000"/>
              </a:lnSpc>
              <a:buClr>
                <a:srgbClr val="993366"/>
              </a:buClr>
              <a:buSzPct val="65000"/>
              <a:buFont typeface="Wingdings" pitchFamily="2" charset="2"/>
              <a:buChar char="v"/>
            </a:pPr>
            <a:r>
              <a:rPr lang="fa-I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ليموترش</a:t>
            </a:r>
            <a:endParaRPr lang="fa-IR" sz="28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">
              <a:lnSpc>
                <a:spcPct val="90000"/>
              </a:lnSpc>
              <a:buClr>
                <a:srgbClr val="993366"/>
              </a:buClr>
              <a:buSzPct val="65000"/>
              <a:buFont typeface="Wingdings" pitchFamily="2" charset="2"/>
              <a:buChar char="v"/>
            </a:pPr>
            <a:r>
              <a:rPr lang="fa-IR" sz="28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 گلابی</a:t>
            </a:r>
          </a:p>
          <a:p>
            <a:pPr algn="just">
              <a:lnSpc>
                <a:spcPct val="90000"/>
              </a:lnSpc>
              <a:buClr>
                <a:srgbClr val="993366"/>
              </a:buClr>
              <a:buSzPct val="65000"/>
              <a:buFont typeface="Wingdings" pitchFamily="2" charset="2"/>
              <a:buChar char="v"/>
            </a:pPr>
            <a:r>
              <a:rPr lang="fa-IR" sz="28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 </a:t>
            </a:r>
            <a:r>
              <a:rPr lang="fa-I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زيتون </a:t>
            </a:r>
            <a:endParaRPr lang="fa-IR" sz="28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">
              <a:lnSpc>
                <a:spcPct val="90000"/>
              </a:lnSpc>
              <a:buClr>
                <a:srgbClr val="993366"/>
              </a:buClr>
              <a:buSzPct val="65000"/>
              <a:buFont typeface="Wingdings" pitchFamily="2" charset="2"/>
              <a:buChar char="v"/>
            </a:pPr>
            <a:r>
              <a:rPr lang="fa-I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پياز</a:t>
            </a:r>
            <a:endParaRPr lang="fa-IR" sz="28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">
              <a:lnSpc>
                <a:spcPct val="90000"/>
              </a:lnSpc>
              <a:buFontTx/>
              <a:buNone/>
            </a:pPr>
            <a:endParaRPr lang="fa-IR" sz="20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fa-IR" sz="20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                                                   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fa-IR" sz="20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">
              <a:lnSpc>
                <a:spcPct val="90000"/>
              </a:lnSpc>
              <a:buFontTx/>
              <a:buNone/>
            </a:pPr>
            <a:endParaRPr lang="fa-IR" sz="20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">
              <a:lnSpc>
                <a:spcPct val="90000"/>
              </a:lnSpc>
              <a:buFontTx/>
              <a:buNone/>
            </a:pPr>
            <a:endParaRPr lang="en-US" sz="1800" dirty="0"/>
          </a:p>
        </p:txBody>
      </p:sp>
      <p:sp>
        <p:nvSpPr>
          <p:cNvPr id="72708" name="WordArt 4"/>
          <p:cNvSpPr>
            <a:spLocks noChangeArrowheads="1" noChangeShapeType="1" noTextEdit="1"/>
          </p:cNvSpPr>
          <p:nvPr/>
        </p:nvSpPr>
        <p:spPr bwMode="auto">
          <a:xfrm rot="-1067347">
            <a:off x="89096" y="704971"/>
            <a:ext cx="4824412" cy="1338262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56338"/>
              </a:avLst>
            </a:prstTxWarp>
          </a:bodyPr>
          <a:lstStyle/>
          <a:p>
            <a:pPr algn="ctr"/>
            <a:r>
              <a:rPr lang="fa-IR" sz="2800" b="1" kern="10" dirty="0">
                <a:ln w="9525">
                  <a:solidFill>
                    <a:srgbClr val="FF8243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sy="-100000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میوه هاوسبزیجات مؤثردرکاهش فشارخون</a:t>
            </a:r>
            <a:endParaRPr lang="en-US" sz="2800" b="1" kern="10" dirty="0">
              <a:ln w="9525">
                <a:solidFill>
                  <a:srgbClr val="FF8243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sy="-100000" rotWithShape="0">
                  <a:srgbClr val="868686">
                    <a:alpha val="50000"/>
                  </a:srgbClr>
                </a:outerShdw>
              </a:effectLst>
              <a:latin typeface="2  Mitra"/>
            </a:endParaRPr>
          </a:p>
        </p:txBody>
      </p:sp>
      <p:pic>
        <p:nvPicPr>
          <p:cNvPr id="72709" name="Picture 5" descr="42-186477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76700"/>
            <a:ext cx="2351088" cy="2781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WordArt 4"/>
          <p:cNvSpPr>
            <a:spLocks noChangeArrowheads="1" noChangeShapeType="1" noTextEdit="1"/>
          </p:cNvSpPr>
          <p:nvPr/>
        </p:nvSpPr>
        <p:spPr bwMode="auto">
          <a:xfrm>
            <a:off x="1258888" y="333375"/>
            <a:ext cx="6553200" cy="15843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7449"/>
              </a:avLst>
            </a:prstTxWarp>
          </a:bodyPr>
          <a:lstStyle/>
          <a:p>
            <a:pPr algn="ctr"/>
            <a:r>
              <a:rPr lang="fa-IR" sz="3600" kern="10" dirty="0">
                <a:ln w="9525">
                  <a:solidFill>
                    <a:srgbClr val="FF7D80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latin typeface="2  Titr"/>
              </a:rPr>
              <a:t>افزایش</a:t>
            </a:r>
            <a:r>
              <a:rPr lang="fa-IR" sz="3600" kern="10" dirty="0">
                <a:ln w="9525">
                  <a:solidFill>
                    <a:srgbClr val="FF7D80"/>
                  </a:solidFill>
                  <a:round/>
                  <a:headEnd/>
                  <a:tailEnd/>
                </a:ln>
                <a:solidFill>
                  <a:srgbClr val="FF7D80"/>
                </a:solidFill>
                <a:latin typeface="2  Titr"/>
              </a:rPr>
              <a:t> </a:t>
            </a:r>
            <a:r>
              <a:rPr lang="fa-IR" sz="3600" kern="10" dirty="0">
                <a:ln w="9525">
                  <a:solidFill>
                    <a:srgbClr val="FF7D80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latin typeface="2  Titr"/>
              </a:rPr>
              <a:t>فشارخون</a:t>
            </a:r>
            <a:endParaRPr lang="en-US" sz="3600" kern="10" dirty="0">
              <a:ln w="9525">
                <a:solidFill>
                  <a:srgbClr val="FF7D80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latin typeface="2  Titr"/>
            </a:endParaRPr>
          </a:p>
        </p:txBody>
      </p:sp>
      <p:pic>
        <p:nvPicPr>
          <p:cNvPr id="56325" name="Picture 5" descr="4yuk41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31113" y="928670"/>
            <a:ext cx="1512887" cy="4535487"/>
          </a:xfrm>
          <a:prstGeom prst="rect">
            <a:avLst/>
          </a:prstGeom>
          <a:noFill/>
        </p:spPr>
      </p:pic>
      <p:pic>
        <p:nvPicPr>
          <p:cNvPr id="56326" name="Picture 6" descr="4yuk41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1052513"/>
            <a:ext cx="1441450" cy="4679950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2" name="Picture 4" descr="ddc743dn5ijd8vbp8vq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281571">
            <a:off x="395288" y="4662488"/>
            <a:ext cx="2016125" cy="1790700"/>
          </a:xfrm>
          <a:prstGeom prst="rect">
            <a:avLst/>
          </a:prstGeom>
          <a:noFill/>
        </p:spPr>
      </p:pic>
      <p:pic>
        <p:nvPicPr>
          <p:cNvPr id="78853" name="Picture 5" descr="skin-care-tecniques-with-the-humble-toma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414078">
            <a:off x="539750" y="2217738"/>
            <a:ext cx="1890713" cy="1787525"/>
          </a:xfrm>
          <a:prstGeom prst="rect">
            <a:avLst/>
          </a:prstGeom>
          <a:noFill/>
        </p:spPr>
      </p:pic>
      <p:pic>
        <p:nvPicPr>
          <p:cNvPr id="78854" name="Picture 6" descr="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50038" y="260350"/>
            <a:ext cx="2190750" cy="1285875"/>
          </a:xfrm>
          <a:prstGeom prst="rect">
            <a:avLst/>
          </a:prstGeom>
          <a:noFill/>
        </p:spPr>
      </p:pic>
      <p:pic>
        <p:nvPicPr>
          <p:cNvPr id="78855" name="Picture 7" descr="leek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37570942">
            <a:off x="58738" y="241300"/>
            <a:ext cx="1828800" cy="1724025"/>
          </a:xfrm>
          <a:prstGeom prst="rect">
            <a:avLst/>
          </a:prstGeom>
          <a:noFill/>
        </p:spPr>
      </p:pic>
      <p:pic>
        <p:nvPicPr>
          <p:cNvPr id="78856" name="Picture 8" descr="image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1125538"/>
            <a:ext cx="2663825" cy="2309812"/>
          </a:xfrm>
          <a:prstGeom prst="rect">
            <a:avLst/>
          </a:prstGeom>
          <a:noFill/>
        </p:spPr>
      </p:pic>
      <p:pic>
        <p:nvPicPr>
          <p:cNvPr id="78857" name="Picture 9" descr="garlic_bulb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1891088">
            <a:off x="6877050" y="4810125"/>
            <a:ext cx="2016125" cy="1643063"/>
          </a:xfrm>
          <a:prstGeom prst="rect">
            <a:avLst/>
          </a:prstGeom>
          <a:noFill/>
        </p:spPr>
      </p:pic>
      <p:pic>
        <p:nvPicPr>
          <p:cNvPr id="78858" name="Picture 10" descr="onion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08400" y="4437063"/>
            <a:ext cx="2087563" cy="2008187"/>
          </a:xfrm>
          <a:prstGeom prst="rect">
            <a:avLst/>
          </a:prstGeom>
          <a:noFill/>
        </p:spPr>
      </p:pic>
      <p:pic>
        <p:nvPicPr>
          <p:cNvPr id="78859" name="Picture 11" descr="olive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58025" y="2276475"/>
            <a:ext cx="1906588" cy="1776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229600" cy="3086100"/>
          </a:xfrm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buFontTx/>
              <a:buNone/>
            </a:pPr>
            <a:r>
              <a:rPr lang="fa-IR" sz="4800" b="1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Davat" pitchFamily="2" charset="-78"/>
              </a:rPr>
              <a:t>درصورتی که </a:t>
            </a:r>
            <a:r>
              <a:rPr lang="fa-IR" sz="4800" b="1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Davat" pitchFamily="2" charset="-78"/>
              </a:rPr>
              <a:t>بارعايت </a:t>
            </a:r>
            <a:r>
              <a:rPr lang="fa-IR" sz="4800" b="1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Davat" pitchFamily="2" charset="-78"/>
              </a:rPr>
              <a:t>رفتارهای بهداشتی وکاهش فاکتورهای خطر، </a:t>
            </a:r>
            <a:r>
              <a:rPr lang="fa-IR" sz="4800" b="1" dirty="0">
                <a:solidFill>
                  <a:srgbClr val="FF7D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Davat" pitchFamily="2" charset="-78"/>
              </a:rPr>
              <a:t>فشارخون</a:t>
            </a:r>
            <a:r>
              <a:rPr lang="fa-IR" sz="4800" b="1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Davat" pitchFamily="2" charset="-78"/>
              </a:rPr>
              <a:t> کنترل </a:t>
            </a:r>
            <a:r>
              <a:rPr lang="fa-IR" sz="4800" b="1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Davat" pitchFamily="2" charset="-78"/>
              </a:rPr>
              <a:t>نشدبايددارودرمانی </a:t>
            </a:r>
            <a:r>
              <a:rPr lang="fa-IR" sz="4800" b="1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Davat" pitchFamily="2" charset="-78"/>
              </a:rPr>
              <a:t>شروع شود.</a:t>
            </a:r>
            <a:endParaRPr lang="en-US" sz="4800" b="1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Davat" pitchFamily="2" charset="-78"/>
            </a:endParaRPr>
          </a:p>
        </p:txBody>
      </p:sp>
      <p:pic>
        <p:nvPicPr>
          <p:cNvPr id="71684" name="Picture 4" descr="6gfp6w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333375"/>
            <a:ext cx="6048375" cy="1141413"/>
          </a:xfrm>
          <a:prstGeom prst="rect">
            <a:avLst/>
          </a:prstGeom>
          <a:noFill/>
        </p:spPr>
      </p:pic>
      <p:pic>
        <p:nvPicPr>
          <p:cNvPr id="71685" name="Picture 5" descr="6gfp6w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47813" y="5516563"/>
            <a:ext cx="6048375" cy="1141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359025"/>
            <a:ext cx="8686800" cy="4525963"/>
          </a:xfrm>
        </p:spPr>
        <p:txBody>
          <a:bodyPr/>
          <a:lstStyle/>
          <a:p>
            <a:pPr algn="justLow">
              <a:buClr>
                <a:srgbClr val="FA9500"/>
              </a:buClr>
              <a:buSzPct val="110000"/>
              <a:buFont typeface="Wingdings" pitchFamily="2" charset="2"/>
              <a:buChar char="ü"/>
            </a:pP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شايعترين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علت عمل نکردن به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توصيه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های پزشک معالج وعدم مصرف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صحيح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دارواست.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Low">
              <a:buClr>
                <a:srgbClr val="FA9500"/>
              </a:buClr>
              <a:buSzPct val="110000"/>
              <a:buFont typeface="Wingdings" pitchFamily="2" charset="2"/>
              <a:buChar char="ü"/>
            </a:pP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مصرف همزمان قرص های ضدبارداری .</a:t>
            </a:r>
          </a:p>
          <a:p>
            <a:pPr algn="justLow">
              <a:buClr>
                <a:srgbClr val="FA9500"/>
              </a:buClr>
              <a:buSzPct val="110000"/>
              <a:buFont typeface="Wingdings" pitchFamily="2" charset="2"/>
              <a:buChar char="ü"/>
            </a:pP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اضافه وزن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زياد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.</a:t>
            </a:r>
          </a:p>
          <a:p>
            <a:pPr algn="justLow">
              <a:buClr>
                <a:srgbClr val="FA9500"/>
              </a:buClr>
              <a:buSzPct val="110000"/>
              <a:buFont typeface="Wingdings" pitchFamily="2" charset="2"/>
              <a:buChar char="ü"/>
            </a:pP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استفاده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يش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ازحدنمک .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</p:txBody>
      </p:sp>
      <p:sp>
        <p:nvSpPr>
          <p:cNvPr id="73732" name="WordArt 4"/>
          <p:cNvSpPr>
            <a:spLocks noChangeArrowheads="1" noChangeShapeType="1" noTextEdit="1"/>
          </p:cNvSpPr>
          <p:nvPr/>
        </p:nvSpPr>
        <p:spPr bwMode="auto">
          <a:xfrm>
            <a:off x="1692275" y="115888"/>
            <a:ext cx="5759450" cy="1081087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54708"/>
              </a:avLst>
            </a:prstTxWarp>
          </a:bodyPr>
          <a:lstStyle/>
          <a:p>
            <a:pPr algn="ctr"/>
            <a:r>
              <a:rPr lang="fa-IR" sz="2800" b="1" kern="10" dirty="0">
                <a:ln w="9525">
                  <a:solidFill>
                    <a:srgbClr val="FF8243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مواردی که فشارخون به درمان پاسخ نمی دهد.</a:t>
            </a:r>
            <a:endParaRPr lang="en-US" sz="2800" b="1" kern="10" dirty="0">
              <a:ln w="9525">
                <a:solidFill>
                  <a:srgbClr val="FF8243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2  Mitra"/>
            </a:endParaRPr>
          </a:p>
        </p:txBody>
      </p:sp>
      <p:pic>
        <p:nvPicPr>
          <p:cNvPr id="73733" name="Picture 5" descr="2wcefqq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835150" y="5734050"/>
            <a:ext cx="5607050" cy="823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WordArt 4"/>
          <p:cNvSpPr>
            <a:spLocks noChangeArrowheads="1" noChangeShapeType="1" noTextEdit="1"/>
          </p:cNvSpPr>
          <p:nvPr/>
        </p:nvSpPr>
        <p:spPr bwMode="auto">
          <a:xfrm>
            <a:off x="827088" y="4343400"/>
            <a:ext cx="6337300" cy="2181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10319"/>
                <a:gd name="adj2" fmla="val 227"/>
              </a:avLst>
            </a:prstTxWarp>
          </a:bodyPr>
          <a:lstStyle/>
          <a:p>
            <a:pPr algn="ctr"/>
            <a:r>
              <a:rPr lang="fa-IR" sz="3600" kern="10">
                <a:ln w="9525">
                  <a:solidFill>
                    <a:srgbClr val="007976"/>
                  </a:solidFill>
                  <a:round/>
                  <a:headEnd/>
                  <a:tailEnd/>
                </a:ln>
                <a:solidFill>
                  <a:srgbClr val="007976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2  Titr"/>
              </a:rPr>
              <a:t>سالم وتندرست باشید .</a:t>
            </a:r>
            <a:endParaRPr lang="en-US" sz="3600" kern="10">
              <a:ln w="9525">
                <a:solidFill>
                  <a:srgbClr val="007976"/>
                </a:solidFill>
                <a:round/>
                <a:headEnd/>
                <a:tailEnd/>
              </a:ln>
              <a:solidFill>
                <a:srgbClr val="007976"/>
              </a:solid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2  Tit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" y="2503488"/>
            <a:ext cx="8229600" cy="4525962"/>
          </a:xfrm>
        </p:spPr>
        <p:txBody>
          <a:bodyPr/>
          <a:lstStyle/>
          <a:p>
            <a:pPr algn="just">
              <a:buClr>
                <a:srgbClr val="FF7D80"/>
              </a:buClr>
              <a:buFont typeface="Arial" charset="0"/>
              <a:buChar char="♦"/>
            </a:pPr>
            <a:r>
              <a:rPr lang="ar-SA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زماني كه قلب خون را به درون رگها پمپ مي كند</a:t>
            </a:r>
            <a:endParaRPr lang="fa-IR" sz="36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">
              <a:buClr>
                <a:srgbClr val="993300"/>
              </a:buClr>
              <a:buFont typeface="Arial" charset="0"/>
              <a:buNone/>
            </a:pPr>
            <a:r>
              <a:rPr lang="ar-SA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ازنيروي حاصل ازآن  فشار خون ايجاد مي شود.</a:t>
            </a:r>
            <a:endParaRPr lang="en-US" sz="36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</p:txBody>
      </p:sp>
      <p:sp>
        <p:nvSpPr>
          <p:cNvPr id="57348" name="WordArt 4"/>
          <p:cNvSpPr>
            <a:spLocks noChangeArrowheads="1" noChangeShapeType="1" noTextEdit="1"/>
          </p:cNvSpPr>
          <p:nvPr/>
        </p:nvSpPr>
        <p:spPr bwMode="auto">
          <a:xfrm>
            <a:off x="2484438" y="549275"/>
            <a:ext cx="3959225" cy="93503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fa-IR" sz="3600" b="1" kern="10" dirty="0">
                <a:ln w="9525">
                  <a:solidFill>
                    <a:srgbClr val="FF8243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sy="50000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فشارخون چیست ؟</a:t>
            </a:r>
            <a:endParaRPr lang="en-US" sz="3600" b="1" kern="10" dirty="0">
              <a:ln w="9525">
                <a:solidFill>
                  <a:srgbClr val="FF8243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sy="50000" rotWithShape="0">
                  <a:srgbClr val="868686">
                    <a:alpha val="50000"/>
                  </a:srgbClr>
                </a:outerShdw>
              </a:effectLst>
              <a:latin typeface="2  Mitra"/>
            </a:endParaRPr>
          </a:p>
        </p:txBody>
      </p:sp>
      <p:pic>
        <p:nvPicPr>
          <p:cNvPr id="57349" name="Picture 5" descr="2wcefqq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5064125"/>
            <a:ext cx="6626225" cy="81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2763"/>
            <a:ext cx="8218488" cy="4525962"/>
          </a:xfrm>
        </p:spPr>
        <p:txBody>
          <a:bodyPr/>
          <a:lstStyle/>
          <a:p>
            <a:pPr algn="just">
              <a:buFontTx/>
              <a:buNone/>
            </a:pPr>
            <a:endParaRPr lang="fa-IR" dirty="0"/>
          </a:p>
          <a:p>
            <a:pPr>
              <a:buClr>
                <a:srgbClr val="FF7D80"/>
              </a:buClr>
              <a:buFont typeface="Arial" charset="0"/>
              <a:buChar char="♦"/>
            </a:pPr>
            <a:r>
              <a:rPr lang="fa-IR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اگرفشارخون وجودنداشته </a:t>
            </a:r>
            <a:r>
              <a:rPr lang="fa-IR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باشديعنی </a:t>
            </a:r>
            <a:r>
              <a:rPr lang="fa-IR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قلب فردکار</a:t>
            </a:r>
            <a:br>
              <a:rPr lang="fa-IR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</a:br>
            <a:r>
              <a:rPr lang="fa-IR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نمی کندوفردزنده </a:t>
            </a:r>
            <a:r>
              <a:rPr lang="fa-IR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نيست </a:t>
            </a:r>
            <a:r>
              <a:rPr lang="fa-IR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.</a:t>
            </a:r>
          </a:p>
          <a:p>
            <a:pPr algn="just">
              <a:buFontTx/>
              <a:buNone/>
            </a:pPr>
            <a:endParaRPr lang="fa-IR" sz="36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ctr">
              <a:buFontTx/>
              <a:buNone/>
            </a:pPr>
            <a:r>
              <a:rPr lang="fa-IR" sz="4000" b="1" dirty="0">
                <a:solidFill>
                  <a:srgbClr val="FFC00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Davat" pitchFamily="2" charset="-78"/>
              </a:rPr>
              <a:t>وجودفشارخون برای ادامه </a:t>
            </a:r>
            <a:r>
              <a:rPr lang="fa-IR" sz="4000" b="1" dirty="0" smtClean="0">
                <a:solidFill>
                  <a:srgbClr val="FFC00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Davat" pitchFamily="2" charset="-78"/>
              </a:rPr>
              <a:t>حيات </a:t>
            </a:r>
            <a:r>
              <a:rPr lang="fa-IR" sz="4000" b="1" dirty="0">
                <a:solidFill>
                  <a:srgbClr val="FFC00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Davat" pitchFamily="2" charset="-78"/>
              </a:rPr>
              <a:t>الزامی است .</a:t>
            </a:r>
          </a:p>
          <a:p>
            <a:pPr algn="just">
              <a:buFontTx/>
              <a:buNone/>
            </a:pPr>
            <a:endParaRPr lang="en-US" sz="4000" b="1" dirty="0">
              <a:solidFill>
                <a:srgbClr val="FFC00D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Davat" pitchFamily="2" charset="-78"/>
            </a:endParaRPr>
          </a:p>
        </p:txBody>
      </p:sp>
      <p:sp>
        <p:nvSpPr>
          <p:cNvPr id="58372" name="WordArt 4"/>
          <p:cNvSpPr>
            <a:spLocks noChangeArrowheads="1" noChangeShapeType="1" noTextEdit="1"/>
          </p:cNvSpPr>
          <p:nvPr/>
        </p:nvSpPr>
        <p:spPr bwMode="auto">
          <a:xfrm>
            <a:off x="2195513" y="333375"/>
            <a:ext cx="4824412" cy="1008063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5977"/>
              </a:avLst>
            </a:prstTxWarp>
          </a:bodyPr>
          <a:lstStyle/>
          <a:p>
            <a:pPr algn="ctr"/>
            <a:r>
              <a:rPr lang="fa-IR" sz="3600" b="1" kern="10" dirty="0">
                <a:ln w="9525">
                  <a:solidFill>
                    <a:srgbClr val="FF8243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107763" dir="13500000" sx="75000" sy="75000" algn="tl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فشارخون</a:t>
            </a:r>
            <a:r>
              <a:rPr lang="fa-IR" sz="3600" b="1" kern="10" dirty="0">
                <a:ln w="9525">
                  <a:solidFill>
                    <a:srgbClr val="FF8243"/>
                  </a:solidFill>
                  <a:round/>
                  <a:headEnd/>
                  <a:tailEnd/>
                </a:ln>
                <a:solidFill>
                  <a:srgbClr val="FF8243"/>
                </a:solidFill>
                <a:effectLst>
                  <a:outerShdw dist="107763" dir="13500000" sx="75000" sy="75000" algn="tl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 </a:t>
            </a:r>
            <a:r>
              <a:rPr lang="fa-IR" sz="3600" b="1" kern="10" dirty="0">
                <a:ln w="9525">
                  <a:solidFill>
                    <a:srgbClr val="FF8243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107763" dir="13500000" sx="75000" sy="75000" algn="tl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بایدباشدیانه ؟</a:t>
            </a:r>
            <a:endParaRPr lang="en-US" sz="3600" b="1" kern="10" dirty="0">
              <a:ln w="9525">
                <a:solidFill>
                  <a:srgbClr val="FF8243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dist="107763" dir="13500000" sx="75000" sy="75000" algn="tl" rotWithShape="0">
                  <a:srgbClr val="868686">
                    <a:alpha val="50000"/>
                  </a:srgbClr>
                </a:outerShdw>
              </a:effectLst>
              <a:latin typeface="2  Mit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6513" y="2216150"/>
            <a:ext cx="9144001" cy="4525963"/>
          </a:xfrm>
        </p:spPr>
        <p:txBody>
          <a:bodyPr/>
          <a:lstStyle/>
          <a:p>
            <a:pPr algn="justLow">
              <a:buClr>
                <a:srgbClr val="9A4D00"/>
              </a:buClr>
              <a:buFont typeface="Wingdings" pitchFamily="2" charset="2"/>
              <a:buChar char="ü"/>
            </a:pPr>
            <a:r>
              <a:rPr lang="fa-IR" b="1" dirty="0">
                <a:cs typeface="2  Badr" pitchFamily="2" charset="-78"/>
              </a:rPr>
              <a:t>6 % جامعه دچارافزایش فشارخون هستند.</a:t>
            </a:r>
          </a:p>
          <a:p>
            <a:pPr algn="justLow">
              <a:buClr>
                <a:srgbClr val="9A4D00"/>
              </a:buClr>
              <a:buFont typeface="Wingdings" pitchFamily="2" charset="2"/>
              <a:buChar char="ü"/>
            </a:pPr>
            <a:r>
              <a:rPr lang="fa-IR" b="1" dirty="0">
                <a:cs typeface="2  Badr" pitchFamily="2" charset="-78"/>
              </a:rPr>
              <a:t> فشارخون بالا، علت عمده سکته های قلبی ، مغزی </a:t>
            </a:r>
            <a:r>
              <a:rPr lang="fa-IR" b="1" dirty="0" smtClean="0">
                <a:cs typeface="2  Badr" pitchFamily="2" charset="-78"/>
              </a:rPr>
              <a:t>ونارسايی</a:t>
            </a:r>
            <a:r>
              <a:rPr lang="fa-IR" b="1" dirty="0">
                <a:cs typeface="2  Badr" pitchFamily="2" charset="-78"/>
              </a:rPr>
              <a:t/>
            </a:r>
            <a:br>
              <a:rPr lang="fa-IR" b="1" dirty="0">
                <a:cs typeface="2  Badr" pitchFamily="2" charset="-78"/>
              </a:rPr>
            </a:br>
            <a:r>
              <a:rPr lang="fa-IR" b="1" dirty="0" smtClean="0">
                <a:cs typeface="2  Badr" pitchFamily="2" charset="-78"/>
              </a:rPr>
              <a:t>كليه </a:t>
            </a:r>
            <a:r>
              <a:rPr lang="fa-IR" b="1" dirty="0">
                <a:cs typeface="2  Badr" pitchFamily="2" charset="-78"/>
              </a:rPr>
              <a:t>می باشد.</a:t>
            </a:r>
          </a:p>
          <a:p>
            <a:pPr algn="justLow">
              <a:buClr>
                <a:srgbClr val="9A4D00"/>
              </a:buClr>
              <a:buFont typeface="Wingdings" pitchFamily="2" charset="2"/>
              <a:buChar char="ü"/>
            </a:pPr>
            <a:r>
              <a:rPr lang="fa-IR" b="1" dirty="0" smtClean="0">
                <a:cs typeface="2  Badr" pitchFamily="2" charset="-78"/>
              </a:rPr>
              <a:t>بيشترافرادمبتلابه اين بيماری </a:t>
            </a:r>
            <a:r>
              <a:rPr lang="fa-IR" b="1" dirty="0">
                <a:cs typeface="2  Badr" pitchFamily="2" charset="-78"/>
              </a:rPr>
              <a:t>، </a:t>
            </a:r>
            <a:r>
              <a:rPr lang="fa-IR" b="1" dirty="0" smtClean="0">
                <a:cs typeface="2  Badr" pitchFamily="2" charset="-78"/>
              </a:rPr>
              <a:t>ازبيماری </a:t>
            </a:r>
            <a:r>
              <a:rPr lang="fa-IR" b="1" dirty="0">
                <a:cs typeface="2  Badr" pitchFamily="2" charset="-78"/>
              </a:rPr>
              <a:t>خودبی اطلاع هستندوتنها</a:t>
            </a:r>
            <a:r>
              <a:rPr lang="fa-IR" b="1" dirty="0">
                <a:latin typeface="Georgia" pitchFamily="18" charset="0"/>
                <a:cs typeface="2  Badr" pitchFamily="2" charset="-78"/>
              </a:rPr>
              <a:t>25% </a:t>
            </a:r>
            <a:r>
              <a:rPr lang="fa-IR" b="1" dirty="0" smtClean="0">
                <a:latin typeface="Georgia" pitchFamily="18" charset="0"/>
                <a:cs typeface="2  Badr" pitchFamily="2" charset="-78"/>
              </a:rPr>
              <a:t>بيماران </a:t>
            </a:r>
            <a:r>
              <a:rPr lang="fa-IR" b="1" dirty="0">
                <a:latin typeface="Georgia" pitchFamily="18" charset="0"/>
                <a:cs typeface="2  Badr" pitchFamily="2" charset="-78"/>
              </a:rPr>
              <a:t>درحال درمان هستند.</a:t>
            </a:r>
            <a:endParaRPr lang="en-US" b="1" dirty="0">
              <a:latin typeface="Georgia" pitchFamily="18" charset="0"/>
              <a:cs typeface="2  Badr" pitchFamily="2" charset="-78"/>
            </a:endParaRPr>
          </a:p>
          <a:p>
            <a:pPr algn="justLow">
              <a:buClr>
                <a:srgbClr val="9A4D00"/>
              </a:buClr>
              <a:buFont typeface="Wingdings" pitchFamily="2" charset="2"/>
              <a:buChar char="ü"/>
            </a:pPr>
            <a:r>
              <a:rPr lang="fa-IR" b="1" dirty="0">
                <a:latin typeface="Georgia" pitchFamily="18" charset="0"/>
                <a:cs typeface="2  Badr" pitchFamily="2" charset="-78"/>
              </a:rPr>
              <a:t>فشار خون بالا ، </a:t>
            </a:r>
            <a:r>
              <a:rPr lang="fa-IR" b="1" dirty="0" smtClean="0">
                <a:latin typeface="Georgia" pitchFamily="18" charset="0"/>
                <a:cs typeface="2  Badr" pitchFamily="2" charset="-78"/>
              </a:rPr>
              <a:t>شايعترين بيماری </a:t>
            </a:r>
            <a:r>
              <a:rPr lang="fa-IR" b="1" dirty="0">
                <a:latin typeface="Georgia" pitchFamily="18" charset="0"/>
                <a:cs typeface="2  Badr" pitchFamily="2" charset="-78"/>
              </a:rPr>
              <a:t>عروقی است (درمردان </a:t>
            </a:r>
            <a:r>
              <a:rPr lang="fa-IR" b="1" dirty="0" smtClean="0">
                <a:latin typeface="Georgia" pitchFamily="18" charset="0"/>
                <a:cs typeface="2  Badr" pitchFamily="2" charset="-78"/>
              </a:rPr>
              <a:t>شايعتراست </a:t>
            </a:r>
            <a:r>
              <a:rPr lang="fa-IR" b="1" dirty="0">
                <a:latin typeface="Georgia" pitchFamily="18" charset="0"/>
                <a:cs typeface="2  Badr" pitchFamily="2" charset="-78"/>
              </a:rPr>
              <a:t>) .</a:t>
            </a:r>
          </a:p>
          <a:p>
            <a:pPr algn="justLow">
              <a:buClr>
                <a:srgbClr val="9A4D00"/>
              </a:buClr>
              <a:buFont typeface="Wingdings" pitchFamily="2" charset="2"/>
              <a:buChar char="ü"/>
            </a:pPr>
            <a:r>
              <a:rPr lang="fa-IR" b="1" dirty="0">
                <a:latin typeface="Georgia" pitchFamily="18" charset="0"/>
                <a:cs typeface="2  Badr" pitchFamily="2" charset="-78"/>
              </a:rPr>
              <a:t>درخانم هاپس </a:t>
            </a:r>
            <a:r>
              <a:rPr lang="fa-IR" b="1" dirty="0" smtClean="0">
                <a:latin typeface="Georgia" pitchFamily="18" charset="0"/>
                <a:cs typeface="2  Badr" pitchFamily="2" charset="-78"/>
              </a:rPr>
              <a:t>ازيائسگی </a:t>
            </a:r>
            <a:r>
              <a:rPr lang="fa-IR" b="1" dirty="0">
                <a:latin typeface="Georgia" pitchFamily="18" charset="0"/>
                <a:cs typeface="2  Badr" pitchFamily="2" charset="-78"/>
              </a:rPr>
              <a:t>، فشارخون </a:t>
            </a:r>
            <a:r>
              <a:rPr lang="fa-IR" b="1" dirty="0" smtClean="0">
                <a:latin typeface="Georgia" pitchFamily="18" charset="0"/>
                <a:cs typeface="2  Badr" pitchFamily="2" charset="-78"/>
              </a:rPr>
              <a:t>افزايش می يابد .</a:t>
            </a:r>
            <a:endParaRPr lang="fa-IR" b="1" dirty="0">
              <a:latin typeface="Georgia" pitchFamily="18" charset="0"/>
              <a:cs typeface="2  Badr" pitchFamily="2" charset="-78"/>
            </a:endParaRPr>
          </a:p>
          <a:p>
            <a:pPr algn="just">
              <a:buFontTx/>
              <a:buNone/>
            </a:pPr>
            <a:r>
              <a:rPr lang="fa-IR" sz="2800" dirty="0">
                <a:latin typeface="Georgia" pitchFamily="18" charset="0"/>
              </a:rPr>
              <a:t>     </a:t>
            </a:r>
            <a:endParaRPr lang="en-US" sz="2800" dirty="0">
              <a:latin typeface="Georgia" pitchFamily="18" charset="0"/>
            </a:endParaRPr>
          </a:p>
        </p:txBody>
      </p:sp>
      <p:sp>
        <p:nvSpPr>
          <p:cNvPr id="59396" name="WordArt 4"/>
          <p:cNvSpPr>
            <a:spLocks noChangeArrowheads="1" noChangeShapeType="1" noTextEdit="1"/>
          </p:cNvSpPr>
          <p:nvPr/>
        </p:nvSpPr>
        <p:spPr bwMode="auto">
          <a:xfrm>
            <a:off x="1619250" y="333375"/>
            <a:ext cx="5832475" cy="10080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20000"/>
                <a:gd name="adj2" fmla="val -204"/>
              </a:avLst>
            </a:prstTxWarp>
          </a:bodyPr>
          <a:lstStyle/>
          <a:p>
            <a:pPr algn="ctr"/>
            <a:r>
              <a:rPr lang="fa-IR" sz="3600" b="1" kern="10" dirty="0">
                <a:ln w="9525">
                  <a:solidFill>
                    <a:srgbClr val="FF8243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sy="50000" kx="-2453608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چرابیماری فشارخون بالامهم است ؟</a:t>
            </a:r>
            <a:endParaRPr lang="en-US" sz="3600" b="1" kern="10" dirty="0">
              <a:ln w="9525">
                <a:solidFill>
                  <a:srgbClr val="FF8243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sy="50000" kx="-2453608" rotWithShape="0">
                  <a:srgbClr val="868686">
                    <a:alpha val="50000"/>
                  </a:srgbClr>
                </a:outerShdw>
              </a:effectLst>
              <a:latin typeface="2  Mit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52413" y="2133600"/>
            <a:ext cx="9144001" cy="4525963"/>
          </a:xfrm>
        </p:spPr>
        <p:txBody>
          <a:bodyPr/>
          <a:lstStyle/>
          <a:p>
            <a:pPr algn="justLow">
              <a:buFontTx/>
              <a:buNone/>
            </a:pPr>
            <a:endParaRPr lang="fa-IR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Low">
              <a:buClr>
                <a:srgbClr val="B40000"/>
              </a:buClr>
              <a:buSzPct val="60000"/>
              <a:buFont typeface="Arial" charset="0"/>
              <a:buChar char="◄"/>
            </a:pP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فشارخون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اوليه            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94%مواردبدون علت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تشخيص</a:t>
            </a:r>
            <a:endParaRPr lang="fa-IR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Low">
              <a:buClr>
                <a:srgbClr val="B40000"/>
              </a:buClr>
              <a:buSzPct val="60000"/>
              <a:buFont typeface="Arial" charset="0"/>
              <a:buNone/>
            </a:pP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   داده می شوند.</a:t>
            </a:r>
          </a:p>
          <a:p>
            <a:pPr algn="justLow">
              <a:buClr>
                <a:srgbClr val="B40000"/>
              </a:buClr>
              <a:buSzPct val="60000"/>
              <a:buFont typeface="Arial" charset="0"/>
              <a:buChar char="◄"/>
            </a:pPr>
            <a:endParaRPr lang="fa-IR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Low">
              <a:buClr>
                <a:srgbClr val="B40000"/>
              </a:buClr>
              <a:buSzPct val="60000"/>
              <a:buFont typeface="Arial" charset="0"/>
              <a:buChar char="◄"/>
            </a:pP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فشارخون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ثانويه     6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%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مواردبراثربيماري هاي ديگرهستند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.</a:t>
            </a:r>
          </a:p>
          <a:p>
            <a:pPr algn="justLow">
              <a:buFontTx/>
              <a:buNone/>
            </a:pP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 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5072066" y="3000372"/>
            <a:ext cx="122237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 flipV="1">
            <a:off x="5572132" y="4786322"/>
            <a:ext cx="714380" cy="45719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0422" name="WordArt 6"/>
          <p:cNvSpPr>
            <a:spLocks noChangeArrowheads="1" noChangeShapeType="1" noTextEdit="1"/>
          </p:cNvSpPr>
          <p:nvPr/>
        </p:nvSpPr>
        <p:spPr bwMode="auto">
          <a:xfrm>
            <a:off x="1695450" y="188913"/>
            <a:ext cx="5900738" cy="10795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50000"/>
              </a:avLst>
            </a:prstTxWarp>
          </a:bodyPr>
          <a:lstStyle/>
          <a:p>
            <a:pPr algn="ctr"/>
            <a:r>
              <a:rPr lang="fa-IR" sz="3600" b="1" kern="10" dirty="0">
                <a:ln w="9525">
                  <a:solidFill>
                    <a:srgbClr val="FA9500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sy="50000" kx="-2453608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علت های ایجادفشارخون بالاچیست ؟</a:t>
            </a:r>
            <a:endParaRPr lang="en-US" sz="3600" b="1" kern="10" dirty="0">
              <a:ln w="9525">
                <a:solidFill>
                  <a:srgbClr val="FA9500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sy="50000" kx="-2453608" rotWithShape="0">
                  <a:srgbClr val="868686">
                    <a:alpha val="50000"/>
                  </a:srgbClr>
                </a:outerShdw>
              </a:effectLst>
              <a:latin typeface="2  Mit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" y="1125538"/>
            <a:ext cx="8964613" cy="5000625"/>
          </a:xfrm>
        </p:spPr>
        <p:txBody>
          <a:bodyPr/>
          <a:lstStyle/>
          <a:p>
            <a:pPr>
              <a:buClr>
                <a:srgbClr val="B40000"/>
              </a:buClr>
              <a:buFont typeface="Wingdings" pitchFamily="2" charset="2"/>
              <a:buChar char="Ø"/>
            </a:pPr>
            <a:r>
              <a:rPr lang="fa-IR" b="1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Traffic" pitchFamily="2" charset="-78"/>
              </a:rPr>
              <a:t>درفشارخون </a:t>
            </a:r>
            <a:r>
              <a:rPr lang="fa-IR" b="1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Traffic" pitchFamily="2" charset="-78"/>
              </a:rPr>
              <a:t>اوليه </a:t>
            </a:r>
            <a:r>
              <a:rPr lang="fa-IR" b="1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Traffic" pitchFamily="2" charset="-78"/>
              </a:rPr>
              <a:t>:</a:t>
            </a:r>
            <a:endParaRPr lang="fa-IR" sz="2400" b="1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  <a:cs typeface="2  Traffic" pitchFamily="2" charset="-78"/>
            </a:endParaRPr>
          </a:p>
          <a:p>
            <a:pPr>
              <a:buFontTx/>
              <a:buNone/>
            </a:pP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 60%افرادوقتی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رژيم غذايي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کم نمک استفاده کنند، فشارخونشان کنترل می شود.</a:t>
            </a:r>
          </a:p>
          <a:p>
            <a:pPr algn="justLow">
              <a:buFontTx/>
              <a:buNone/>
            </a:pP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در40%افرادمحدوديت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مصرف نمک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تأثيری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روی فشارخون ندارد.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>
              <a:buClr>
                <a:srgbClr val="B40000"/>
              </a:buClr>
              <a:buFont typeface="Wingdings" pitchFamily="2" charset="2"/>
              <a:buChar char="Ø"/>
            </a:pPr>
            <a:r>
              <a:rPr lang="fa-IR" b="1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Traffic" pitchFamily="2" charset="-78"/>
              </a:rPr>
              <a:t>درفشارخون </a:t>
            </a:r>
            <a:r>
              <a:rPr lang="fa-IR" b="1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Traffic" pitchFamily="2" charset="-78"/>
              </a:rPr>
              <a:t>ثانويه </a:t>
            </a:r>
            <a:r>
              <a:rPr lang="fa-IR" b="1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Traffic" pitchFamily="2" charset="-78"/>
              </a:rPr>
              <a:t>:</a:t>
            </a:r>
          </a:p>
          <a:p>
            <a:pPr algn="just">
              <a:buFontTx/>
              <a:buNone/>
            </a:pP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شايعترين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علت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ايجادکننده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فشارخون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بيماريهای کليوی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می باشد.</a:t>
            </a:r>
          </a:p>
          <a:p>
            <a:pPr algn="just">
              <a:buFontTx/>
              <a:buNone/>
            </a:pP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قرص های ضدبارداری درخانم هادر5-1%می تواندباعث فشارخون شود.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>
              <a:buFontTx/>
              <a:buNone/>
            </a:pP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359025"/>
            <a:ext cx="8507412" cy="4525963"/>
          </a:xfrm>
        </p:spPr>
        <p:txBody>
          <a:bodyPr/>
          <a:lstStyle/>
          <a:p>
            <a:pPr algn="just">
              <a:buClr>
                <a:srgbClr val="993300"/>
              </a:buClr>
              <a:buFont typeface="Wingdings" pitchFamily="2" charset="2"/>
              <a:buChar char="v"/>
            </a:pP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بيماريهای کليوی</a:t>
            </a:r>
            <a:endParaRPr lang="fa-IR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">
              <a:buClr>
                <a:srgbClr val="993300"/>
              </a:buClr>
              <a:buFont typeface="Wingdings" pitchFamily="2" charset="2"/>
              <a:buChar char="v"/>
            </a:pP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مصرف برخی داروها ( داروهای هورمونی ،کورتون ها ومسکن ها)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">
              <a:buClr>
                <a:srgbClr val="993300"/>
              </a:buClr>
              <a:buFont typeface="Wingdings" pitchFamily="2" charset="2"/>
              <a:buChar char="v"/>
            </a:pP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مصرف برخی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موادغذايی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( نمک ، </a:t>
            </a: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کافئين وشيرين بيان </a:t>
            </a:r>
            <a:r>
              <a:rPr lang="fa-IR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)</a:t>
            </a:r>
          </a:p>
          <a:p>
            <a:pPr algn="just">
              <a:buClr>
                <a:srgbClr val="993300"/>
              </a:buClr>
              <a:buFont typeface="Wingdings" pitchFamily="2" charset="2"/>
              <a:buChar char="v"/>
            </a:pPr>
            <a:r>
              <a:rPr lang="fa-IR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سيگارودخانيات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</p:txBody>
      </p:sp>
      <p:sp>
        <p:nvSpPr>
          <p:cNvPr id="61444" name="WordArt 4"/>
          <p:cNvSpPr>
            <a:spLocks noChangeArrowheads="1" noChangeShapeType="1" noTextEdit="1"/>
          </p:cNvSpPr>
          <p:nvPr/>
        </p:nvSpPr>
        <p:spPr bwMode="auto">
          <a:xfrm>
            <a:off x="2051050" y="476250"/>
            <a:ext cx="5322888" cy="1008063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7718"/>
              </a:avLst>
            </a:prstTxWarp>
          </a:bodyPr>
          <a:lstStyle/>
          <a:p>
            <a:pPr algn="ctr"/>
            <a:r>
              <a:rPr lang="fa-IR" sz="3600" b="1" kern="10" dirty="0">
                <a:ln w="9525">
                  <a:solidFill>
                    <a:srgbClr val="FA9500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sy="50000" kx="-2453608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سایرعلت های ایجادفشارخون بالا</a:t>
            </a:r>
            <a:endParaRPr lang="en-US" sz="3600" b="1" kern="10" dirty="0">
              <a:ln w="9525">
                <a:solidFill>
                  <a:srgbClr val="FA9500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sy="50000" kx="-2453608" rotWithShape="0">
                  <a:srgbClr val="868686">
                    <a:alpha val="50000"/>
                  </a:srgbClr>
                </a:outerShdw>
              </a:effectLst>
              <a:latin typeface="2  Mitra"/>
            </a:endParaRPr>
          </a:p>
        </p:txBody>
      </p:sp>
      <p:pic>
        <p:nvPicPr>
          <p:cNvPr id="61445" name="Picture 5" descr="2wcefqq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5692775"/>
            <a:ext cx="5616575" cy="688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503488"/>
            <a:ext cx="7796212" cy="3302000"/>
          </a:xfrm>
        </p:spPr>
        <p:txBody>
          <a:bodyPr/>
          <a:lstStyle/>
          <a:p>
            <a:pPr algn="just">
              <a:buSzPct val="50000"/>
              <a:buFontTx/>
              <a:buBlip>
                <a:blip r:embed="rId2"/>
              </a:buBlip>
            </a:pPr>
            <a:r>
              <a:rPr lang="fa-IR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مردان جوان </a:t>
            </a:r>
            <a:r>
              <a:rPr lang="fa-IR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سياهپوست</a:t>
            </a:r>
            <a:endParaRPr lang="fa-IR" sz="40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">
              <a:buSzPct val="50000"/>
              <a:buFontTx/>
              <a:buBlip>
                <a:blip r:embed="rId2"/>
              </a:buBlip>
            </a:pPr>
            <a:r>
              <a:rPr lang="fa-IR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افرادسيگاری</a:t>
            </a:r>
            <a:endParaRPr lang="fa-IR" sz="4000" b="1" dirty="0">
              <a:effectLst>
                <a:outerShdw blurRad="38100" dist="38100" dir="2700000" algn="tl">
                  <a:srgbClr val="FFFFFF"/>
                </a:outerShdw>
              </a:effectLst>
              <a:cs typeface="2  Badr" pitchFamily="2" charset="-78"/>
            </a:endParaRPr>
          </a:p>
          <a:p>
            <a:pPr algn="just">
              <a:buSzPct val="50000"/>
              <a:buFontTx/>
              <a:buBlip>
                <a:blip r:embed="rId2"/>
              </a:buBlip>
            </a:pPr>
            <a:r>
              <a:rPr lang="fa-IR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افرادی که چربی وقندخون بالادارند</a:t>
            </a:r>
          </a:p>
          <a:p>
            <a:pPr algn="just">
              <a:buSzPct val="50000"/>
              <a:buFontTx/>
              <a:buBlip>
                <a:blip r:embed="rId2"/>
              </a:buBlip>
            </a:pPr>
            <a:r>
              <a:rPr lang="fa-IR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2  Badr" pitchFamily="2" charset="-78"/>
              </a:rPr>
              <a:t>افرادچاق</a:t>
            </a:r>
            <a:r>
              <a:rPr lang="fa-IR" dirty="0"/>
              <a:t>  </a:t>
            </a:r>
            <a:endParaRPr lang="en-US" dirty="0"/>
          </a:p>
        </p:txBody>
      </p:sp>
      <p:sp>
        <p:nvSpPr>
          <p:cNvPr id="64516" name="WordArt 4"/>
          <p:cNvSpPr>
            <a:spLocks noChangeArrowheads="1" noChangeShapeType="1" noTextEdit="1"/>
          </p:cNvSpPr>
          <p:nvPr/>
        </p:nvSpPr>
        <p:spPr bwMode="auto">
          <a:xfrm>
            <a:off x="1187450" y="188913"/>
            <a:ext cx="7104063" cy="1223962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8236"/>
                <a:gd name="adj2" fmla="val 213"/>
              </a:avLst>
            </a:prstTxWarp>
          </a:bodyPr>
          <a:lstStyle/>
          <a:p>
            <a:pPr algn="ctr"/>
            <a:r>
              <a:rPr lang="fa-IR" sz="3600" b="1" kern="10" dirty="0">
                <a:ln w="9525">
                  <a:solidFill>
                    <a:srgbClr val="FF8243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2  Mitra"/>
              </a:rPr>
              <a:t>عوامل تعیین کننده پیش آگهی بددرفشارخون بالا</a:t>
            </a:r>
            <a:endParaRPr lang="en-US" sz="3600" b="1" kern="10" dirty="0">
              <a:ln w="9525">
                <a:solidFill>
                  <a:srgbClr val="FF8243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2  Mitra"/>
            </a:endParaRPr>
          </a:p>
        </p:txBody>
      </p:sp>
      <p:pic>
        <p:nvPicPr>
          <p:cNvPr id="64517" name="Picture 5" descr="2wcefqq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1331913" y="5661025"/>
            <a:ext cx="6183312" cy="792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514</Words>
  <Application>Microsoft Office PowerPoint</Application>
  <PresentationFormat>On-screen Show (4:3)</PresentationFormat>
  <Paragraphs>113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Baghrei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Nazmavar</dc:creator>
  <cp:lastModifiedBy>BAZM</cp:lastModifiedBy>
  <cp:revision>72</cp:revision>
  <dcterms:created xsi:type="dcterms:W3CDTF">2008-10-29T05:07:10Z</dcterms:created>
  <dcterms:modified xsi:type="dcterms:W3CDTF">2014-08-19T09:08:19Z</dcterms:modified>
</cp:coreProperties>
</file>