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60"/>
  </p:notesMasterIdLst>
  <p:sldIdLst>
    <p:sldId id="256" r:id="rId2"/>
    <p:sldId id="423" r:id="rId3"/>
    <p:sldId id="353" r:id="rId4"/>
    <p:sldId id="366" r:id="rId5"/>
    <p:sldId id="356" r:id="rId6"/>
    <p:sldId id="357" r:id="rId7"/>
    <p:sldId id="359" r:id="rId8"/>
    <p:sldId id="361" r:id="rId9"/>
    <p:sldId id="362" r:id="rId10"/>
    <p:sldId id="363" r:id="rId11"/>
    <p:sldId id="364" r:id="rId12"/>
    <p:sldId id="410" r:id="rId13"/>
    <p:sldId id="414" r:id="rId14"/>
    <p:sldId id="409" r:id="rId15"/>
    <p:sldId id="415" r:id="rId16"/>
    <p:sldId id="412" r:id="rId17"/>
    <p:sldId id="413" r:id="rId18"/>
    <p:sldId id="417" r:id="rId19"/>
    <p:sldId id="416" r:id="rId20"/>
    <p:sldId id="367" r:id="rId21"/>
    <p:sldId id="368" r:id="rId22"/>
    <p:sldId id="424" r:id="rId23"/>
    <p:sldId id="397" r:id="rId24"/>
    <p:sldId id="370" r:id="rId25"/>
    <p:sldId id="403" r:id="rId26"/>
    <p:sldId id="373" r:id="rId27"/>
    <p:sldId id="374" r:id="rId28"/>
    <p:sldId id="271" r:id="rId29"/>
    <p:sldId id="405" r:id="rId30"/>
    <p:sldId id="404" r:id="rId31"/>
    <p:sldId id="272" r:id="rId32"/>
    <p:sldId id="375" r:id="rId33"/>
    <p:sldId id="376" r:id="rId34"/>
    <p:sldId id="445" r:id="rId35"/>
    <p:sldId id="446" r:id="rId36"/>
    <p:sldId id="400" r:id="rId37"/>
    <p:sldId id="406" r:id="rId38"/>
    <p:sldId id="401" r:id="rId39"/>
    <p:sldId id="280" r:id="rId40"/>
    <p:sldId id="281" r:id="rId41"/>
    <p:sldId id="439" r:id="rId42"/>
    <p:sldId id="440" r:id="rId43"/>
    <p:sldId id="282" r:id="rId44"/>
    <p:sldId id="448" r:id="rId45"/>
    <p:sldId id="429" r:id="rId46"/>
    <p:sldId id="447" r:id="rId47"/>
    <p:sldId id="430" r:id="rId48"/>
    <p:sldId id="431" r:id="rId49"/>
    <p:sldId id="432" r:id="rId50"/>
    <p:sldId id="433" r:id="rId51"/>
    <p:sldId id="262" r:id="rId52"/>
    <p:sldId id="434" r:id="rId53"/>
    <p:sldId id="435" r:id="rId54"/>
    <p:sldId id="436" r:id="rId55"/>
    <p:sldId id="437" r:id="rId56"/>
    <p:sldId id="438" r:id="rId57"/>
    <p:sldId id="442" r:id="rId58"/>
    <p:sldId id="444"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400" autoAdjust="0"/>
  </p:normalViewPr>
  <p:slideViewPr>
    <p:cSldViewPr snapToGrid="0">
      <p:cViewPr>
        <p:scale>
          <a:sx n="78" d="100"/>
          <a:sy n="78" d="100"/>
        </p:scale>
        <p:origin x="-11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99C44-7E03-4331-95D1-7338488B6FC6}" type="doc">
      <dgm:prSet loTypeId="urn:microsoft.com/office/officeart/2005/8/layout/radial6" loCatId="cycle" qsTypeId="urn:microsoft.com/office/officeart/2005/8/quickstyle/simple1" qsCatId="simple" csTypeId="urn:microsoft.com/office/officeart/2005/8/colors/colorful4" csCatId="colorful" phldr="1"/>
      <dgm:spPr/>
      <dgm:t>
        <a:bodyPr/>
        <a:lstStyle/>
        <a:p>
          <a:endParaRPr lang="en-US"/>
        </a:p>
      </dgm:t>
    </dgm:pt>
    <dgm:pt modelId="{74A41880-EBE4-4BF3-B869-09CF81F94D7D}">
      <dgm:prSet phldrT="[Text]"/>
      <dgm:spPr/>
      <dgm:t>
        <a:bodyPr/>
        <a:lstStyle/>
        <a:p>
          <a:r>
            <a:rPr lang="fa-IR" b="1" dirty="0">
              <a:cs typeface="B Nazanin" pitchFamily="2" charset="-78"/>
            </a:rPr>
            <a:t>معیارهای تشخیص فرصت مناسب</a:t>
          </a:r>
          <a:br>
            <a:rPr lang="fa-IR" b="1" dirty="0">
              <a:cs typeface="B Nazanin" pitchFamily="2" charset="-78"/>
            </a:rPr>
          </a:br>
          <a:endParaRPr lang="en-US" dirty="0"/>
        </a:p>
      </dgm:t>
    </dgm:pt>
    <dgm:pt modelId="{A8F85FE5-C054-49E4-B0CB-36DEA5F73243}" type="parTrans" cxnId="{97A4C20E-7FE5-428B-BCDF-4EAE1FF6D020}">
      <dgm:prSet/>
      <dgm:spPr/>
      <dgm:t>
        <a:bodyPr/>
        <a:lstStyle/>
        <a:p>
          <a:endParaRPr lang="en-US"/>
        </a:p>
      </dgm:t>
    </dgm:pt>
    <dgm:pt modelId="{DF4957AE-6532-4162-A67F-2460709078C8}" type="sibTrans" cxnId="{97A4C20E-7FE5-428B-BCDF-4EAE1FF6D020}">
      <dgm:prSet/>
      <dgm:spPr/>
      <dgm:t>
        <a:bodyPr/>
        <a:lstStyle/>
        <a:p>
          <a:endParaRPr lang="en-US"/>
        </a:p>
      </dgm:t>
    </dgm:pt>
    <dgm:pt modelId="{433B24C9-4A0F-4F3C-981A-F92EE356DDEA}">
      <dgm:prSet phldrT="[Text]" custT="1"/>
      <dgm:spPr/>
      <dgm:t>
        <a:bodyPr/>
        <a:lstStyle/>
        <a:p>
          <a:pPr>
            <a:buNone/>
          </a:pPr>
          <a:r>
            <a:rPr lang="fa-IR" sz="3200" b="1" dirty="0">
              <a:cs typeface="B Nazanin" panose="00000400000000000000" pitchFamily="2" charset="-78"/>
            </a:rPr>
            <a:t>علاقه</a:t>
          </a:r>
          <a:endParaRPr lang="en-US" sz="3200" dirty="0"/>
        </a:p>
      </dgm:t>
    </dgm:pt>
    <dgm:pt modelId="{6515D9B6-3356-41EF-AC84-C9562ADB63AB}" type="parTrans" cxnId="{C09E89DF-6BBC-4F6D-A479-F8100616A57C}">
      <dgm:prSet/>
      <dgm:spPr/>
      <dgm:t>
        <a:bodyPr/>
        <a:lstStyle/>
        <a:p>
          <a:endParaRPr lang="en-US"/>
        </a:p>
      </dgm:t>
    </dgm:pt>
    <dgm:pt modelId="{DCC4F3D6-1709-487B-80EA-8EC9AC430055}" type="sibTrans" cxnId="{C09E89DF-6BBC-4F6D-A479-F8100616A57C}">
      <dgm:prSet/>
      <dgm:spPr/>
      <dgm:t>
        <a:bodyPr/>
        <a:lstStyle/>
        <a:p>
          <a:endParaRPr lang="en-US"/>
        </a:p>
      </dgm:t>
    </dgm:pt>
    <dgm:pt modelId="{2ED3DCFE-00F4-4789-BCFF-8D5A25B9F068}">
      <dgm:prSet phldrT="[Text]" phldr="1"/>
      <dgm:spPr/>
      <dgm:t>
        <a:bodyPr/>
        <a:lstStyle/>
        <a:p>
          <a:endParaRPr lang="en-US"/>
        </a:p>
      </dgm:t>
    </dgm:pt>
    <dgm:pt modelId="{B9744DDE-94DC-4A8A-BBD5-6F2F4D91A394}" type="parTrans" cxnId="{8D94057C-B095-439B-AADD-05C911D2933C}">
      <dgm:prSet/>
      <dgm:spPr/>
      <dgm:t>
        <a:bodyPr/>
        <a:lstStyle/>
        <a:p>
          <a:endParaRPr lang="en-US"/>
        </a:p>
      </dgm:t>
    </dgm:pt>
    <dgm:pt modelId="{0E3F93FD-11C9-4E5D-827D-F5B3670C9DCB}" type="sibTrans" cxnId="{8D94057C-B095-439B-AADD-05C911D2933C}">
      <dgm:prSet/>
      <dgm:spPr/>
      <dgm:t>
        <a:bodyPr/>
        <a:lstStyle/>
        <a:p>
          <a:endParaRPr lang="en-US"/>
        </a:p>
      </dgm:t>
    </dgm:pt>
    <dgm:pt modelId="{27A7698C-44B2-4564-B3DF-B15FDFE362CE}">
      <dgm:prSet phldrT="[Text]" phldr="1"/>
      <dgm:spPr/>
      <dgm:t>
        <a:bodyPr/>
        <a:lstStyle/>
        <a:p>
          <a:endParaRPr lang="en-US"/>
        </a:p>
      </dgm:t>
    </dgm:pt>
    <dgm:pt modelId="{6E1BC52E-A58D-47A9-BF62-894522A20DB5}" type="parTrans" cxnId="{D011E087-9B54-40E3-8CDC-1C966D087980}">
      <dgm:prSet/>
      <dgm:spPr/>
      <dgm:t>
        <a:bodyPr/>
        <a:lstStyle/>
        <a:p>
          <a:endParaRPr lang="en-US"/>
        </a:p>
      </dgm:t>
    </dgm:pt>
    <dgm:pt modelId="{ED11D89A-0846-4F9D-89CB-0D77A4210770}" type="sibTrans" cxnId="{D011E087-9B54-40E3-8CDC-1C966D087980}">
      <dgm:prSet/>
      <dgm:spPr/>
      <dgm:t>
        <a:bodyPr/>
        <a:lstStyle/>
        <a:p>
          <a:endParaRPr lang="en-US"/>
        </a:p>
      </dgm:t>
    </dgm:pt>
    <dgm:pt modelId="{D0288F96-BC5D-40F1-ABD0-F89325A61685}">
      <dgm:prSet phldrT="[Text]" phldr="1"/>
      <dgm:spPr/>
      <dgm:t>
        <a:bodyPr/>
        <a:lstStyle/>
        <a:p>
          <a:endParaRPr lang="en-US"/>
        </a:p>
      </dgm:t>
    </dgm:pt>
    <dgm:pt modelId="{FF5D3981-6E08-445C-AC0F-FDA6F2A16702}" type="parTrans" cxnId="{38E3E842-E0B6-4A42-8B57-DCD0BAD4224A}">
      <dgm:prSet/>
      <dgm:spPr/>
      <dgm:t>
        <a:bodyPr/>
        <a:lstStyle/>
        <a:p>
          <a:endParaRPr lang="en-US"/>
        </a:p>
      </dgm:t>
    </dgm:pt>
    <dgm:pt modelId="{1E55D599-670E-4293-8686-272105C5C591}" type="sibTrans" cxnId="{38E3E842-E0B6-4A42-8B57-DCD0BAD4224A}">
      <dgm:prSet/>
      <dgm:spPr/>
      <dgm:t>
        <a:bodyPr/>
        <a:lstStyle/>
        <a:p>
          <a:endParaRPr lang="en-US"/>
        </a:p>
      </dgm:t>
    </dgm:pt>
    <dgm:pt modelId="{8E01B3F9-4752-43EF-ADEA-E6D12FA36907}">
      <dgm:prSet custT="1"/>
      <dgm:spPr/>
      <dgm:t>
        <a:bodyPr/>
        <a:lstStyle/>
        <a:p>
          <a:r>
            <a:rPr lang="fa-IR" sz="2400" b="1" dirty="0">
              <a:cs typeface="B Nazanin" panose="00000400000000000000" pitchFamily="2" charset="-78"/>
            </a:rPr>
            <a:t> </a:t>
          </a:r>
          <a:r>
            <a:rPr lang="fa-IR" sz="2000" b="1" dirty="0">
              <a:cs typeface="B Nazanin" panose="00000400000000000000" pitchFamily="2" charset="-78"/>
            </a:rPr>
            <a:t>شایستگی</a:t>
          </a:r>
        </a:p>
      </dgm:t>
    </dgm:pt>
    <dgm:pt modelId="{CD1EA25D-780F-4533-B6A1-CEFBEDA32077}" type="parTrans" cxnId="{48359424-1B19-40ED-B7DA-04FCF2F1A8AF}">
      <dgm:prSet/>
      <dgm:spPr/>
      <dgm:t>
        <a:bodyPr/>
        <a:lstStyle/>
        <a:p>
          <a:endParaRPr lang="en-US"/>
        </a:p>
      </dgm:t>
    </dgm:pt>
    <dgm:pt modelId="{55BD5986-41CE-4A4A-AEED-46ED3D8ADEAC}" type="sibTrans" cxnId="{48359424-1B19-40ED-B7DA-04FCF2F1A8AF}">
      <dgm:prSet/>
      <dgm:spPr/>
      <dgm:t>
        <a:bodyPr/>
        <a:lstStyle/>
        <a:p>
          <a:endParaRPr lang="en-US"/>
        </a:p>
      </dgm:t>
    </dgm:pt>
    <dgm:pt modelId="{175A570A-6A31-46CF-ACCD-33C00E65BBD2}">
      <dgm:prSet custT="1"/>
      <dgm:spPr/>
      <dgm:t>
        <a:bodyPr/>
        <a:lstStyle/>
        <a:p>
          <a:r>
            <a:rPr lang="fa-IR" sz="2400" b="1" dirty="0">
              <a:cs typeface="B Nazanin" panose="00000400000000000000" pitchFamily="2" charset="-78"/>
            </a:rPr>
            <a:t> پتانسیل بازار</a:t>
          </a:r>
        </a:p>
      </dgm:t>
    </dgm:pt>
    <dgm:pt modelId="{B332A5D8-98F5-4EF3-B30E-630F74A8FF5D}" type="parTrans" cxnId="{F270E3F7-3BA8-4708-BB6F-69233AA283B5}">
      <dgm:prSet/>
      <dgm:spPr/>
      <dgm:t>
        <a:bodyPr/>
        <a:lstStyle/>
        <a:p>
          <a:endParaRPr lang="en-US"/>
        </a:p>
      </dgm:t>
    </dgm:pt>
    <dgm:pt modelId="{A6774159-C4CE-4D93-A707-274F32963725}" type="sibTrans" cxnId="{F270E3F7-3BA8-4708-BB6F-69233AA283B5}">
      <dgm:prSet/>
      <dgm:spPr/>
      <dgm:t>
        <a:bodyPr/>
        <a:lstStyle/>
        <a:p>
          <a:endParaRPr lang="en-US"/>
        </a:p>
      </dgm:t>
    </dgm:pt>
    <dgm:pt modelId="{89D714CC-C9A8-4111-A6D9-1575B60817C5}">
      <dgm:prSet custT="1"/>
      <dgm:spPr/>
      <dgm:t>
        <a:bodyPr/>
        <a:lstStyle/>
        <a:p>
          <a:r>
            <a:rPr lang="fa-IR" sz="2000" b="1" dirty="0">
              <a:cs typeface="B Nazanin" panose="00000400000000000000" pitchFamily="2" charset="-78"/>
            </a:rPr>
            <a:t> </a:t>
          </a:r>
          <a:r>
            <a:rPr lang="fa-IR" sz="1800" b="1" dirty="0">
              <a:cs typeface="B Nazanin" panose="00000400000000000000" pitchFamily="2" charset="-78"/>
            </a:rPr>
            <a:t>امکان‌پذیری</a:t>
          </a:r>
        </a:p>
      </dgm:t>
    </dgm:pt>
    <dgm:pt modelId="{E6033922-3BD7-4CBA-839D-20C5386A6B9E}" type="parTrans" cxnId="{89D76D55-5D97-457F-84E2-27F9B394374F}">
      <dgm:prSet/>
      <dgm:spPr/>
      <dgm:t>
        <a:bodyPr/>
        <a:lstStyle/>
        <a:p>
          <a:endParaRPr lang="en-US"/>
        </a:p>
      </dgm:t>
    </dgm:pt>
    <dgm:pt modelId="{8F733C16-60EE-45BD-ADDB-88E2C02E30AE}" type="sibTrans" cxnId="{89D76D55-5D97-457F-84E2-27F9B394374F}">
      <dgm:prSet/>
      <dgm:spPr/>
      <dgm:t>
        <a:bodyPr/>
        <a:lstStyle/>
        <a:p>
          <a:endParaRPr lang="en-US"/>
        </a:p>
      </dgm:t>
    </dgm:pt>
    <dgm:pt modelId="{CE5DC754-9724-43A4-9800-683AD4922B00}" type="pres">
      <dgm:prSet presAssocID="{CB599C44-7E03-4331-95D1-7338488B6FC6}" presName="Name0" presStyleCnt="0">
        <dgm:presLayoutVars>
          <dgm:chMax val="1"/>
          <dgm:dir/>
          <dgm:animLvl val="ctr"/>
          <dgm:resizeHandles val="exact"/>
        </dgm:presLayoutVars>
      </dgm:prSet>
      <dgm:spPr/>
      <dgm:t>
        <a:bodyPr/>
        <a:lstStyle/>
        <a:p>
          <a:pPr rtl="1"/>
          <a:endParaRPr lang="fa-IR"/>
        </a:p>
      </dgm:t>
    </dgm:pt>
    <dgm:pt modelId="{8655E6BB-8C72-4B6C-9E52-9FFF43EE5180}" type="pres">
      <dgm:prSet presAssocID="{74A41880-EBE4-4BF3-B869-09CF81F94D7D}" presName="centerShape" presStyleLbl="node0" presStyleIdx="0" presStyleCnt="1"/>
      <dgm:spPr/>
      <dgm:t>
        <a:bodyPr/>
        <a:lstStyle/>
        <a:p>
          <a:pPr rtl="1"/>
          <a:endParaRPr lang="fa-IR"/>
        </a:p>
      </dgm:t>
    </dgm:pt>
    <dgm:pt modelId="{3629AB28-34E3-410B-AE4A-06EF618B3DEF}" type="pres">
      <dgm:prSet presAssocID="{433B24C9-4A0F-4F3C-981A-F92EE356DDEA}" presName="node" presStyleLbl="node1" presStyleIdx="0" presStyleCnt="4">
        <dgm:presLayoutVars>
          <dgm:bulletEnabled val="1"/>
        </dgm:presLayoutVars>
      </dgm:prSet>
      <dgm:spPr/>
      <dgm:t>
        <a:bodyPr/>
        <a:lstStyle/>
        <a:p>
          <a:pPr rtl="1"/>
          <a:endParaRPr lang="fa-IR"/>
        </a:p>
      </dgm:t>
    </dgm:pt>
    <dgm:pt modelId="{7D2C933B-3515-465F-BB0D-051DAD24AA72}" type="pres">
      <dgm:prSet presAssocID="{433B24C9-4A0F-4F3C-981A-F92EE356DDEA}" presName="dummy" presStyleCnt="0"/>
      <dgm:spPr/>
    </dgm:pt>
    <dgm:pt modelId="{4563D657-989F-417A-9CB7-C8151732E5C6}" type="pres">
      <dgm:prSet presAssocID="{DCC4F3D6-1709-487B-80EA-8EC9AC430055}" presName="sibTrans" presStyleLbl="sibTrans2D1" presStyleIdx="0" presStyleCnt="4"/>
      <dgm:spPr/>
      <dgm:t>
        <a:bodyPr/>
        <a:lstStyle/>
        <a:p>
          <a:pPr rtl="1"/>
          <a:endParaRPr lang="fa-IR"/>
        </a:p>
      </dgm:t>
    </dgm:pt>
    <dgm:pt modelId="{6027DCFE-F5E5-49B7-ACFC-57C5F48860E5}" type="pres">
      <dgm:prSet presAssocID="{8E01B3F9-4752-43EF-ADEA-E6D12FA36907}" presName="node" presStyleLbl="node1" presStyleIdx="1" presStyleCnt="4">
        <dgm:presLayoutVars>
          <dgm:bulletEnabled val="1"/>
        </dgm:presLayoutVars>
      </dgm:prSet>
      <dgm:spPr/>
      <dgm:t>
        <a:bodyPr/>
        <a:lstStyle/>
        <a:p>
          <a:pPr rtl="1"/>
          <a:endParaRPr lang="fa-IR"/>
        </a:p>
      </dgm:t>
    </dgm:pt>
    <dgm:pt modelId="{C3FCCA0B-6135-4538-B266-4ED8C35099B6}" type="pres">
      <dgm:prSet presAssocID="{8E01B3F9-4752-43EF-ADEA-E6D12FA36907}" presName="dummy" presStyleCnt="0"/>
      <dgm:spPr/>
    </dgm:pt>
    <dgm:pt modelId="{99F68D2D-F27B-4A33-B942-EAC41CEC99D0}" type="pres">
      <dgm:prSet presAssocID="{55BD5986-41CE-4A4A-AEED-46ED3D8ADEAC}" presName="sibTrans" presStyleLbl="sibTrans2D1" presStyleIdx="1" presStyleCnt="4"/>
      <dgm:spPr/>
      <dgm:t>
        <a:bodyPr/>
        <a:lstStyle/>
        <a:p>
          <a:pPr rtl="1"/>
          <a:endParaRPr lang="fa-IR"/>
        </a:p>
      </dgm:t>
    </dgm:pt>
    <dgm:pt modelId="{964C148B-96F4-4389-9E59-F833D6C566D2}" type="pres">
      <dgm:prSet presAssocID="{175A570A-6A31-46CF-ACCD-33C00E65BBD2}" presName="node" presStyleLbl="node1" presStyleIdx="2" presStyleCnt="4">
        <dgm:presLayoutVars>
          <dgm:bulletEnabled val="1"/>
        </dgm:presLayoutVars>
      </dgm:prSet>
      <dgm:spPr/>
      <dgm:t>
        <a:bodyPr/>
        <a:lstStyle/>
        <a:p>
          <a:pPr rtl="1"/>
          <a:endParaRPr lang="fa-IR"/>
        </a:p>
      </dgm:t>
    </dgm:pt>
    <dgm:pt modelId="{10756196-C2B1-434F-8834-E718ECE48721}" type="pres">
      <dgm:prSet presAssocID="{175A570A-6A31-46CF-ACCD-33C00E65BBD2}" presName="dummy" presStyleCnt="0"/>
      <dgm:spPr/>
    </dgm:pt>
    <dgm:pt modelId="{9E0B7E9A-CDE4-4308-9870-435C2EED29FE}" type="pres">
      <dgm:prSet presAssocID="{A6774159-C4CE-4D93-A707-274F32963725}" presName="sibTrans" presStyleLbl="sibTrans2D1" presStyleIdx="2" presStyleCnt="4"/>
      <dgm:spPr/>
      <dgm:t>
        <a:bodyPr/>
        <a:lstStyle/>
        <a:p>
          <a:pPr rtl="1"/>
          <a:endParaRPr lang="fa-IR"/>
        </a:p>
      </dgm:t>
    </dgm:pt>
    <dgm:pt modelId="{B70725EB-CE52-454E-ACED-9C2F4F18F826}" type="pres">
      <dgm:prSet presAssocID="{89D714CC-C9A8-4111-A6D9-1575B60817C5}" presName="node" presStyleLbl="node1" presStyleIdx="3" presStyleCnt="4">
        <dgm:presLayoutVars>
          <dgm:bulletEnabled val="1"/>
        </dgm:presLayoutVars>
      </dgm:prSet>
      <dgm:spPr/>
      <dgm:t>
        <a:bodyPr/>
        <a:lstStyle/>
        <a:p>
          <a:pPr rtl="1"/>
          <a:endParaRPr lang="fa-IR"/>
        </a:p>
      </dgm:t>
    </dgm:pt>
    <dgm:pt modelId="{425D574F-C5A2-47A6-BACC-8B28BA3B7F40}" type="pres">
      <dgm:prSet presAssocID="{89D714CC-C9A8-4111-A6D9-1575B60817C5}" presName="dummy" presStyleCnt="0"/>
      <dgm:spPr/>
    </dgm:pt>
    <dgm:pt modelId="{2AE7275A-7C73-42E1-A49E-0021F68F4C9C}" type="pres">
      <dgm:prSet presAssocID="{8F733C16-60EE-45BD-ADDB-88E2C02E30AE}" presName="sibTrans" presStyleLbl="sibTrans2D1" presStyleIdx="3" presStyleCnt="4"/>
      <dgm:spPr/>
      <dgm:t>
        <a:bodyPr/>
        <a:lstStyle/>
        <a:p>
          <a:pPr rtl="1"/>
          <a:endParaRPr lang="fa-IR"/>
        </a:p>
      </dgm:t>
    </dgm:pt>
  </dgm:ptLst>
  <dgm:cxnLst>
    <dgm:cxn modelId="{97A4C20E-7FE5-428B-BCDF-4EAE1FF6D020}" srcId="{CB599C44-7E03-4331-95D1-7338488B6FC6}" destId="{74A41880-EBE4-4BF3-B869-09CF81F94D7D}" srcOrd="0" destOrd="0" parTransId="{A8F85FE5-C054-49E4-B0CB-36DEA5F73243}" sibTransId="{DF4957AE-6532-4162-A67F-2460709078C8}"/>
    <dgm:cxn modelId="{244CB881-F311-4E85-A4E5-7CCB43B3D16D}" type="presOf" srcId="{55BD5986-41CE-4A4A-AEED-46ED3D8ADEAC}" destId="{99F68D2D-F27B-4A33-B942-EAC41CEC99D0}" srcOrd="0" destOrd="0" presId="urn:microsoft.com/office/officeart/2005/8/layout/radial6"/>
    <dgm:cxn modelId="{48359424-1B19-40ED-B7DA-04FCF2F1A8AF}" srcId="{74A41880-EBE4-4BF3-B869-09CF81F94D7D}" destId="{8E01B3F9-4752-43EF-ADEA-E6D12FA36907}" srcOrd="1" destOrd="0" parTransId="{CD1EA25D-780F-4533-B6A1-CEFBEDA32077}" sibTransId="{55BD5986-41CE-4A4A-AEED-46ED3D8ADEAC}"/>
    <dgm:cxn modelId="{8D94057C-B095-439B-AADD-05C911D2933C}" srcId="{CB599C44-7E03-4331-95D1-7338488B6FC6}" destId="{2ED3DCFE-00F4-4789-BCFF-8D5A25B9F068}" srcOrd="1" destOrd="0" parTransId="{B9744DDE-94DC-4A8A-BBD5-6F2F4D91A394}" sibTransId="{0E3F93FD-11C9-4E5D-827D-F5B3670C9DCB}"/>
    <dgm:cxn modelId="{77981685-2452-4AE0-A12F-7BA46AF5B466}" type="presOf" srcId="{8E01B3F9-4752-43EF-ADEA-E6D12FA36907}" destId="{6027DCFE-F5E5-49B7-ACFC-57C5F48860E5}" srcOrd="0" destOrd="0" presId="urn:microsoft.com/office/officeart/2005/8/layout/radial6"/>
    <dgm:cxn modelId="{89D76D55-5D97-457F-84E2-27F9B394374F}" srcId="{74A41880-EBE4-4BF3-B869-09CF81F94D7D}" destId="{89D714CC-C9A8-4111-A6D9-1575B60817C5}" srcOrd="3" destOrd="0" parTransId="{E6033922-3BD7-4CBA-839D-20C5386A6B9E}" sibTransId="{8F733C16-60EE-45BD-ADDB-88E2C02E30AE}"/>
    <dgm:cxn modelId="{FAB8430F-3FCA-47AA-8B3D-1126984D68BC}" type="presOf" srcId="{8F733C16-60EE-45BD-ADDB-88E2C02E30AE}" destId="{2AE7275A-7C73-42E1-A49E-0021F68F4C9C}" srcOrd="0" destOrd="0" presId="urn:microsoft.com/office/officeart/2005/8/layout/radial6"/>
    <dgm:cxn modelId="{A41ACDE4-F904-4C68-A258-84F0369210C6}" type="presOf" srcId="{89D714CC-C9A8-4111-A6D9-1575B60817C5}" destId="{B70725EB-CE52-454E-ACED-9C2F4F18F826}" srcOrd="0" destOrd="0" presId="urn:microsoft.com/office/officeart/2005/8/layout/radial6"/>
    <dgm:cxn modelId="{ED5AAC9E-82CE-4FBB-B3F7-B02E584B708E}" type="presOf" srcId="{A6774159-C4CE-4D93-A707-274F32963725}" destId="{9E0B7E9A-CDE4-4308-9870-435C2EED29FE}" srcOrd="0" destOrd="0" presId="urn:microsoft.com/office/officeart/2005/8/layout/radial6"/>
    <dgm:cxn modelId="{536E961B-DF78-4983-9DBA-B3ADC9F6EC66}" type="presOf" srcId="{175A570A-6A31-46CF-ACCD-33C00E65BBD2}" destId="{964C148B-96F4-4389-9E59-F833D6C566D2}" srcOrd="0" destOrd="0" presId="urn:microsoft.com/office/officeart/2005/8/layout/radial6"/>
    <dgm:cxn modelId="{C09E89DF-6BBC-4F6D-A479-F8100616A57C}" srcId="{74A41880-EBE4-4BF3-B869-09CF81F94D7D}" destId="{433B24C9-4A0F-4F3C-981A-F92EE356DDEA}" srcOrd="0" destOrd="0" parTransId="{6515D9B6-3356-41EF-AC84-C9562ADB63AB}" sibTransId="{DCC4F3D6-1709-487B-80EA-8EC9AC430055}"/>
    <dgm:cxn modelId="{38E3E842-E0B6-4A42-8B57-DCD0BAD4224A}" srcId="{2ED3DCFE-00F4-4789-BCFF-8D5A25B9F068}" destId="{D0288F96-BC5D-40F1-ABD0-F89325A61685}" srcOrd="1" destOrd="0" parTransId="{FF5D3981-6E08-445C-AC0F-FDA6F2A16702}" sibTransId="{1E55D599-670E-4293-8686-272105C5C591}"/>
    <dgm:cxn modelId="{4414F7AA-3799-4D7B-B583-A155970A1CB4}" type="presOf" srcId="{DCC4F3D6-1709-487B-80EA-8EC9AC430055}" destId="{4563D657-989F-417A-9CB7-C8151732E5C6}" srcOrd="0" destOrd="0" presId="urn:microsoft.com/office/officeart/2005/8/layout/radial6"/>
    <dgm:cxn modelId="{D011E087-9B54-40E3-8CDC-1C966D087980}" srcId="{2ED3DCFE-00F4-4789-BCFF-8D5A25B9F068}" destId="{27A7698C-44B2-4564-B3DF-B15FDFE362CE}" srcOrd="0" destOrd="0" parTransId="{6E1BC52E-A58D-47A9-BF62-894522A20DB5}" sibTransId="{ED11D89A-0846-4F9D-89CB-0D77A4210770}"/>
    <dgm:cxn modelId="{F270E3F7-3BA8-4708-BB6F-69233AA283B5}" srcId="{74A41880-EBE4-4BF3-B869-09CF81F94D7D}" destId="{175A570A-6A31-46CF-ACCD-33C00E65BBD2}" srcOrd="2" destOrd="0" parTransId="{B332A5D8-98F5-4EF3-B30E-630F74A8FF5D}" sibTransId="{A6774159-C4CE-4D93-A707-274F32963725}"/>
    <dgm:cxn modelId="{D4C62FDA-596A-447C-8D15-4C13763089E4}" type="presOf" srcId="{433B24C9-4A0F-4F3C-981A-F92EE356DDEA}" destId="{3629AB28-34E3-410B-AE4A-06EF618B3DEF}" srcOrd="0" destOrd="0" presId="urn:microsoft.com/office/officeart/2005/8/layout/radial6"/>
    <dgm:cxn modelId="{A9A2DEEF-5F97-43EE-A383-AC878070304A}" type="presOf" srcId="{CB599C44-7E03-4331-95D1-7338488B6FC6}" destId="{CE5DC754-9724-43A4-9800-683AD4922B00}" srcOrd="0" destOrd="0" presId="urn:microsoft.com/office/officeart/2005/8/layout/radial6"/>
    <dgm:cxn modelId="{7AA8095B-2F35-435D-B632-E723BFA4CF9B}" type="presOf" srcId="{74A41880-EBE4-4BF3-B869-09CF81F94D7D}" destId="{8655E6BB-8C72-4B6C-9E52-9FFF43EE5180}" srcOrd="0" destOrd="0" presId="urn:microsoft.com/office/officeart/2005/8/layout/radial6"/>
    <dgm:cxn modelId="{E3E532FF-4297-4BE3-9E08-C340373A14E9}" type="presParOf" srcId="{CE5DC754-9724-43A4-9800-683AD4922B00}" destId="{8655E6BB-8C72-4B6C-9E52-9FFF43EE5180}" srcOrd="0" destOrd="0" presId="urn:microsoft.com/office/officeart/2005/8/layout/radial6"/>
    <dgm:cxn modelId="{28CB2B81-780C-4071-B8C0-64D57FC3101A}" type="presParOf" srcId="{CE5DC754-9724-43A4-9800-683AD4922B00}" destId="{3629AB28-34E3-410B-AE4A-06EF618B3DEF}" srcOrd="1" destOrd="0" presId="urn:microsoft.com/office/officeart/2005/8/layout/radial6"/>
    <dgm:cxn modelId="{87D30177-F0A0-447C-B74E-47ECE56F8C69}" type="presParOf" srcId="{CE5DC754-9724-43A4-9800-683AD4922B00}" destId="{7D2C933B-3515-465F-BB0D-051DAD24AA72}" srcOrd="2" destOrd="0" presId="urn:microsoft.com/office/officeart/2005/8/layout/radial6"/>
    <dgm:cxn modelId="{32BA4594-6B54-4A17-B98C-89291CC3E803}" type="presParOf" srcId="{CE5DC754-9724-43A4-9800-683AD4922B00}" destId="{4563D657-989F-417A-9CB7-C8151732E5C6}" srcOrd="3" destOrd="0" presId="urn:microsoft.com/office/officeart/2005/8/layout/radial6"/>
    <dgm:cxn modelId="{76498EB5-E062-416A-8361-87F1B51F3076}" type="presParOf" srcId="{CE5DC754-9724-43A4-9800-683AD4922B00}" destId="{6027DCFE-F5E5-49B7-ACFC-57C5F48860E5}" srcOrd="4" destOrd="0" presId="urn:microsoft.com/office/officeart/2005/8/layout/radial6"/>
    <dgm:cxn modelId="{19BA6355-CB91-4C71-A2F7-BDCD267D663D}" type="presParOf" srcId="{CE5DC754-9724-43A4-9800-683AD4922B00}" destId="{C3FCCA0B-6135-4538-B266-4ED8C35099B6}" srcOrd="5" destOrd="0" presId="urn:microsoft.com/office/officeart/2005/8/layout/radial6"/>
    <dgm:cxn modelId="{D8451DE1-C13F-42B6-808A-3481E7B90AE4}" type="presParOf" srcId="{CE5DC754-9724-43A4-9800-683AD4922B00}" destId="{99F68D2D-F27B-4A33-B942-EAC41CEC99D0}" srcOrd="6" destOrd="0" presId="urn:microsoft.com/office/officeart/2005/8/layout/radial6"/>
    <dgm:cxn modelId="{156E3C1C-271D-41EA-B28D-27360AB248BD}" type="presParOf" srcId="{CE5DC754-9724-43A4-9800-683AD4922B00}" destId="{964C148B-96F4-4389-9E59-F833D6C566D2}" srcOrd="7" destOrd="0" presId="urn:microsoft.com/office/officeart/2005/8/layout/radial6"/>
    <dgm:cxn modelId="{ABF87329-9788-4923-9DCD-49B0954D7826}" type="presParOf" srcId="{CE5DC754-9724-43A4-9800-683AD4922B00}" destId="{10756196-C2B1-434F-8834-E718ECE48721}" srcOrd="8" destOrd="0" presId="urn:microsoft.com/office/officeart/2005/8/layout/radial6"/>
    <dgm:cxn modelId="{37E3A579-177D-4CBC-8459-1EF9B7FEB7AD}" type="presParOf" srcId="{CE5DC754-9724-43A4-9800-683AD4922B00}" destId="{9E0B7E9A-CDE4-4308-9870-435C2EED29FE}" srcOrd="9" destOrd="0" presId="urn:microsoft.com/office/officeart/2005/8/layout/radial6"/>
    <dgm:cxn modelId="{D84A9BD8-3861-414C-A6EF-F45E48FFE634}" type="presParOf" srcId="{CE5DC754-9724-43A4-9800-683AD4922B00}" destId="{B70725EB-CE52-454E-ACED-9C2F4F18F826}" srcOrd="10" destOrd="0" presId="urn:microsoft.com/office/officeart/2005/8/layout/radial6"/>
    <dgm:cxn modelId="{0A3372C8-59C7-4C35-A8AF-268CD0D7CCB6}" type="presParOf" srcId="{CE5DC754-9724-43A4-9800-683AD4922B00}" destId="{425D574F-C5A2-47A6-BACC-8B28BA3B7F40}" srcOrd="11" destOrd="0" presId="urn:microsoft.com/office/officeart/2005/8/layout/radial6"/>
    <dgm:cxn modelId="{7D310E4F-74B0-4279-9B01-F5F387DA95D6}" type="presParOf" srcId="{CE5DC754-9724-43A4-9800-683AD4922B00}" destId="{2AE7275A-7C73-42E1-A49E-0021F68F4C9C}"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DA8D2C-5EE8-4F8E-A605-9DB2CA0E3F1E}" type="doc">
      <dgm:prSet loTypeId="urn:microsoft.com/office/officeart/2005/8/layout/process3" loCatId="process" qsTypeId="urn:microsoft.com/office/officeart/2005/8/quickstyle/simple5" qsCatId="simple" csTypeId="urn:microsoft.com/office/officeart/2005/8/colors/colorful4" csCatId="colorful" phldr="1"/>
      <dgm:spPr/>
    </dgm:pt>
    <dgm:pt modelId="{660E3CC6-F014-4C56-9CCA-4513D0B27BFD}">
      <dgm:prSet phldrT="[Text]"/>
      <dgm:spPr/>
      <dgm:t>
        <a:bodyPr/>
        <a:lstStyle/>
        <a:p>
          <a:pPr algn="ctr"/>
          <a:r>
            <a:rPr lang="fa-IR" b="1" dirty="0">
              <a:solidFill>
                <a:schemeClr val="tx1"/>
              </a:solidFill>
              <a:cs typeface="B Zar" panose="00000400000000000000" pitchFamily="2" charset="-78"/>
            </a:rPr>
            <a:t>آلفا</a:t>
          </a:r>
          <a:endParaRPr lang="en-US" b="1" dirty="0">
            <a:solidFill>
              <a:schemeClr val="tx1"/>
            </a:solidFill>
            <a:cs typeface="B Zar" panose="00000400000000000000" pitchFamily="2" charset="-78"/>
          </a:endParaRPr>
        </a:p>
      </dgm:t>
    </dgm:pt>
    <dgm:pt modelId="{7EFC0E3E-EB3D-4502-9F47-C47315DA5B97}" type="parTrans" cxnId="{1FDEAB22-5E5A-4B88-9C50-9A6B85484987}">
      <dgm:prSet/>
      <dgm:spPr/>
      <dgm:t>
        <a:bodyPr/>
        <a:lstStyle/>
        <a:p>
          <a:endParaRPr lang="en-US">
            <a:cs typeface="B Yekan" panose="00000400000000000000" pitchFamily="2" charset="-78"/>
          </a:endParaRPr>
        </a:p>
      </dgm:t>
    </dgm:pt>
    <dgm:pt modelId="{4C36F729-5B90-4127-A01C-DF1D55BEFFD8}" type="sibTrans" cxnId="{1FDEAB22-5E5A-4B88-9C50-9A6B85484987}">
      <dgm:prSet/>
      <dgm:spPr/>
      <dgm:t>
        <a:bodyPr/>
        <a:lstStyle/>
        <a:p>
          <a:endParaRPr lang="en-US">
            <a:cs typeface="B Yekan" panose="00000400000000000000" pitchFamily="2" charset="-78"/>
          </a:endParaRPr>
        </a:p>
      </dgm:t>
    </dgm:pt>
    <dgm:pt modelId="{25904EB0-20D9-48FB-AAC2-7B618E8167D5}">
      <dgm:prSet phldrT="[Text]"/>
      <dgm:spPr/>
      <dgm:t>
        <a:bodyPr/>
        <a:lstStyle/>
        <a:p>
          <a:pPr algn="ctr"/>
          <a:r>
            <a:rPr lang="fa-IR" b="1" dirty="0">
              <a:solidFill>
                <a:schemeClr val="tx1"/>
              </a:solidFill>
              <a:cs typeface="B Zar" panose="00000400000000000000" pitchFamily="2" charset="-78"/>
            </a:rPr>
            <a:t>بتا</a:t>
          </a:r>
          <a:endParaRPr lang="en-US" b="1" dirty="0">
            <a:solidFill>
              <a:schemeClr val="tx1"/>
            </a:solidFill>
            <a:cs typeface="B Zar" panose="00000400000000000000" pitchFamily="2" charset="-78"/>
          </a:endParaRPr>
        </a:p>
      </dgm:t>
    </dgm:pt>
    <dgm:pt modelId="{C38F9161-C3AE-46BB-8E04-432F159C928B}" type="parTrans" cxnId="{109CB03C-215B-47B7-9F10-1B6112D4AF20}">
      <dgm:prSet/>
      <dgm:spPr/>
      <dgm:t>
        <a:bodyPr/>
        <a:lstStyle/>
        <a:p>
          <a:endParaRPr lang="en-US">
            <a:cs typeface="B Yekan" panose="00000400000000000000" pitchFamily="2" charset="-78"/>
          </a:endParaRPr>
        </a:p>
      </dgm:t>
    </dgm:pt>
    <dgm:pt modelId="{50195AD2-A4AF-4599-873D-FAEF0F66EE4E}" type="sibTrans" cxnId="{109CB03C-215B-47B7-9F10-1B6112D4AF20}">
      <dgm:prSet/>
      <dgm:spPr/>
      <dgm:t>
        <a:bodyPr/>
        <a:lstStyle/>
        <a:p>
          <a:endParaRPr lang="en-US">
            <a:cs typeface="B Yekan" panose="00000400000000000000" pitchFamily="2" charset="-78"/>
          </a:endParaRPr>
        </a:p>
      </dgm:t>
    </dgm:pt>
    <dgm:pt modelId="{7E03B259-520A-4E46-A6C7-7F37AADAF247}">
      <dgm:prSet phldrT="[Text]"/>
      <dgm:spPr/>
      <dgm:t>
        <a:bodyPr/>
        <a:lstStyle/>
        <a:p>
          <a:pPr algn="ctr"/>
          <a:r>
            <a:rPr lang="fa-IR" b="1" dirty="0">
              <a:solidFill>
                <a:schemeClr val="tx1"/>
              </a:solidFill>
              <a:cs typeface="B Zar" panose="00000400000000000000" pitchFamily="2" charset="-78"/>
            </a:rPr>
            <a:t>گاما</a:t>
          </a:r>
          <a:endParaRPr lang="en-US" b="1" dirty="0">
            <a:solidFill>
              <a:schemeClr val="tx1"/>
            </a:solidFill>
            <a:cs typeface="B Zar" panose="00000400000000000000" pitchFamily="2" charset="-78"/>
          </a:endParaRPr>
        </a:p>
      </dgm:t>
    </dgm:pt>
    <dgm:pt modelId="{BE9256BB-A0C8-4F14-BC89-F15FD21E4406}" type="parTrans" cxnId="{CCA6412C-FE5A-4CC0-AB0F-BADEFE912CC2}">
      <dgm:prSet/>
      <dgm:spPr/>
      <dgm:t>
        <a:bodyPr/>
        <a:lstStyle/>
        <a:p>
          <a:endParaRPr lang="en-US">
            <a:cs typeface="B Yekan" panose="00000400000000000000" pitchFamily="2" charset="-78"/>
          </a:endParaRPr>
        </a:p>
      </dgm:t>
    </dgm:pt>
    <dgm:pt modelId="{665F5B8F-9D19-4973-8FC0-A0F3A47F825D}" type="sibTrans" cxnId="{CCA6412C-FE5A-4CC0-AB0F-BADEFE912CC2}">
      <dgm:prSet/>
      <dgm:spPr/>
      <dgm:t>
        <a:bodyPr/>
        <a:lstStyle/>
        <a:p>
          <a:endParaRPr lang="en-US">
            <a:cs typeface="B Yekan" panose="00000400000000000000" pitchFamily="2" charset="-78"/>
          </a:endParaRPr>
        </a:p>
      </dgm:t>
    </dgm:pt>
    <dgm:pt modelId="{7B5148FC-2803-4C30-9403-77DC8FAE38F3}">
      <dgm:prSet phldrT="[Text]"/>
      <dgm:spPr/>
      <dgm:t>
        <a:bodyPr/>
        <a:lstStyle/>
        <a:p>
          <a:pPr algn="ctr"/>
          <a:r>
            <a:rPr lang="fa-IR" b="1" dirty="0">
              <a:solidFill>
                <a:schemeClr val="tx1"/>
              </a:solidFill>
              <a:cs typeface="B Zar" panose="00000400000000000000" pitchFamily="2" charset="-78"/>
            </a:rPr>
            <a:t>کارکنان شرکت</a:t>
          </a:r>
          <a:endParaRPr lang="en-US" b="1" dirty="0">
            <a:solidFill>
              <a:schemeClr val="tx1"/>
            </a:solidFill>
            <a:cs typeface="B Zar" panose="00000400000000000000" pitchFamily="2" charset="-78"/>
          </a:endParaRPr>
        </a:p>
      </dgm:t>
    </dgm:pt>
    <dgm:pt modelId="{15DE7224-2F38-4BD1-BA9C-A61FEB3C18F9}" type="parTrans" cxnId="{B5FB7ADA-4816-4449-881B-36E66FABFFF1}">
      <dgm:prSet/>
      <dgm:spPr/>
      <dgm:t>
        <a:bodyPr/>
        <a:lstStyle/>
        <a:p>
          <a:endParaRPr lang="en-US"/>
        </a:p>
      </dgm:t>
    </dgm:pt>
    <dgm:pt modelId="{0DA27E8C-53D5-45F4-A47E-7362FF19FE9A}" type="sibTrans" cxnId="{B5FB7ADA-4816-4449-881B-36E66FABFFF1}">
      <dgm:prSet/>
      <dgm:spPr/>
      <dgm:t>
        <a:bodyPr/>
        <a:lstStyle/>
        <a:p>
          <a:endParaRPr lang="en-US"/>
        </a:p>
      </dgm:t>
    </dgm:pt>
    <dgm:pt modelId="{28A0A1F6-E85B-434F-BD20-EBBD9E1B00E2}">
      <dgm:prSet phldrT="[Text]"/>
      <dgm:spPr/>
      <dgm:t>
        <a:bodyPr/>
        <a:lstStyle/>
        <a:p>
          <a:pPr algn="ctr"/>
          <a:r>
            <a:rPr lang="fa-IR" b="1" dirty="0">
              <a:solidFill>
                <a:schemeClr val="tx1"/>
              </a:solidFill>
              <a:cs typeface="B Zar" panose="00000400000000000000" pitchFamily="2" charset="-78"/>
            </a:rPr>
            <a:t>مشتریان</a:t>
          </a:r>
          <a:endParaRPr lang="en-US" b="1" dirty="0">
            <a:solidFill>
              <a:schemeClr val="tx1"/>
            </a:solidFill>
            <a:cs typeface="B Zar" panose="00000400000000000000" pitchFamily="2" charset="-78"/>
          </a:endParaRPr>
        </a:p>
      </dgm:t>
    </dgm:pt>
    <dgm:pt modelId="{BFD76FE7-959C-4143-8C10-28F2D01F1A38}" type="parTrans" cxnId="{F7AB71E8-3A86-4FBB-8004-F141745F5E3D}">
      <dgm:prSet/>
      <dgm:spPr/>
      <dgm:t>
        <a:bodyPr/>
        <a:lstStyle/>
        <a:p>
          <a:endParaRPr lang="en-US"/>
        </a:p>
      </dgm:t>
    </dgm:pt>
    <dgm:pt modelId="{50FAFDAC-8F61-4B2B-A822-DCB364FF2065}" type="sibTrans" cxnId="{F7AB71E8-3A86-4FBB-8004-F141745F5E3D}">
      <dgm:prSet/>
      <dgm:spPr/>
      <dgm:t>
        <a:bodyPr/>
        <a:lstStyle/>
        <a:p>
          <a:endParaRPr lang="en-US"/>
        </a:p>
      </dgm:t>
    </dgm:pt>
    <dgm:pt modelId="{C863F2A1-889B-41E2-8C4B-36C5ECAF6D37}">
      <dgm:prSet phldrT="[Text]"/>
      <dgm:spPr/>
      <dgm:t>
        <a:bodyPr/>
        <a:lstStyle/>
        <a:p>
          <a:pPr algn="ctr"/>
          <a:r>
            <a:rPr lang="fa-IR" b="1" dirty="0">
              <a:solidFill>
                <a:schemeClr val="tx1"/>
              </a:solidFill>
              <a:cs typeface="B Zar" panose="00000400000000000000" pitchFamily="2" charset="-78"/>
            </a:rPr>
            <a:t>مشتریان</a:t>
          </a:r>
          <a:endParaRPr lang="en-US" b="1" dirty="0">
            <a:solidFill>
              <a:schemeClr val="tx1"/>
            </a:solidFill>
            <a:cs typeface="B Zar" panose="00000400000000000000" pitchFamily="2" charset="-78"/>
          </a:endParaRPr>
        </a:p>
      </dgm:t>
    </dgm:pt>
    <dgm:pt modelId="{DF98B333-584D-47E5-9791-31F3FDA92CFB}" type="parTrans" cxnId="{B0125B8C-0B1A-4042-8456-6CE3BC98784A}">
      <dgm:prSet/>
      <dgm:spPr/>
      <dgm:t>
        <a:bodyPr/>
        <a:lstStyle/>
        <a:p>
          <a:endParaRPr lang="en-US"/>
        </a:p>
      </dgm:t>
    </dgm:pt>
    <dgm:pt modelId="{1E905B63-72F3-4575-B0FE-F4BDC01A7A50}" type="sibTrans" cxnId="{B0125B8C-0B1A-4042-8456-6CE3BC98784A}">
      <dgm:prSet/>
      <dgm:spPr/>
      <dgm:t>
        <a:bodyPr/>
        <a:lstStyle/>
        <a:p>
          <a:endParaRPr lang="en-US"/>
        </a:p>
      </dgm:t>
    </dgm:pt>
    <dgm:pt modelId="{9108C070-1E95-4CF7-A4F2-172DBA6C784E}" type="pres">
      <dgm:prSet presAssocID="{48DA8D2C-5EE8-4F8E-A605-9DB2CA0E3F1E}" presName="linearFlow" presStyleCnt="0">
        <dgm:presLayoutVars>
          <dgm:dir/>
          <dgm:animLvl val="lvl"/>
          <dgm:resizeHandles val="exact"/>
        </dgm:presLayoutVars>
      </dgm:prSet>
      <dgm:spPr/>
    </dgm:pt>
    <dgm:pt modelId="{B4FF6C75-5B1C-4477-AE56-8A424A0D0867}" type="pres">
      <dgm:prSet presAssocID="{660E3CC6-F014-4C56-9CCA-4513D0B27BFD}" presName="composite" presStyleCnt="0"/>
      <dgm:spPr/>
    </dgm:pt>
    <dgm:pt modelId="{168C28F6-C8C2-4E7B-867A-1B2182849C0F}" type="pres">
      <dgm:prSet presAssocID="{660E3CC6-F014-4C56-9CCA-4513D0B27BFD}" presName="parTx" presStyleLbl="node1" presStyleIdx="0" presStyleCnt="3">
        <dgm:presLayoutVars>
          <dgm:chMax val="0"/>
          <dgm:chPref val="0"/>
          <dgm:bulletEnabled val="1"/>
        </dgm:presLayoutVars>
      </dgm:prSet>
      <dgm:spPr/>
      <dgm:t>
        <a:bodyPr/>
        <a:lstStyle/>
        <a:p>
          <a:pPr rtl="1"/>
          <a:endParaRPr lang="fa-IR"/>
        </a:p>
      </dgm:t>
    </dgm:pt>
    <dgm:pt modelId="{F306AF5B-CCD5-42E9-9C69-B05231B9A0C9}" type="pres">
      <dgm:prSet presAssocID="{660E3CC6-F014-4C56-9CCA-4513D0B27BFD}" presName="parSh" presStyleLbl="node1" presStyleIdx="0" presStyleCnt="3"/>
      <dgm:spPr/>
      <dgm:t>
        <a:bodyPr/>
        <a:lstStyle/>
        <a:p>
          <a:pPr rtl="1"/>
          <a:endParaRPr lang="fa-IR"/>
        </a:p>
      </dgm:t>
    </dgm:pt>
    <dgm:pt modelId="{3189FEE9-C727-446F-8678-2EF2D2C5C9C3}" type="pres">
      <dgm:prSet presAssocID="{660E3CC6-F014-4C56-9CCA-4513D0B27BFD}" presName="desTx" presStyleLbl="fgAcc1" presStyleIdx="0" presStyleCnt="3">
        <dgm:presLayoutVars>
          <dgm:bulletEnabled val="1"/>
        </dgm:presLayoutVars>
      </dgm:prSet>
      <dgm:spPr/>
      <dgm:t>
        <a:bodyPr/>
        <a:lstStyle/>
        <a:p>
          <a:pPr rtl="1"/>
          <a:endParaRPr lang="fa-IR"/>
        </a:p>
      </dgm:t>
    </dgm:pt>
    <dgm:pt modelId="{57646CAC-C0B4-46FB-95F1-6D2EB38EBE8A}" type="pres">
      <dgm:prSet presAssocID="{4C36F729-5B90-4127-A01C-DF1D55BEFFD8}" presName="sibTrans" presStyleLbl="sibTrans2D1" presStyleIdx="0" presStyleCnt="2"/>
      <dgm:spPr/>
      <dgm:t>
        <a:bodyPr/>
        <a:lstStyle/>
        <a:p>
          <a:pPr rtl="1"/>
          <a:endParaRPr lang="fa-IR"/>
        </a:p>
      </dgm:t>
    </dgm:pt>
    <dgm:pt modelId="{B7F69F12-6AFD-4008-B959-69478B145B69}" type="pres">
      <dgm:prSet presAssocID="{4C36F729-5B90-4127-A01C-DF1D55BEFFD8}" presName="connTx" presStyleLbl="sibTrans2D1" presStyleIdx="0" presStyleCnt="2"/>
      <dgm:spPr/>
      <dgm:t>
        <a:bodyPr/>
        <a:lstStyle/>
        <a:p>
          <a:pPr rtl="1"/>
          <a:endParaRPr lang="fa-IR"/>
        </a:p>
      </dgm:t>
    </dgm:pt>
    <dgm:pt modelId="{D2328D65-56ED-4E57-ABEA-D8213BE753FA}" type="pres">
      <dgm:prSet presAssocID="{25904EB0-20D9-48FB-AAC2-7B618E8167D5}" presName="composite" presStyleCnt="0"/>
      <dgm:spPr/>
    </dgm:pt>
    <dgm:pt modelId="{BE83F583-777A-4702-BF5A-6B8CD33117C9}" type="pres">
      <dgm:prSet presAssocID="{25904EB0-20D9-48FB-AAC2-7B618E8167D5}" presName="parTx" presStyleLbl="node1" presStyleIdx="0" presStyleCnt="3">
        <dgm:presLayoutVars>
          <dgm:chMax val="0"/>
          <dgm:chPref val="0"/>
          <dgm:bulletEnabled val="1"/>
        </dgm:presLayoutVars>
      </dgm:prSet>
      <dgm:spPr/>
      <dgm:t>
        <a:bodyPr/>
        <a:lstStyle/>
        <a:p>
          <a:pPr rtl="1"/>
          <a:endParaRPr lang="fa-IR"/>
        </a:p>
      </dgm:t>
    </dgm:pt>
    <dgm:pt modelId="{8F1675E2-1B33-43DE-9B3E-E85079BD57F6}" type="pres">
      <dgm:prSet presAssocID="{25904EB0-20D9-48FB-AAC2-7B618E8167D5}" presName="parSh" presStyleLbl="node1" presStyleIdx="1" presStyleCnt="3"/>
      <dgm:spPr/>
      <dgm:t>
        <a:bodyPr/>
        <a:lstStyle/>
        <a:p>
          <a:pPr rtl="1"/>
          <a:endParaRPr lang="fa-IR"/>
        </a:p>
      </dgm:t>
    </dgm:pt>
    <dgm:pt modelId="{84B0A5A5-31CC-4646-AF71-12EBC5D73020}" type="pres">
      <dgm:prSet presAssocID="{25904EB0-20D9-48FB-AAC2-7B618E8167D5}" presName="desTx" presStyleLbl="fgAcc1" presStyleIdx="1" presStyleCnt="3">
        <dgm:presLayoutVars>
          <dgm:bulletEnabled val="1"/>
        </dgm:presLayoutVars>
      </dgm:prSet>
      <dgm:spPr/>
      <dgm:t>
        <a:bodyPr/>
        <a:lstStyle/>
        <a:p>
          <a:pPr rtl="1"/>
          <a:endParaRPr lang="fa-IR"/>
        </a:p>
      </dgm:t>
    </dgm:pt>
    <dgm:pt modelId="{60E6DC99-5687-4344-8581-13A8335C05CF}" type="pres">
      <dgm:prSet presAssocID="{50195AD2-A4AF-4599-873D-FAEF0F66EE4E}" presName="sibTrans" presStyleLbl="sibTrans2D1" presStyleIdx="1" presStyleCnt="2"/>
      <dgm:spPr/>
      <dgm:t>
        <a:bodyPr/>
        <a:lstStyle/>
        <a:p>
          <a:pPr rtl="1"/>
          <a:endParaRPr lang="fa-IR"/>
        </a:p>
      </dgm:t>
    </dgm:pt>
    <dgm:pt modelId="{771F45B4-B6FB-49E7-BBDB-7B83C77FA9FA}" type="pres">
      <dgm:prSet presAssocID="{50195AD2-A4AF-4599-873D-FAEF0F66EE4E}" presName="connTx" presStyleLbl="sibTrans2D1" presStyleIdx="1" presStyleCnt="2"/>
      <dgm:spPr/>
      <dgm:t>
        <a:bodyPr/>
        <a:lstStyle/>
        <a:p>
          <a:pPr rtl="1"/>
          <a:endParaRPr lang="fa-IR"/>
        </a:p>
      </dgm:t>
    </dgm:pt>
    <dgm:pt modelId="{204E0FDF-CDF2-4B6F-B24E-B2EAE8AE3FEC}" type="pres">
      <dgm:prSet presAssocID="{7E03B259-520A-4E46-A6C7-7F37AADAF247}" presName="composite" presStyleCnt="0"/>
      <dgm:spPr/>
    </dgm:pt>
    <dgm:pt modelId="{F0468462-7BF6-47E1-94DA-8F52FAA31896}" type="pres">
      <dgm:prSet presAssocID="{7E03B259-520A-4E46-A6C7-7F37AADAF247}" presName="parTx" presStyleLbl="node1" presStyleIdx="1" presStyleCnt="3">
        <dgm:presLayoutVars>
          <dgm:chMax val="0"/>
          <dgm:chPref val="0"/>
          <dgm:bulletEnabled val="1"/>
        </dgm:presLayoutVars>
      </dgm:prSet>
      <dgm:spPr/>
      <dgm:t>
        <a:bodyPr/>
        <a:lstStyle/>
        <a:p>
          <a:pPr rtl="1"/>
          <a:endParaRPr lang="fa-IR"/>
        </a:p>
      </dgm:t>
    </dgm:pt>
    <dgm:pt modelId="{27F270C3-5697-423B-9C48-FEF27CD0423C}" type="pres">
      <dgm:prSet presAssocID="{7E03B259-520A-4E46-A6C7-7F37AADAF247}" presName="parSh" presStyleLbl="node1" presStyleIdx="2" presStyleCnt="3"/>
      <dgm:spPr/>
      <dgm:t>
        <a:bodyPr/>
        <a:lstStyle/>
        <a:p>
          <a:pPr rtl="1"/>
          <a:endParaRPr lang="fa-IR"/>
        </a:p>
      </dgm:t>
    </dgm:pt>
    <dgm:pt modelId="{8EC88E36-FE08-45A3-9736-703A19F7DF34}" type="pres">
      <dgm:prSet presAssocID="{7E03B259-520A-4E46-A6C7-7F37AADAF247}" presName="desTx" presStyleLbl="fgAcc1" presStyleIdx="2" presStyleCnt="3">
        <dgm:presLayoutVars>
          <dgm:bulletEnabled val="1"/>
        </dgm:presLayoutVars>
      </dgm:prSet>
      <dgm:spPr/>
      <dgm:t>
        <a:bodyPr/>
        <a:lstStyle/>
        <a:p>
          <a:pPr rtl="1"/>
          <a:endParaRPr lang="fa-IR"/>
        </a:p>
      </dgm:t>
    </dgm:pt>
  </dgm:ptLst>
  <dgm:cxnLst>
    <dgm:cxn modelId="{B5FB7ADA-4816-4449-881B-36E66FABFFF1}" srcId="{660E3CC6-F014-4C56-9CCA-4513D0B27BFD}" destId="{7B5148FC-2803-4C30-9403-77DC8FAE38F3}" srcOrd="0" destOrd="0" parTransId="{15DE7224-2F38-4BD1-BA9C-A61FEB3C18F9}" sibTransId="{0DA27E8C-53D5-45F4-A47E-7362FF19FE9A}"/>
    <dgm:cxn modelId="{F7AB71E8-3A86-4FBB-8004-F141745F5E3D}" srcId="{25904EB0-20D9-48FB-AAC2-7B618E8167D5}" destId="{28A0A1F6-E85B-434F-BD20-EBBD9E1B00E2}" srcOrd="0" destOrd="0" parTransId="{BFD76FE7-959C-4143-8C10-28F2D01F1A38}" sibTransId="{50FAFDAC-8F61-4B2B-A822-DCB364FF2065}"/>
    <dgm:cxn modelId="{8D5F928E-64AC-43C3-9D99-7FAB4A531A75}" type="presOf" srcId="{7E03B259-520A-4E46-A6C7-7F37AADAF247}" destId="{27F270C3-5697-423B-9C48-FEF27CD0423C}" srcOrd="1" destOrd="0" presId="urn:microsoft.com/office/officeart/2005/8/layout/process3"/>
    <dgm:cxn modelId="{A518D8FF-C9F8-476C-B393-2EF98C64E40E}" type="presOf" srcId="{48DA8D2C-5EE8-4F8E-A605-9DB2CA0E3F1E}" destId="{9108C070-1E95-4CF7-A4F2-172DBA6C784E}" srcOrd="0" destOrd="0" presId="urn:microsoft.com/office/officeart/2005/8/layout/process3"/>
    <dgm:cxn modelId="{12FBBA86-1F4F-4B9D-83A4-8ED8D0FAC146}" type="presOf" srcId="{4C36F729-5B90-4127-A01C-DF1D55BEFFD8}" destId="{B7F69F12-6AFD-4008-B959-69478B145B69}" srcOrd="1" destOrd="0" presId="urn:microsoft.com/office/officeart/2005/8/layout/process3"/>
    <dgm:cxn modelId="{CCA6412C-FE5A-4CC0-AB0F-BADEFE912CC2}" srcId="{48DA8D2C-5EE8-4F8E-A605-9DB2CA0E3F1E}" destId="{7E03B259-520A-4E46-A6C7-7F37AADAF247}" srcOrd="2" destOrd="0" parTransId="{BE9256BB-A0C8-4F14-BC89-F15FD21E4406}" sibTransId="{665F5B8F-9D19-4973-8FC0-A0F3A47F825D}"/>
    <dgm:cxn modelId="{DE187AB7-B7BA-41F6-9019-3C97EEA9FEC0}" type="presOf" srcId="{7E03B259-520A-4E46-A6C7-7F37AADAF247}" destId="{F0468462-7BF6-47E1-94DA-8F52FAA31896}" srcOrd="0" destOrd="0" presId="urn:microsoft.com/office/officeart/2005/8/layout/process3"/>
    <dgm:cxn modelId="{F31F0D40-FBCA-4770-B687-D89ECCD59E49}" type="presOf" srcId="{50195AD2-A4AF-4599-873D-FAEF0F66EE4E}" destId="{60E6DC99-5687-4344-8581-13A8335C05CF}" srcOrd="0" destOrd="0" presId="urn:microsoft.com/office/officeart/2005/8/layout/process3"/>
    <dgm:cxn modelId="{796CA3C7-4BCC-4847-859A-413290DF549F}" type="presOf" srcId="{25904EB0-20D9-48FB-AAC2-7B618E8167D5}" destId="{BE83F583-777A-4702-BF5A-6B8CD33117C9}" srcOrd="0" destOrd="0" presId="urn:microsoft.com/office/officeart/2005/8/layout/process3"/>
    <dgm:cxn modelId="{F51CE811-BD0D-47E4-B868-1CAC3E26DFFE}" type="presOf" srcId="{4C36F729-5B90-4127-A01C-DF1D55BEFFD8}" destId="{57646CAC-C0B4-46FB-95F1-6D2EB38EBE8A}" srcOrd="0" destOrd="0" presId="urn:microsoft.com/office/officeart/2005/8/layout/process3"/>
    <dgm:cxn modelId="{A9A7CE5E-4E28-4923-BBED-58E5CE71084B}" type="presOf" srcId="{C863F2A1-889B-41E2-8C4B-36C5ECAF6D37}" destId="{8EC88E36-FE08-45A3-9736-703A19F7DF34}" srcOrd="0" destOrd="0" presId="urn:microsoft.com/office/officeart/2005/8/layout/process3"/>
    <dgm:cxn modelId="{1FDEAB22-5E5A-4B88-9C50-9A6B85484987}" srcId="{48DA8D2C-5EE8-4F8E-A605-9DB2CA0E3F1E}" destId="{660E3CC6-F014-4C56-9CCA-4513D0B27BFD}" srcOrd="0" destOrd="0" parTransId="{7EFC0E3E-EB3D-4502-9F47-C47315DA5B97}" sibTransId="{4C36F729-5B90-4127-A01C-DF1D55BEFFD8}"/>
    <dgm:cxn modelId="{B320C7BA-F22C-472E-8463-4547122DE593}" type="presOf" srcId="{660E3CC6-F014-4C56-9CCA-4513D0B27BFD}" destId="{168C28F6-C8C2-4E7B-867A-1B2182849C0F}" srcOrd="0" destOrd="0" presId="urn:microsoft.com/office/officeart/2005/8/layout/process3"/>
    <dgm:cxn modelId="{109CB03C-215B-47B7-9F10-1B6112D4AF20}" srcId="{48DA8D2C-5EE8-4F8E-A605-9DB2CA0E3F1E}" destId="{25904EB0-20D9-48FB-AAC2-7B618E8167D5}" srcOrd="1" destOrd="0" parTransId="{C38F9161-C3AE-46BB-8E04-432F159C928B}" sibTransId="{50195AD2-A4AF-4599-873D-FAEF0F66EE4E}"/>
    <dgm:cxn modelId="{F445F1D9-C0A1-40B3-9914-0D93780AB0BB}" type="presOf" srcId="{660E3CC6-F014-4C56-9CCA-4513D0B27BFD}" destId="{F306AF5B-CCD5-42E9-9C69-B05231B9A0C9}" srcOrd="1" destOrd="0" presId="urn:microsoft.com/office/officeart/2005/8/layout/process3"/>
    <dgm:cxn modelId="{D6161547-DE56-4E22-9935-72B333852D19}" type="presOf" srcId="{7B5148FC-2803-4C30-9403-77DC8FAE38F3}" destId="{3189FEE9-C727-446F-8678-2EF2D2C5C9C3}" srcOrd="0" destOrd="0" presId="urn:microsoft.com/office/officeart/2005/8/layout/process3"/>
    <dgm:cxn modelId="{BF48F22B-B15C-44E3-A0C7-AB3B8EDF161A}" type="presOf" srcId="{50195AD2-A4AF-4599-873D-FAEF0F66EE4E}" destId="{771F45B4-B6FB-49E7-BBDB-7B83C77FA9FA}" srcOrd="1" destOrd="0" presId="urn:microsoft.com/office/officeart/2005/8/layout/process3"/>
    <dgm:cxn modelId="{386E9A37-3320-47C2-9FD5-2ECA76FBA7C0}" type="presOf" srcId="{28A0A1F6-E85B-434F-BD20-EBBD9E1B00E2}" destId="{84B0A5A5-31CC-4646-AF71-12EBC5D73020}" srcOrd="0" destOrd="0" presId="urn:microsoft.com/office/officeart/2005/8/layout/process3"/>
    <dgm:cxn modelId="{B0125B8C-0B1A-4042-8456-6CE3BC98784A}" srcId="{7E03B259-520A-4E46-A6C7-7F37AADAF247}" destId="{C863F2A1-889B-41E2-8C4B-36C5ECAF6D37}" srcOrd="0" destOrd="0" parTransId="{DF98B333-584D-47E5-9791-31F3FDA92CFB}" sibTransId="{1E905B63-72F3-4575-B0FE-F4BDC01A7A50}"/>
    <dgm:cxn modelId="{3EAEDD9B-F95F-4AD7-9F2E-9F3DAA2B0765}" type="presOf" srcId="{25904EB0-20D9-48FB-AAC2-7B618E8167D5}" destId="{8F1675E2-1B33-43DE-9B3E-E85079BD57F6}" srcOrd="1" destOrd="0" presId="urn:microsoft.com/office/officeart/2005/8/layout/process3"/>
    <dgm:cxn modelId="{8B18DAC7-C961-4183-9663-C3E191BA3A3F}" type="presParOf" srcId="{9108C070-1E95-4CF7-A4F2-172DBA6C784E}" destId="{B4FF6C75-5B1C-4477-AE56-8A424A0D0867}" srcOrd="0" destOrd="0" presId="urn:microsoft.com/office/officeart/2005/8/layout/process3"/>
    <dgm:cxn modelId="{224A76C8-FA32-4991-913F-171D97331583}" type="presParOf" srcId="{B4FF6C75-5B1C-4477-AE56-8A424A0D0867}" destId="{168C28F6-C8C2-4E7B-867A-1B2182849C0F}" srcOrd="0" destOrd="0" presId="urn:microsoft.com/office/officeart/2005/8/layout/process3"/>
    <dgm:cxn modelId="{9BD23D0B-228D-4BA5-BE1C-9E7C999E97E1}" type="presParOf" srcId="{B4FF6C75-5B1C-4477-AE56-8A424A0D0867}" destId="{F306AF5B-CCD5-42E9-9C69-B05231B9A0C9}" srcOrd="1" destOrd="0" presId="urn:microsoft.com/office/officeart/2005/8/layout/process3"/>
    <dgm:cxn modelId="{12E1F6D5-8253-4944-BA10-1A5D7967D03E}" type="presParOf" srcId="{B4FF6C75-5B1C-4477-AE56-8A424A0D0867}" destId="{3189FEE9-C727-446F-8678-2EF2D2C5C9C3}" srcOrd="2" destOrd="0" presId="urn:microsoft.com/office/officeart/2005/8/layout/process3"/>
    <dgm:cxn modelId="{2B0B9188-4B88-4F00-9407-7D27383B5791}" type="presParOf" srcId="{9108C070-1E95-4CF7-A4F2-172DBA6C784E}" destId="{57646CAC-C0B4-46FB-95F1-6D2EB38EBE8A}" srcOrd="1" destOrd="0" presId="urn:microsoft.com/office/officeart/2005/8/layout/process3"/>
    <dgm:cxn modelId="{EBB3E1FC-A597-4719-A343-7F7FCD03F502}" type="presParOf" srcId="{57646CAC-C0B4-46FB-95F1-6D2EB38EBE8A}" destId="{B7F69F12-6AFD-4008-B959-69478B145B69}" srcOrd="0" destOrd="0" presId="urn:microsoft.com/office/officeart/2005/8/layout/process3"/>
    <dgm:cxn modelId="{23E3FAB1-B924-46CF-BECB-4B8C8CDBEB82}" type="presParOf" srcId="{9108C070-1E95-4CF7-A4F2-172DBA6C784E}" destId="{D2328D65-56ED-4E57-ABEA-D8213BE753FA}" srcOrd="2" destOrd="0" presId="urn:microsoft.com/office/officeart/2005/8/layout/process3"/>
    <dgm:cxn modelId="{FC15C6C5-F635-4BE6-BB0F-5F599E47188E}" type="presParOf" srcId="{D2328D65-56ED-4E57-ABEA-D8213BE753FA}" destId="{BE83F583-777A-4702-BF5A-6B8CD33117C9}" srcOrd="0" destOrd="0" presId="urn:microsoft.com/office/officeart/2005/8/layout/process3"/>
    <dgm:cxn modelId="{E42A2CB4-53F0-49C5-95CD-E97CBB4F4932}" type="presParOf" srcId="{D2328D65-56ED-4E57-ABEA-D8213BE753FA}" destId="{8F1675E2-1B33-43DE-9B3E-E85079BD57F6}" srcOrd="1" destOrd="0" presId="urn:microsoft.com/office/officeart/2005/8/layout/process3"/>
    <dgm:cxn modelId="{3729C0AA-7023-4802-908A-E74E63A5147A}" type="presParOf" srcId="{D2328D65-56ED-4E57-ABEA-D8213BE753FA}" destId="{84B0A5A5-31CC-4646-AF71-12EBC5D73020}" srcOrd="2" destOrd="0" presId="urn:microsoft.com/office/officeart/2005/8/layout/process3"/>
    <dgm:cxn modelId="{AEF1A74B-120F-485B-951B-2EE6C01A4096}" type="presParOf" srcId="{9108C070-1E95-4CF7-A4F2-172DBA6C784E}" destId="{60E6DC99-5687-4344-8581-13A8335C05CF}" srcOrd="3" destOrd="0" presId="urn:microsoft.com/office/officeart/2005/8/layout/process3"/>
    <dgm:cxn modelId="{6CC10CC2-904D-4D25-9FCC-3A8DE0FC2BC9}" type="presParOf" srcId="{60E6DC99-5687-4344-8581-13A8335C05CF}" destId="{771F45B4-B6FB-49E7-BBDB-7B83C77FA9FA}" srcOrd="0" destOrd="0" presId="urn:microsoft.com/office/officeart/2005/8/layout/process3"/>
    <dgm:cxn modelId="{31D2D54C-E531-468C-90D4-A030BDB29AC1}" type="presParOf" srcId="{9108C070-1E95-4CF7-A4F2-172DBA6C784E}" destId="{204E0FDF-CDF2-4B6F-B24E-B2EAE8AE3FEC}" srcOrd="4" destOrd="0" presId="urn:microsoft.com/office/officeart/2005/8/layout/process3"/>
    <dgm:cxn modelId="{E3BAC93D-F459-41E9-8043-BDE26F85D841}" type="presParOf" srcId="{204E0FDF-CDF2-4B6F-B24E-B2EAE8AE3FEC}" destId="{F0468462-7BF6-47E1-94DA-8F52FAA31896}" srcOrd="0" destOrd="0" presId="urn:microsoft.com/office/officeart/2005/8/layout/process3"/>
    <dgm:cxn modelId="{2D503D8D-DAF5-4652-89BA-0C90A7A97651}" type="presParOf" srcId="{204E0FDF-CDF2-4B6F-B24E-B2EAE8AE3FEC}" destId="{27F270C3-5697-423B-9C48-FEF27CD0423C}" srcOrd="1" destOrd="0" presId="urn:microsoft.com/office/officeart/2005/8/layout/process3"/>
    <dgm:cxn modelId="{5CE7B0C7-92FB-49BF-B123-2FE5841242F0}" type="presParOf" srcId="{204E0FDF-CDF2-4B6F-B24E-B2EAE8AE3FEC}" destId="{8EC88E36-FE08-45A3-9736-703A19F7DF3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7275A-7C73-42E1-A49E-0021F68F4C9C}">
      <dsp:nvSpPr>
        <dsp:cNvPr id="0" name=""/>
        <dsp:cNvSpPr/>
      </dsp:nvSpPr>
      <dsp:spPr>
        <a:xfrm>
          <a:off x="2964604" y="656570"/>
          <a:ext cx="4382578" cy="4382578"/>
        </a:xfrm>
        <a:prstGeom prst="blockArc">
          <a:avLst>
            <a:gd name="adj1" fmla="val 10800000"/>
            <a:gd name="adj2" fmla="val 16200000"/>
            <a:gd name="adj3" fmla="val 4644"/>
          </a:avLst>
        </a:prstGeom>
        <a:solidFill>
          <a:schemeClr val="accent4">
            <a:hueOff val="1164001"/>
            <a:satOff val="-8016"/>
            <a:lumOff val="1000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0B7E9A-CDE4-4308-9870-435C2EED29FE}">
      <dsp:nvSpPr>
        <dsp:cNvPr id="0" name=""/>
        <dsp:cNvSpPr/>
      </dsp:nvSpPr>
      <dsp:spPr>
        <a:xfrm>
          <a:off x="2964604" y="656570"/>
          <a:ext cx="4382578" cy="4382578"/>
        </a:xfrm>
        <a:prstGeom prst="blockArc">
          <a:avLst>
            <a:gd name="adj1" fmla="val 5400000"/>
            <a:gd name="adj2" fmla="val 10800000"/>
            <a:gd name="adj3" fmla="val 4644"/>
          </a:avLst>
        </a:prstGeom>
        <a:solidFill>
          <a:schemeClr val="accent4">
            <a:hueOff val="776001"/>
            <a:satOff val="-5344"/>
            <a:lumOff val="666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F68D2D-F27B-4A33-B942-EAC41CEC99D0}">
      <dsp:nvSpPr>
        <dsp:cNvPr id="0" name=""/>
        <dsp:cNvSpPr/>
      </dsp:nvSpPr>
      <dsp:spPr>
        <a:xfrm>
          <a:off x="2964604" y="656570"/>
          <a:ext cx="4382578" cy="4382578"/>
        </a:xfrm>
        <a:prstGeom prst="blockArc">
          <a:avLst>
            <a:gd name="adj1" fmla="val 0"/>
            <a:gd name="adj2" fmla="val 5400000"/>
            <a:gd name="adj3" fmla="val 4644"/>
          </a:avLst>
        </a:prstGeom>
        <a:solidFill>
          <a:schemeClr val="accent4">
            <a:hueOff val="388000"/>
            <a:satOff val="-2672"/>
            <a:lumOff val="333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63D657-989F-417A-9CB7-C8151732E5C6}">
      <dsp:nvSpPr>
        <dsp:cNvPr id="0" name=""/>
        <dsp:cNvSpPr/>
      </dsp:nvSpPr>
      <dsp:spPr>
        <a:xfrm>
          <a:off x="2964604" y="656570"/>
          <a:ext cx="4382578" cy="4382578"/>
        </a:xfrm>
        <a:prstGeom prst="blockArc">
          <a:avLst>
            <a:gd name="adj1" fmla="val 16200000"/>
            <a:gd name="adj2" fmla="val 0"/>
            <a:gd name="adj3" fmla="val 4644"/>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55E6BB-8C72-4B6C-9E52-9FFF43EE5180}">
      <dsp:nvSpPr>
        <dsp:cNvPr id="0" name=""/>
        <dsp:cNvSpPr/>
      </dsp:nvSpPr>
      <dsp:spPr>
        <a:xfrm>
          <a:off x="4146365" y="1838331"/>
          <a:ext cx="2019056" cy="2019056"/>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b="1" kern="1200" dirty="0">
              <a:cs typeface="B Nazanin" pitchFamily="2" charset="-78"/>
            </a:rPr>
            <a:t>معیارهای تشخیص فرصت مناسب</a:t>
          </a:r>
          <a:br>
            <a:rPr lang="fa-IR" sz="2000" b="1" kern="1200" dirty="0">
              <a:cs typeface="B Nazanin" pitchFamily="2" charset="-78"/>
            </a:rPr>
          </a:br>
          <a:endParaRPr lang="en-US" sz="2000" kern="1200" dirty="0"/>
        </a:p>
      </dsp:txBody>
      <dsp:txXfrm>
        <a:off x="4442049" y="2134015"/>
        <a:ext cx="1427688" cy="1427688"/>
      </dsp:txXfrm>
    </dsp:sp>
    <dsp:sp modelId="{3629AB28-34E3-410B-AE4A-06EF618B3DEF}">
      <dsp:nvSpPr>
        <dsp:cNvPr id="0" name=""/>
        <dsp:cNvSpPr/>
      </dsp:nvSpPr>
      <dsp:spPr>
        <a:xfrm>
          <a:off x="4449224" y="781"/>
          <a:ext cx="1413339" cy="1413339"/>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buNone/>
          </a:pPr>
          <a:r>
            <a:rPr lang="fa-IR" sz="3200" b="1" kern="1200" dirty="0">
              <a:cs typeface="B Nazanin" panose="00000400000000000000" pitchFamily="2" charset="-78"/>
            </a:rPr>
            <a:t>علاقه</a:t>
          </a:r>
          <a:endParaRPr lang="en-US" sz="3200" kern="1200" dirty="0"/>
        </a:p>
      </dsp:txBody>
      <dsp:txXfrm>
        <a:off x="4656203" y="207760"/>
        <a:ext cx="999381" cy="999381"/>
      </dsp:txXfrm>
    </dsp:sp>
    <dsp:sp modelId="{6027DCFE-F5E5-49B7-ACFC-57C5F48860E5}">
      <dsp:nvSpPr>
        <dsp:cNvPr id="0" name=""/>
        <dsp:cNvSpPr/>
      </dsp:nvSpPr>
      <dsp:spPr>
        <a:xfrm>
          <a:off x="6589633" y="2141190"/>
          <a:ext cx="1413339" cy="1413339"/>
        </a:xfrm>
        <a:prstGeom prst="ellipse">
          <a:avLst/>
        </a:prstGeom>
        <a:solidFill>
          <a:schemeClr val="accent4">
            <a:hueOff val="388000"/>
            <a:satOff val="-2672"/>
            <a:lumOff val="333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a-IR" sz="2400" b="1" kern="1200" dirty="0">
              <a:cs typeface="B Nazanin" panose="00000400000000000000" pitchFamily="2" charset="-78"/>
            </a:rPr>
            <a:t> </a:t>
          </a:r>
          <a:r>
            <a:rPr lang="fa-IR" sz="2000" b="1" kern="1200" dirty="0">
              <a:cs typeface="B Nazanin" panose="00000400000000000000" pitchFamily="2" charset="-78"/>
            </a:rPr>
            <a:t>شایستگی</a:t>
          </a:r>
        </a:p>
      </dsp:txBody>
      <dsp:txXfrm>
        <a:off x="6796612" y="2348169"/>
        <a:ext cx="999381" cy="999381"/>
      </dsp:txXfrm>
    </dsp:sp>
    <dsp:sp modelId="{964C148B-96F4-4389-9E59-F833D6C566D2}">
      <dsp:nvSpPr>
        <dsp:cNvPr id="0" name=""/>
        <dsp:cNvSpPr/>
      </dsp:nvSpPr>
      <dsp:spPr>
        <a:xfrm>
          <a:off x="4449224" y="4281599"/>
          <a:ext cx="1413339" cy="1413339"/>
        </a:xfrm>
        <a:prstGeom prst="ellipse">
          <a:avLst/>
        </a:prstGeom>
        <a:solidFill>
          <a:schemeClr val="accent4">
            <a:hueOff val="776001"/>
            <a:satOff val="-5344"/>
            <a:lumOff val="666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a-IR" sz="2400" b="1" kern="1200" dirty="0">
              <a:cs typeface="B Nazanin" panose="00000400000000000000" pitchFamily="2" charset="-78"/>
            </a:rPr>
            <a:t> پتانسیل بازار</a:t>
          </a:r>
        </a:p>
      </dsp:txBody>
      <dsp:txXfrm>
        <a:off x="4656203" y="4488578"/>
        <a:ext cx="999381" cy="999381"/>
      </dsp:txXfrm>
    </dsp:sp>
    <dsp:sp modelId="{B70725EB-CE52-454E-ACED-9C2F4F18F826}">
      <dsp:nvSpPr>
        <dsp:cNvPr id="0" name=""/>
        <dsp:cNvSpPr/>
      </dsp:nvSpPr>
      <dsp:spPr>
        <a:xfrm>
          <a:off x="2308815" y="2141190"/>
          <a:ext cx="1413339" cy="1413339"/>
        </a:xfrm>
        <a:prstGeom prst="ellipse">
          <a:avLst/>
        </a:prstGeom>
        <a:solidFill>
          <a:schemeClr val="accent4">
            <a:hueOff val="1164001"/>
            <a:satOff val="-8016"/>
            <a:lumOff val="1000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b="1" kern="1200" dirty="0">
              <a:cs typeface="B Nazanin" panose="00000400000000000000" pitchFamily="2" charset="-78"/>
            </a:rPr>
            <a:t> </a:t>
          </a:r>
          <a:r>
            <a:rPr lang="fa-IR" sz="1800" b="1" kern="1200" dirty="0">
              <a:cs typeface="B Nazanin" panose="00000400000000000000" pitchFamily="2" charset="-78"/>
            </a:rPr>
            <a:t>امکان‌پذیری</a:t>
          </a:r>
        </a:p>
      </dsp:txBody>
      <dsp:txXfrm>
        <a:off x="2515794" y="2348169"/>
        <a:ext cx="999381" cy="9993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6AF5B-CCD5-42E9-9C69-B05231B9A0C9}">
      <dsp:nvSpPr>
        <dsp:cNvPr id="0" name=""/>
        <dsp:cNvSpPr/>
      </dsp:nvSpPr>
      <dsp:spPr>
        <a:xfrm>
          <a:off x="2990" y="1549770"/>
          <a:ext cx="1359897" cy="784456"/>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68580" numCol="1" spcCol="1270" anchor="t" anchorCtr="0">
          <a:noAutofit/>
        </a:bodyPr>
        <a:lstStyle/>
        <a:p>
          <a:pPr lvl="0" algn="ctr" defTabSz="800100">
            <a:lnSpc>
              <a:spcPct val="90000"/>
            </a:lnSpc>
            <a:spcBef>
              <a:spcPct val="0"/>
            </a:spcBef>
            <a:spcAft>
              <a:spcPct val="35000"/>
            </a:spcAft>
          </a:pPr>
          <a:r>
            <a:rPr lang="fa-IR" sz="1800" b="1" kern="1200" dirty="0">
              <a:solidFill>
                <a:schemeClr val="tx1"/>
              </a:solidFill>
              <a:cs typeface="B Zar" panose="00000400000000000000" pitchFamily="2" charset="-78"/>
            </a:rPr>
            <a:t>آلفا</a:t>
          </a:r>
          <a:endParaRPr lang="en-US" sz="1800" b="1" kern="1200" dirty="0">
            <a:solidFill>
              <a:schemeClr val="tx1"/>
            </a:solidFill>
            <a:cs typeface="B Zar" panose="00000400000000000000" pitchFamily="2" charset="-78"/>
          </a:endParaRPr>
        </a:p>
      </dsp:txBody>
      <dsp:txXfrm>
        <a:off x="2990" y="1549770"/>
        <a:ext cx="1359897" cy="522970"/>
      </dsp:txXfrm>
    </dsp:sp>
    <dsp:sp modelId="{3189FEE9-C727-446F-8678-2EF2D2C5C9C3}">
      <dsp:nvSpPr>
        <dsp:cNvPr id="0" name=""/>
        <dsp:cNvSpPr/>
      </dsp:nvSpPr>
      <dsp:spPr>
        <a:xfrm>
          <a:off x="281524" y="2072741"/>
          <a:ext cx="1359897" cy="1036800"/>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ctr" defTabSz="800100">
            <a:lnSpc>
              <a:spcPct val="90000"/>
            </a:lnSpc>
            <a:spcBef>
              <a:spcPct val="0"/>
            </a:spcBef>
            <a:spcAft>
              <a:spcPct val="15000"/>
            </a:spcAft>
            <a:buChar char="••"/>
          </a:pPr>
          <a:r>
            <a:rPr lang="fa-IR" sz="1800" b="1" kern="1200" dirty="0">
              <a:solidFill>
                <a:schemeClr val="tx1"/>
              </a:solidFill>
              <a:cs typeface="B Zar" panose="00000400000000000000" pitchFamily="2" charset="-78"/>
            </a:rPr>
            <a:t>کارکنان شرکت</a:t>
          </a:r>
          <a:endParaRPr lang="en-US" sz="1800" b="1" kern="1200" dirty="0">
            <a:solidFill>
              <a:schemeClr val="tx1"/>
            </a:solidFill>
            <a:cs typeface="B Zar" panose="00000400000000000000" pitchFamily="2" charset="-78"/>
          </a:endParaRPr>
        </a:p>
      </dsp:txBody>
      <dsp:txXfrm>
        <a:off x="311891" y="2103108"/>
        <a:ext cx="1299163" cy="976066"/>
      </dsp:txXfrm>
    </dsp:sp>
    <dsp:sp modelId="{57646CAC-C0B4-46FB-95F1-6D2EB38EBE8A}">
      <dsp:nvSpPr>
        <dsp:cNvPr id="0" name=""/>
        <dsp:cNvSpPr/>
      </dsp:nvSpPr>
      <dsp:spPr>
        <a:xfrm>
          <a:off x="1569043" y="1641968"/>
          <a:ext cx="437049" cy="338575"/>
        </a:xfrm>
        <a:prstGeom prst="rightArrow">
          <a:avLst>
            <a:gd name="adj1" fmla="val 60000"/>
            <a:gd name="adj2" fmla="val 5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cs typeface="B Yekan" panose="00000400000000000000" pitchFamily="2" charset="-78"/>
          </a:endParaRPr>
        </a:p>
      </dsp:txBody>
      <dsp:txXfrm>
        <a:off x="1569043" y="1709683"/>
        <a:ext cx="335477" cy="203145"/>
      </dsp:txXfrm>
    </dsp:sp>
    <dsp:sp modelId="{8F1675E2-1B33-43DE-9B3E-E85079BD57F6}">
      <dsp:nvSpPr>
        <dsp:cNvPr id="0" name=""/>
        <dsp:cNvSpPr/>
      </dsp:nvSpPr>
      <dsp:spPr>
        <a:xfrm>
          <a:off x="2187509" y="1549770"/>
          <a:ext cx="1359897" cy="784456"/>
        </a:xfrm>
        <a:prstGeom prst="roundRect">
          <a:avLst>
            <a:gd name="adj" fmla="val 10000"/>
          </a:avLst>
        </a:prstGeom>
        <a:gradFill rotWithShape="0">
          <a:gsLst>
            <a:gs pos="0">
              <a:schemeClr val="accent4">
                <a:hueOff val="582001"/>
                <a:satOff val="-4008"/>
                <a:lumOff val="5000"/>
                <a:alphaOff val="0"/>
                <a:tint val="96000"/>
                <a:lumMod val="104000"/>
              </a:schemeClr>
            </a:gs>
            <a:gs pos="100000">
              <a:schemeClr val="accent4">
                <a:hueOff val="582001"/>
                <a:satOff val="-4008"/>
                <a:lumOff val="500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68580" numCol="1" spcCol="1270" anchor="t" anchorCtr="0">
          <a:noAutofit/>
        </a:bodyPr>
        <a:lstStyle/>
        <a:p>
          <a:pPr lvl="0" algn="ctr" defTabSz="800100">
            <a:lnSpc>
              <a:spcPct val="90000"/>
            </a:lnSpc>
            <a:spcBef>
              <a:spcPct val="0"/>
            </a:spcBef>
            <a:spcAft>
              <a:spcPct val="35000"/>
            </a:spcAft>
          </a:pPr>
          <a:r>
            <a:rPr lang="fa-IR" sz="1800" b="1" kern="1200" dirty="0">
              <a:solidFill>
                <a:schemeClr val="tx1"/>
              </a:solidFill>
              <a:cs typeface="B Zar" panose="00000400000000000000" pitchFamily="2" charset="-78"/>
            </a:rPr>
            <a:t>بتا</a:t>
          </a:r>
          <a:endParaRPr lang="en-US" sz="1800" b="1" kern="1200" dirty="0">
            <a:solidFill>
              <a:schemeClr val="tx1"/>
            </a:solidFill>
            <a:cs typeface="B Zar" panose="00000400000000000000" pitchFamily="2" charset="-78"/>
          </a:endParaRPr>
        </a:p>
      </dsp:txBody>
      <dsp:txXfrm>
        <a:off x="2187509" y="1549770"/>
        <a:ext cx="1359897" cy="522970"/>
      </dsp:txXfrm>
    </dsp:sp>
    <dsp:sp modelId="{84B0A5A5-31CC-4646-AF71-12EBC5D73020}">
      <dsp:nvSpPr>
        <dsp:cNvPr id="0" name=""/>
        <dsp:cNvSpPr/>
      </dsp:nvSpPr>
      <dsp:spPr>
        <a:xfrm>
          <a:off x="2466043" y="2072741"/>
          <a:ext cx="1359897" cy="1036800"/>
        </a:xfrm>
        <a:prstGeom prst="roundRect">
          <a:avLst>
            <a:gd name="adj" fmla="val 10000"/>
          </a:avLst>
        </a:prstGeom>
        <a:solidFill>
          <a:schemeClr val="lt1">
            <a:alpha val="90000"/>
            <a:hueOff val="0"/>
            <a:satOff val="0"/>
            <a:lumOff val="0"/>
            <a:alphaOff val="0"/>
          </a:schemeClr>
        </a:solidFill>
        <a:ln w="9525" cap="rnd" cmpd="sng" algn="ctr">
          <a:solidFill>
            <a:schemeClr val="accent4">
              <a:hueOff val="582001"/>
              <a:satOff val="-4008"/>
              <a:lumOff val="500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ctr" defTabSz="800100">
            <a:lnSpc>
              <a:spcPct val="90000"/>
            </a:lnSpc>
            <a:spcBef>
              <a:spcPct val="0"/>
            </a:spcBef>
            <a:spcAft>
              <a:spcPct val="15000"/>
            </a:spcAft>
            <a:buChar char="••"/>
          </a:pPr>
          <a:r>
            <a:rPr lang="fa-IR" sz="1800" b="1" kern="1200" dirty="0">
              <a:solidFill>
                <a:schemeClr val="tx1"/>
              </a:solidFill>
              <a:cs typeface="B Zar" panose="00000400000000000000" pitchFamily="2" charset="-78"/>
            </a:rPr>
            <a:t>مشتریان</a:t>
          </a:r>
          <a:endParaRPr lang="en-US" sz="1800" b="1" kern="1200" dirty="0">
            <a:solidFill>
              <a:schemeClr val="tx1"/>
            </a:solidFill>
            <a:cs typeface="B Zar" panose="00000400000000000000" pitchFamily="2" charset="-78"/>
          </a:endParaRPr>
        </a:p>
      </dsp:txBody>
      <dsp:txXfrm>
        <a:off x="2496410" y="2103108"/>
        <a:ext cx="1299163" cy="976066"/>
      </dsp:txXfrm>
    </dsp:sp>
    <dsp:sp modelId="{60E6DC99-5687-4344-8581-13A8335C05CF}">
      <dsp:nvSpPr>
        <dsp:cNvPr id="0" name=""/>
        <dsp:cNvSpPr/>
      </dsp:nvSpPr>
      <dsp:spPr>
        <a:xfrm>
          <a:off x="3753562" y="1641968"/>
          <a:ext cx="437049" cy="338575"/>
        </a:xfrm>
        <a:prstGeom prst="rightArrow">
          <a:avLst>
            <a:gd name="adj1" fmla="val 60000"/>
            <a:gd name="adj2" fmla="val 50000"/>
          </a:avLst>
        </a:prstGeom>
        <a:gradFill rotWithShape="0">
          <a:gsLst>
            <a:gs pos="0">
              <a:schemeClr val="accent4">
                <a:hueOff val="1164001"/>
                <a:satOff val="-8016"/>
                <a:lumOff val="10001"/>
                <a:alphaOff val="0"/>
                <a:tint val="96000"/>
                <a:lumMod val="104000"/>
              </a:schemeClr>
            </a:gs>
            <a:gs pos="100000">
              <a:schemeClr val="accent4">
                <a:hueOff val="1164001"/>
                <a:satOff val="-8016"/>
                <a:lumOff val="10001"/>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cs typeface="B Yekan" panose="00000400000000000000" pitchFamily="2" charset="-78"/>
          </a:endParaRPr>
        </a:p>
      </dsp:txBody>
      <dsp:txXfrm>
        <a:off x="3753562" y="1709683"/>
        <a:ext cx="335477" cy="203145"/>
      </dsp:txXfrm>
    </dsp:sp>
    <dsp:sp modelId="{27F270C3-5697-423B-9C48-FEF27CD0423C}">
      <dsp:nvSpPr>
        <dsp:cNvPr id="0" name=""/>
        <dsp:cNvSpPr/>
      </dsp:nvSpPr>
      <dsp:spPr>
        <a:xfrm>
          <a:off x="4372028" y="1549770"/>
          <a:ext cx="1359897" cy="784456"/>
        </a:xfrm>
        <a:prstGeom prst="roundRect">
          <a:avLst>
            <a:gd name="adj" fmla="val 10000"/>
          </a:avLst>
        </a:prstGeom>
        <a:gradFill rotWithShape="0">
          <a:gsLst>
            <a:gs pos="0">
              <a:schemeClr val="accent4">
                <a:hueOff val="1164001"/>
                <a:satOff val="-8016"/>
                <a:lumOff val="10001"/>
                <a:alphaOff val="0"/>
                <a:tint val="96000"/>
                <a:lumMod val="104000"/>
              </a:schemeClr>
            </a:gs>
            <a:gs pos="100000">
              <a:schemeClr val="accent4">
                <a:hueOff val="1164001"/>
                <a:satOff val="-8016"/>
                <a:lumOff val="10001"/>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68580" numCol="1" spcCol="1270" anchor="t" anchorCtr="0">
          <a:noAutofit/>
        </a:bodyPr>
        <a:lstStyle/>
        <a:p>
          <a:pPr lvl="0" algn="ctr" defTabSz="800100">
            <a:lnSpc>
              <a:spcPct val="90000"/>
            </a:lnSpc>
            <a:spcBef>
              <a:spcPct val="0"/>
            </a:spcBef>
            <a:spcAft>
              <a:spcPct val="35000"/>
            </a:spcAft>
          </a:pPr>
          <a:r>
            <a:rPr lang="fa-IR" sz="1800" b="1" kern="1200" dirty="0">
              <a:solidFill>
                <a:schemeClr val="tx1"/>
              </a:solidFill>
              <a:cs typeface="B Zar" panose="00000400000000000000" pitchFamily="2" charset="-78"/>
            </a:rPr>
            <a:t>گاما</a:t>
          </a:r>
          <a:endParaRPr lang="en-US" sz="1800" b="1" kern="1200" dirty="0">
            <a:solidFill>
              <a:schemeClr val="tx1"/>
            </a:solidFill>
            <a:cs typeface="B Zar" panose="00000400000000000000" pitchFamily="2" charset="-78"/>
          </a:endParaRPr>
        </a:p>
      </dsp:txBody>
      <dsp:txXfrm>
        <a:off x="4372028" y="1549770"/>
        <a:ext cx="1359897" cy="522970"/>
      </dsp:txXfrm>
    </dsp:sp>
    <dsp:sp modelId="{8EC88E36-FE08-45A3-9736-703A19F7DF34}">
      <dsp:nvSpPr>
        <dsp:cNvPr id="0" name=""/>
        <dsp:cNvSpPr/>
      </dsp:nvSpPr>
      <dsp:spPr>
        <a:xfrm>
          <a:off x="4650562" y="2072741"/>
          <a:ext cx="1359897" cy="1036800"/>
        </a:xfrm>
        <a:prstGeom prst="roundRect">
          <a:avLst>
            <a:gd name="adj" fmla="val 10000"/>
          </a:avLst>
        </a:prstGeom>
        <a:solidFill>
          <a:schemeClr val="lt1">
            <a:alpha val="90000"/>
            <a:hueOff val="0"/>
            <a:satOff val="0"/>
            <a:lumOff val="0"/>
            <a:alphaOff val="0"/>
          </a:schemeClr>
        </a:solidFill>
        <a:ln w="9525" cap="rnd" cmpd="sng" algn="ctr">
          <a:solidFill>
            <a:schemeClr val="accent4">
              <a:hueOff val="1164001"/>
              <a:satOff val="-8016"/>
              <a:lumOff val="10001"/>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ctr" defTabSz="800100">
            <a:lnSpc>
              <a:spcPct val="90000"/>
            </a:lnSpc>
            <a:spcBef>
              <a:spcPct val="0"/>
            </a:spcBef>
            <a:spcAft>
              <a:spcPct val="15000"/>
            </a:spcAft>
            <a:buChar char="••"/>
          </a:pPr>
          <a:r>
            <a:rPr lang="fa-IR" sz="1800" b="1" kern="1200" dirty="0">
              <a:solidFill>
                <a:schemeClr val="tx1"/>
              </a:solidFill>
              <a:cs typeface="B Zar" panose="00000400000000000000" pitchFamily="2" charset="-78"/>
            </a:rPr>
            <a:t>مشتریان</a:t>
          </a:r>
          <a:endParaRPr lang="en-US" sz="1800" b="1" kern="1200" dirty="0">
            <a:solidFill>
              <a:schemeClr val="tx1"/>
            </a:solidFill>
            <a:cs typeface="B Zar" panose="00000400000000000000" pitchFamily="2" charset="-78"/>
          </a:endParaRPr>
        </a:p>
      </dsp:txBody>
      <dsp:txXfrm>
        <a:off x="4680929" y="2103108"/>
        <a:ext cx="1299163" cy="97606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981073-8509-4904-B1FB-C0B3AAC46794}" type="datetimeFigureOut">
              <a:rPr lang="en-US" smtClean="0"/>
              <a:t>9/28/2019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EE3280-3FC6-4F97-8CAE-9AA7AC04D425}" type="slidenum">
              <a:rPr lang="en-US" smtClean="0"/>
              <a:t>‹#›</a:t>
            </a:fld>
            <a:endParaRPr lang="en-US"/>
          </a:p>
        </p:txBody>
      </p:sp>
    </p:spTree>
    <p:extLst>
      <p:ext uri="{BB962C8B-B14F-4D97-AF65-F5344CB8AC3E}">
        <p14:creationId xmlns:p14="http://schemas.microsoft.com/office/powerpoint/2010/main" val="1066454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4248037E-9ED5-459E-84BE-BE8B48451C5F}" type="slidenum">
              <a:rPr lang="en-US" smtClean="0"/>
              <a:t>3</a:t>
            </a:fld>
            <a:endParaRPr lang="en-US"/>
          </a:p>
        </p:txBody>
      </p:sp>
    </p:spTree>
    <p:extLst>
      <p:ext uri="{BB962C8B-B14F-4D97-AF65-F5344CB8AC3E}">
        <p14:creationId xmlns:p14="http://schemas.microsoft.com/office/powerpoint/2010/main" val="232736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sz="1200" dirty="0">
              <a:solidFill>
                <a:schemeClr val="tx1"/>
              </a:solidFill>
              <a:cs typeface="B Lotus" pitchFamily="2" charset="-78"/>
            </a:endParaRPr>
          </a:p>
        </p:txBody>
      </p:sp>
      <p:sp>
        <p:nvSpPr>
          <p:cNvPr id="4" name="Slide Number Placeholder 3"/>
          <p:cNvSpPr>
            <a:spLocks noGrp="1"/>
          </p:cNvSpPr>
          <p:nvPr>
            <p:ph type="sldNum" sz="quarter" idx="5"/>
          </p:nvPr>
        </p:nvSpPr>
        <p:spPr/>
        <p:txBody>
          <a:bodyPr/>
          <a:lstStyle/>
          <a:p>
            <a:fld id="{4248037E-9ED5-459E-84BE-BE8B48451C5F}" type="slidenum">
              <a:rPr lang="en-US" smtClean="0"/>
              <a:t>24</a:t>
            </a:fld>
            <a:endParaRPr lang="en-US"/>
          </a:p>
        </p:txBody>
      </p:sp>
    </p:spTree>
    <p:extLst>
      <p:ext uri="{BB962C8B-B14F-4D97-AF65-F5344CB8AC3E}">
        <p14:creationId xmlns:p14="http://schemas.microsoft.com/office/powerpoint/2010/main" val="368346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248037E-9ED5-459E-84BE-BE8B48451C5F}" type="slidenum">
              <a:rPr lang="en-US" smtClean="0"/>
              <a:t>25</a:t>
            </a:fld>
            <a:endParaRPr lang="en-US"/>
          </a:p>
        </p:txBody>
      </p:sp>
    </p:spTree>
    <p:extLst>
      <p:ext uri="{BB962C8B-B14F-4D97-AF65-F5344CB8AC3E}">
        <p14:creationId xmlns:p14="http://schemas.microsoft.com/office/powerpoint/2010/main" val="353436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خودتان مثالی دارید؟</a:t>
            </a:r>
            <a:endParaRPr lang="en-US" dirty="0"/>
          </a:p>
        </p:txBody>
      </p:sp>
      <p:sp>
        <p:nvSpPr>
          <p:cNvPr id="4" name="Slide Number Placeholder 3"/>
          <p:cNvSpPr>
            <a:spLocks noGrp="1"/>
          </p:cNvSpPr>
          <p:nvPr>
            <p:ph type="sldNum" sz="quarter" idx="5"/>
          </p:nvPr>
        </p:nvSpPr>
        <p:spPr/>
        <p:txBody>
          <a:bodyPr/>
          <a:lstStyle/>
          <a:p>
            <a:fld id="{4248037E-9ED5-459E-84BE-BE8B48451C5F}" type="slidenum">
              <a:rPr lang="en-US" smtClean="0"/>
              <a:t>26</a:t>
            </a:fld>
            <a:endParaRPr lang="en-US"/>
          </a:p>
        </p:txBody>
      </p:sp>
    </p:spTree>
    <p:extLst>
      <p:ext uri="{BB962C8B-B14F-4D97-AF65-F5344CB8AC3E}">
        <p14:creationId xmlns:p14="http://schemas.microsoft.com/office/powerpoint/2010/main" val="815783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کلیپ بالابر بیمار</a:t>
            </a:r>
            <a:endParaRPr lang="en-US" dirty="0"/>
          </a:p>
        </p:txBody>
      </p:sp>
      <p:sp>
        <p:nvSpPr>
          <p:cNvPr id="4" name="Slide Number Placeholder 3"/>
          <p:cNvSpPr>
            <a:spLocks noGrp="1"/>
          </p:cNvSpPr>
          <p:nvPr>
            <p:ph type="sldNum" sz="quarter" idx="5"/>
          </p:nvPr>
        </p:nvSpPr>
        <p:spPr/>
        <p:txBody>
          <a:bodyPr/>
          <a:lstStyle/>
          <a:p>
            <a:fld id="{4248037E-9ED5-459E-84BE-BE8B48451C5F}" type="slidenum">
              <a:rPr lang="en-US" smtClean="0"/>
              <a:t>27</a:t>
            </a:fld>
            <a:endParaRPr lang="en-US"/>
          </a:p>
        </p:txBody>
      </p:sp>
    </p:spTree>
    <p:extLst>
      <p:ext uri="{BB962C8B-B14F-4D97-AF65-F5344CB8AC3E}">
        <p14:creationId xmlns:p14="http://schemas.microsoft.com/office/powerpoint/2010/main" val="2556327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48037E-9ED5-459E-84BE-BE8B48451C5F}" type="slidenum">
              <a:rPr lang="en-US" smtClean="0"/>
              <a:t>28</a:t>
            </a:fld>
            <a:endParaRPr lang="en-US"/>
          </a:p>
        </p:txBody>
      </p:sp>
    </p:spTree>
    <p:extLst>
      <p:ext uri="{BB962C8B-B14F-4D97-AF65-F5344CB8AC3E}">
        <p14:creationId xmlns:p14="http://schemas.microsoft.com/office/powerpoint/2010/main" val="2818342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48037E-9ED5-459E-84BE-BE8B48451C5F}" type="slidenum">
              <a:rPr lang="en-US" smtClean="0"/>
              <a:t>29</a:t>
            </a:fld>
            <a:endParaRPr lang="en-US"/>
          </a:p>
        </p:txBody>
      </p:sp>
    </p:spTree>
    <p:extLst>
      <p:ext uri="{BB962C8B-B14F-4D97-AF65-F5344CB8AC3E}">
        <p14:creationId xmlns:p14="http://schemas.microsoft.com/office/powerpoint/2010/main" val="1799950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48037E-9ED5-459E-84BE-BE8B48451C5F}" type="slidenum">
              <a:rPr lang="en-US" smtClean="0"/>
              <a:t>30</a:t>
            </a:fld>
            <a:endParaRPr lang="en-US"/>
          </a:p>
        </p:txBody>
      </p:sp>
    </p:spTree>
    <p:extLst>
      <p:ext uri="{BB962C8B-B14F-4D97-AF65-F5344CB8AC3E}">
        <p14:creationId xmlns:p14="http://schemas.microsoft.com/office/powerpoint/2010/main" val="2236049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a-IR" sz="1200" u="sng" dirty="0">
                <a:solidFill>
                  <a:srgbClr val="009900"/>
                </a:solidFill>
                <a:cs typeface="B Nazanin" pitchFamily="2" charset="-78"/>
              </a:rPr>
              <a:t># کلیپ ایده ها از کجا می آیند</a:t>
            </a:r>
            <a:endParaRPr lang="en-US" sz="1200" u="sng" dirty="0">
              <a:solidFill>
                <a:srgbClr val="009900"/>
              </a:solidFill>
              <a:cs typeface="B Nazanin" pitchFamily="2" charset="-78"/>
            </a:endParaRPr>
          </a:p>
          <a:p>
            <a:endParaRPr lang="en-US" dirty="0"/>
          </a:p>
        </p:txBody>
      </p:sp>
      <p:sp>
        <p:nvSpPr>
          <p:cNvPr id="4" name="Slide Number Placeholder 3"/>
          <p:cNvSpPr>
            <a:spLocks noGrp="1"/>
          </p:cNvSpPr>
          <p:nvPr>
            <p:ph type="sldNum" sz="quarter" idx="5"/>
          </p:nvPr>
        </p:nvSpPr>
        <p:spPr/>
        <p:txBody>
          <a:bodyPr/>
          <a:lstStyle/>
          <a:p>
            <a:fld id="{4248037E-9ED5-459E-84BE-BE8B48451C5F}" type="slidenum">
              <a:rPr lang="en-US" smtClean="0"/>
              <a:t>33</a:t>
            </a:fld>
            <a:endParaRPr lang="en-US"/>
          </a:p>
        </p:txBody>
      </p:sp>
    </p:spTree>
    <p:extLst>
      <p:ext uri="{BB962C8B-B14F-4D97-AF65-F5344CB8AC3E}">
        <p14:creationId xmlns:p14="http://schemas.microsoft.com/office/powerpoint/2010/main" val="879962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dirty="0"/>
          </a:p>
          <a:p>
            <a:pPr algn="r" rtl="1"/>
            <a:endParaRPr lang="fa-IR" dirty="0"/>
          </a:p>
          <a:p>
            <a:endParaRPr lang="en-US" dirty="0"/>
          </a:p>
        </p:txBody>
      </p:sp>
      <p:sp>
        <p:nvSpPr>
          <p:cNvPr id="4" name="Slide Number Placeholder 3"/>
          <p:cNvSpPr>
            <a:spLocks noGrp="1"/>
          </p:cNvSpPr>
          <p:nvPr>
            <p:ph type="sldNum" sz="quarter" idx="5"/>
          </p:nvPr>
        </p:nvSpPr>
        <p:spPr/>
        <p:txBody>
          <a:bodyPr/>
          <a:lstStyle/>
          <a:p>
            <a:fld id="{4248037E-9ED5-459E-84BE-BE8B48451C5F}" type="slidenum">
              <a:rPr lang="en-US" smtClean="0"/>
              <a:t>36</a:t>
            </a:fld>
            <a:endParaRPr lang="en-US"/>
          </a:p>
        </p:txBody>
      </p:sp>
    </p:spTree>
    <p:extLst>
      <p:ext uri="{BB962C8B-B14F-4D97-AF65-F5344CB8AC3E}">
        <p14:creationId xmlns:p14="http://schemas.microsoft.com/office/powerpoint/2010/main" val="2924231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5"/>
          </p:nvPr>
        </p:nvSpPr>
        <p:spPr/>
        <p:txBody>
          <a:bodyPr/>
          <a:lstStyle/>
          <a:p>
            <a:fld id="{4248037E-9ED5-459E-84BE-BE8B48451C5F}" type="slidenum">
              <a:rPr lang="en-US" smtClean="0"/>
              <a:t>37</a:t>
            </a:fld>
            <a:endParaRPr lang="en-US"/>
          </a:p>
        </p:txBody>
      </p:sp>
    </p:spTree>
    <p:extLst>
      <p:ext uri="{BB962C8B-B14F-4D97-AF65-F5344CB8AC3E}">
        <p14:creationId xmlns:p14="http://schemas.microsoft.com/office/powerpoint/2010/main" val="735544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5"/>
          </p:nvPr>
        </p:nvSpPr>
        <p:spPr/>
        <p:txBody>
          <a:bodyPr/>
          <a:lstStyle/>
          <a:p>
            <a:fld id="{4248037E-9ED5-459E-84BE-BE8B48451C5F}" type="slidenum">
              <a:rPr lang="en-US" smtClean="0"/>
              <a:t>5</a:t>
            </a:fld>
            <a:endParaRPr lang="en-US"/>
          </a:p>
        </p:txBody>
      </p:sp>
    </p:spTree>
    <p:extLst>
      <p:ext uri="{BB962C8B-B14F-4D97-AF65-F5344CB8AC3E}">
        <p14:creationId xmlns:p14="http://schemas.microsoft.com/office/powerpoint/2010/main" val="4115198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a:t>
            </a:r>
            <a:endParaRPr lang="en-US" dirty="0"/>
          </a:p>
        </p:txBody>
      </p:sp>
      <p:sp>
        <p:nvSpPr>
          <p:cNvPr id="4" name="Slide Number Placeholder 3"/>
          <p:cNvSpPr>
            <a:spLocks noGrp="1"/>
          </p:cNvSpPr>
          <p:nvPr>
            <p:ph type="sldNum" sz="quarter" idx="5"/>
          </p:nvPr>
        </p:nvSpPr>
        <p:spPr/>
        <p:txBody>
          <a:bodyPr/>
          <a:lstStyle/>
          <a:p>
            <a:fld id="{BB8242D7-A8F6-4425-885C-4A2E5A61BA28}" type="slidenum">
              <a:rPr lang="en-US" smtClean="0"/>
              <a:t>42</a:t>
            </a:fld>
            <a:endParaRPr lang="en-US"/>
          </a:p>
        </p:txBody>
      </p:sp>
    </p:spTree>
    <p:extLst>
      <p:ext uri="{BB962C8B-B14F-4D97-AF65-F5344CB8AC3E}">
        <p14:creationId xmlns:p14="http://schemas.microsoft.com/office/powerpoint/2010/main" val="2898942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B8242D7-A8F6-4425-885C-4A2E5A61BA28}" type="slidenum">
              <a:rPr lang="en-US" smtClean="0"/>
              <a:t>43</a:t>
            </a:fld>
            <a:endParaRPr lang="en-US"/>
          </a:p>
        </p:txBody>
      </p:sp>
    </p:spTree>
    <p:extLst>
      <p:ext uri="{BB962C8B-B14F-4D97-AF65-F5344CB8AC3E}">
        <p14:creationId xmlns:p14="http://schemas.microsoft.com/office/powerpoint/2010/main" val="4275677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kern="1200" dirty="0">
                <a:solidFill>
                  <a:schemeClr val="tx1"/>
                </a:solidFill>
                <a:effectLst/>
                <a:latin typeface="+mn-lt"/>
                <a:ea typeface="+mn-ea"/>
                <a:cs typeface="+mn-cs"/>
              </a:rPr>
              <a:t>1)کفش </a:t>
            </a:r>
            <a:r>
              <a:rPr lang="fa-IR" sz="1200" b="0" i="0" kern="1200" dirty="0">
                <a:solidFill>
                  <a:schemeClr val="tx1"/>
                </a:solidFill>
                <a:effectLst/>
                <a:latin typeface="+mn-lt"/>
                <a:ea typeface="+mn-ea"/>
                <a:cs typeface="+mn-cs"/>
              </a:rPr>
              <a:t>یا </a:t>
            </a:r>
            <a:r>
              <a:rPr lang="fa-IR" sz="1200" b="1" i="0" kern="1200" dirty="0">
                <a:solidFill>
                  <a:schemeClr val="tx1"/>
                </a:solidFill>
                <a:effectLst/>
                <a:latin typeface="+mn-lt"/>
                <a:ea typeface="+mn-ea"/>
                <a:cs typeface="+mn-cs"/>
              </a:rPr>
              <a:t>تلویزیون</a:t>
            </a:r>
            <a:r>
              <a:rPr lang="fa-IR" sz="1200" b="0" i="0" kern="1200" dirty="0">
                <a:solidFill>
                  <a:schemeClr val="tx1"/>
                </a:solidFill>
                <a:effectLst/>
                <a:latin typeface="+mn-lt"/>
                <a:ea typeface="+mn-ea"/>
                <a:cs typeface="+mn-cs"/>
              </a:rPr>
              <a:t> یا </a:t>
            </a:r>
            <a:r>
              <a:rPr lang="fa-IR" sz="1200" b="1" i="0" kern="1200" dirty="0">
                <a:solidFill>
                  <a:schemeClr val="tx1"/>
                </a:solidFill>
                <a:effectLst/>
                <a:latin typeface="+mn-lt"/>
                <a:ea typeface="+mn-ea"/>
                <a:cs typeface="+mn-cs"/>
              </a:rPr>
              <a:t>خودرو</a:t>
            </a:r>
            <a:r>
              <a:rPr lang="fa-IR" sz="1200" b="0" i="0" kern="1200" dirty="0">
                <a:solidFill>
                  <a:schemeClr val="tx1"/>
                </a:solidFill>
                <a:effectLst/>
                <a:latin typeface="+mn-lt"/>
                <a:ea typeface="+mn-ea"/>
                <a:cs typeface="+mn-cs"/>
              </a:rPr>
              <a:t> یا </a:t>
            </a:r>
            <a:r>
              <a:rPr lang="fa-IR" sz="1200" b="1" i="0" kern="1200" dirty="0">
                <a:solidFill>
                  <a:schemeClr val="tx1"/>
                </a:solidFill>
                <a:effectLst/>
                <a:latin typeface="+mn-lt"/>
                <a:ea typeface="+mn-ea"/>
                <a:cs typeface="+mn-cs"/>
              </a:rPr>
              <a:t>آدامس</a:t>
            </a:r>
            <a:r>
              <a:rPr lang="fa-IR" sz="1200" b="0" i="0" kern="1200" dirty="0">
                <a:solidFill>
                  <a:schemeClr val="tx1"/>
                </a:solidFill>
                <a:effectLst/>
                <a:latin typeface="+mn-lt"/>
                <a:ea typeface="+mn-ea"/>
                <a:cs typeface="+mn-cs"/>
              </a:rPr>
              <a:t>، مثال‌هایی از کالا محسوب می‌شوند. چون ملموس و مشهود هستند و می‌توانید آنها را </a:t>
            </a:r>
            <a:r>
              <a:rPr lang="fa-IR" sz="1200" b="1" i="0" kern="1200" dirty="0">
                <a:solidFill>
                  <a:schemeClr val="tx1"/>
                </a:solidFill>
                <a:effectLst/>
                <a:latin typeface="+mn-lt"/>
                <a:ea typeface="+mn-ea"/>
                <a:cs typeface="+mn-cs"/>
              </a:rPr>
              <a:t>لمس کنید.</a:t>
            </a:r>
          </a:p>
          <a:p>
            <a:pPr algn="r" rtl="1"/>
            <a:r>
              <a:rPr lang="fa-IR" sz="1200" b="0" i="0" kern="1200" dirty="0">
                <a:solidFill>
                  <a:schemeClr val="tx1"/>
                </a:solidFill>
                <a:effectLst/>
                <a:latin typeface="+mn-lt"/>
                <a:ea typeface="+mn-ea"/>
                <a:cs typeface="+mn-cs"/>
              </a:rPr>
              <a:t>پذیرایی رستوران، جابجایی نامه‌ها، مشاوره دادن، پوشش‌های بیمه‌ای و فعالیت‌های آموزشی، قابل لمس نیستند و خدمت محسوب می شوند.</a:t>
            </a:r>
          </a:p>
          <a:p>
            <a:pPr algn="r" rtl="1"/>
            <a:r>
              <a:rPr lang="fa-IR" sz="1200" b="0" i="0" kern="1200" dirty="0">
                <a:solidFill>
                  <a:schemeClr val="tx1"/>
                </a:solidFill>
                <a:effectLst/>
                <a:latin typeface="+mn-lt"/>
                <a:ea typeface="+mn-ea"/>
                <a:cs typeface="+mn-cs"/>
              </a:rPr>
              <a:t>2)هتلی که امشب 50 اتاق خالی دارد قرار نیست بتواند انرا ذخیرهکند و فردا شب 100 اتاق خالی داشته باشد. اما تولید کننده پوشاک که روزانه 200 شلوار تولید می کند اگر امروز فروش نداشته باشد انبار می کند و فردا 200 شلوار دارد.</a:t>
            </a:r>
          </a:p>
          <a:p>
            <a:pPr algn="r" rtl="1"/>
            <a:r>
              <a:rPr lang="fa-IR" sz="1200" b="0" i="0" kern="1200" dirty="0">
                <a:solidFill>
                  <a:schemeClr val="tx1"/>
                </a:solidFill>
                <a:effectLst/>
                <a:latin typeface="+mn-lt"/>
                <a:ea typeface="+mn-ea"/>
                <a:cs typeface="+mn-cs"/>
              </a:rPr>
              <a:t>3) بعد از تولید محصول می توان انرا انبار کرد تا بعدا به فروش رساند. اما یک پزشک نمی تواند خدمت مشاوره خود را انبار کند. بلکه به محض ارائه باید مورد مصرف قرار گیرد= تولید و استفاده همزمان.</a:t>
            </a:r>
          </a:p>
          <a:p>
            <a:pPr algn="r" rtl="1"/>
            <a:r>
              <a:rPr lang="fa-IR" dirty="0"/>
              <a:t>4) </a:t>
            </a:r>
            <a:r>
              <a:rPr lang="fa-IR" sz="1200" b="0" i="0" kern="1200" dirty="0">
                <a:solidFill>
                  <a:schemeClr val="tx1"/>
                </a:solidFill>
                <a:effectLst/>
                <a:latin typeface="+mn-lt"/>
                <a:ea typeface="+mn-ea"/>
                <a:cs typeface="+mn-cs"/>
              </a:rPr>
              <a:t>پزشک زمانی می‌تواند خدمت خود را عرضه کند که بیمار وجود داشته باشد. خدمت مشاوره هم زمانی قابل‌ارائه است مشاوره‌دهنده و مشاوره‌گیرنده، هر دو حاضر باشند (</a:t>
            </a:r>
            <a:r>
              <a:rPr lang="en-US" sz="1200" b="0" i="0" kern="1200" dirty="0">
                <a:solidFill>
                  <a:schemeClr val="tx1"/>
                </a:solidFill>
                <a:effectLst/>
                <a:latin typeface="+mn-lt"/>
                <a:ea typeface="+mn-ea"/>
                <a:cs typeface="+mn-cs"/>
              </a:rPr>
              <a:t>co-creation</a:t>
            </a:r>
            <a:r>
              <a:rPr lang="fa-IR" sz="1200" b="0" i="0" kern="1200" dirty="0">
                <a:solidFill>
                  <a:schemeClr val="tx1"/>
                </a:solidFill>
                <a:effectLst/>
                <a:latin typeface="+mn-lt"/>
                <a:ea typeface="+mn-ea"/>
                <a:cs typeface="+mn-cs"/>
              </a:rPr>
              <a:t>) اما تولید کننده پوشاک بدون اینکه لزوما مشتری خاصی وجود داشته باشد می تواند کالا را تولید کند تا عرضه کننده برایش بفروشد: مشتری می تواند، اداه، خانواده، مدرسه،و.... باشد.</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BB8242D7-A8F6-4425-885C-4A2E5A61BA28}" type="slidenum">
              <a:rPr lang="en-US" smtClean="0"/>
              <a:t>45</a:t>
            </a:fld>
            <a:endParaRPr lang="en-US"/>
          </a:p>
        </p:txBody>
      </p:sp>
    </p:spTree>
    <p:extLst>
      <p:ext uri="{BB962C8B-B14F-4D97-AF65-F5344CB8AC3E}">
        <p14:creationId xmlns:p14="http://schemas.microsoft.com/office/powerpoint/2010/main" val="2185443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شرکت‌ها ابتدا باید بازار هدف را شناسایی کنند سپس به سراغ بخش بازار و مشتریان بروند. پس از آن شرکت‌ها به دنبال توسعه محصولات می‌روند که ممکن است به اصلاح یا ساخت یک محصول بیانجامد. تست محصول و انطباق آن با نیازهای مشتریان بسیار ضروری است. تحقیقات نشان می‌دهد که 95 درصد از محصولات جدید در ایالات‌متحده شکست می‌خورند و در اروپا نرخ شکست 90 درصد است.</a:t>
            </a:r>
          </a:p>
          <a:p>
            <a:pPr algn="r" rtl="1"/>
            <a:r>
              <a:rPr lang="fa-IR" dirty="0"/>
              <a:t>در ارائه خدمت دیگر طراحی خدمت را نداریم اما تست های شبیه سازی ای دمو برگزار می شود.</a:t>
            </a:r>
            <a:endParaRPr lang="en-US" dirty="0"/>
          </a:p>
        </p:txBody>
      </p:sp>
      <p:sp>
        <p:nvSpPr>
          <p:cNvPr id="4" name="Slide Number Placeholder 3"/>
          <p:cNvSpPr>
            <a:spLocks noGrp="1"/>
          </p:cNvSpPr>
          <p:nvPr>
            <p:ph type="sldNum" sz="quarter" idx="5"/>
          </p:nvPr>
        </p:nvSpPr>
        <p:spPr/>
        <p:txBody>
          <a:bodyPr/>
          <a:lstStyle/>
          <a:p>
            <a:fld id="{BB8242D7-A8F6-4425-885C-4A2E5A61BA28}" type="slidenum">
              <a:rPr lang="en-US" smtClean="0"/>
              <a:t>47</a:t>
            </a:fld>
            <a:endParaRPr lang="en-US"/>
          </a:p>
        </p:txBody>
      </p:sp>
    </p:spTree>
    <p:extLst>
      <p:ext uri="{BB962C8B-B14F-4D97-AF65-F5344CB8AC3E}">
        <p14:creationId xmlns:p14="http://schemas.microsoft.com/office/powerpoint/2010/main" val="2468616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fa-IR" dirty="0"/>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3254513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8242D7-A8F6-4425-885C-4A2E5A61BA28}" type="slidenum">
              <a:rPr lang="en-US" smtClean="0"/>
              <a:t>50</a:t>
            </a:fld>
            <a:endParaRPr lang="en-US"/>
          </a:p>
        </p:txBody>
      </p:sp>
    </p:spTree>
    <p:extLst>
      <p:ext uri="{BB962C8B-B14F-4D97-AF65-F5344CB8AC3E}">
        <p14:creationId xmlns:p14="http://schemas.microsoft.com/office/powerpoint/2010/main" val="137922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8242D7-A8F6-4425-885C-4A2E5A61BA28}" type="slidenum">
              <a:rPr lang="en-US" smtClean="0"/>
              <a:t>53</a:t>
            </a:fld>
            <a:endParaRPr lang="en-US"/>
          </a:p>
        </p:txBody>
      </p:sp>
    </p:spTree>
    <p:extLst>
      <p:ext uri="{BB962C8B-B14F-4D97-AF65-F5344CB8AC3E}">
        <p14:creationId xmlns:p14="http://schemas.microsoft.com/office/powerpoint/2010/main" val="4140493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8242D7-A8F6-4425-885C-4A2E5A61BA28}" type="slidenum">
              <a:rPr lang="en-US" smtClean="0"/>
              <a:t>54</a:t>
            </a:fld>
            <a:endParaRPr lang="en-US"/>
          </a:p>
        </p:txBody>
      </p:sp>
    </p:spTree>
    <p:extLst>
      <p:ext uri="{BB962C8B-B14F-4D97-AF65-F5344CB8AC3E}">
        <p14:creationId xmlns:p14="http://schemas.microsoft.com/office/powerpoint/2010/main" val="956435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1</a:t>
            </a:r>
            <a:endParaRPr lang="en-US" dirty="0"/>
          </a:p>
        </p:txBody>
      </p:sp>
      <p:sp>
        <p:nvSpPr>
          <p:cNvPr id="4" name="Slide Number Placeholder 3"/>
          <p:cNvSpPr>
            <a:spLocks noGrp="1"/>
          </p:cNvSpPr>
          <p:nvPr>
            <p:ph type="sldNum" sz="quarter" idx="5"/>
          </p:nvPr>
        </p:nvSpPr>
        <p:spPr/>
        <p:txBody>
          <a:bodyPr/>
          <a:lstStyle/>
          <a:p>
            <a:fld id="{BB8242D7-A8F6-4425-885C-4A2E5A61BA28}" type="slidenum">
              <a:rPr lang="en-US" smtClean="0"/>
              <a:t>55</a:t>
            </a:fld>
            <a:endParaRPr lang="en-US"/>
          </a:p>
        </p:txBody>
      </p:sp>
    </p:spTree>
    <p:extLst>
      <p:ext uri="{BB962C8B-B14F-4D97-AF65-F5344CB8AC3E}">
        <p14:creationId xmlns:p14="http://schemas.microsoft.com/office/powerpoint/2010/main" val="3752392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دو تا کلیپ کارگروهی</a:t>
            </a:r>
            <a:endParaRPr lang="en-US" dirty="0"/>
          </a:p>
        </p:txBody>
      </p:sp>
      <p:sp>
        <p:nvSpPr>
          <p:cNvPr id="4" name="Slide Number Placeholder 3"/>
          <p:cNvSpPr>
            <a:spLocks noGrp="1"/>
          </p:cNvSpPr>
          <p:nvPr>
            <p:ph type="sldNum" sz="quarter" idx="5"/>
          </p:nvPr>
        </p:nvSpPr>
        <p:spPr/>
        <p:txBody>
          <a:bodyPr/>
          <a:lstStyle/>
          <a:p>
            <a:fld id="{4248037E-9ED5-459E-84BE-BE8B48451C5F}" type="slidenum">
              <a:rPr lang="en-US" smtClean="0"/>
              <a:t>57</a:t>
            </a:fld>
            <a:endParaRPr lang="en-US"/>
          </a:p>
        </p:txBody>
      </p:sp>
    </p:spTree>
    <p:extLst>
      <p:ext uri="{BB962C8B-B14F-4D97-AF65-F5344CB8AC3E}">
        <p14:creationId xmlns:p14="http://schemas.microsoft.com/office/powerpoint/2010/main" val="3716371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48037E-9ED5-459E-84BE-BE8B48451C5F}" type="slidenum">
              <a:rPr lang="en-US" smtClean="0"/>
              <a:t>9</a:t>
            </a:fld>
            <a:endParaRPr lang="en-US"/>
          </a:p>
        </p:txBody>
      </p:sp>
    </p:spTree>
    <p:extLst>
      <p:ext uri="{BB962C8B-B14F-4D97-AF65-F5344CB8AC3E}">
        <p14:creationId xmlns:p14="http://schemas.microsoft.com/office/powerpoint/2010/main" val="175180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48037E-9ED5-459E-84BE-BE8B48451C5F}" type="slidenum">
              <a:rPr lang="en-US" smtClean="0"/>
              <a:t>10</a:t>
            </a:fld>
            <a:endParaRPr lang="en-US"/>
          </a:p>
        </p:txBody>
      </p:sp>
    </p:spTree>
    <p:extLst>
      <p:ext uri="{BB962C8B-B14F-4D97-AF65-F5344CB8AC3E}">
        <p14:creationId xmlns:p14="http://schemas.microsoft.com/office/powerpoint/2010/main" val="2227324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4248037E-9ED5-459E-84BE-BE8B48451C5F}" type="slidenum">
              <a:rPr lang="en-US" smtClean="0"/>
              <a:t>11</a:t>
            </a:fld>
            <a:endParaRPr lang="en-US"/>
          </a:p>
        </p:txBody>
      </p:sp>
    </p:spTree>
    <p:extLst>
      <p:ext uri="{BB962C8B-B14F-4D97-AF65-F5344CB8AC3E}">
        <p14:creationId xmlns:p14="http://schemas.microsoft.com/office/powerpoint/2010/main" val="3439790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1"/>
            <a:endParaRPr lang="en-US" dirty="0"/>
          </a:p>
        </p:txBody>
      </p:sp>
      <p:sp>
        <p:nvSpPr>
          <p:cNvPr id="4" name="Slide Number Placeholder 3"/>
          <p:cNvSpPr>
            <a:spLocks noGrp="1"/>
          </p:cNvSpPr>
          <p:nvPr>
            <p:ph type="sldNum" sz="quarter" idx="5"/>
          </p:nvPr>
        </p:nvSpPr>
        <p:spPr/>
        <p:txBody>
          <a:bodyPr/>
          <a:lstStyle/>
          <a:p>
            <a:fld id="{4248037E-9ED5-459E-84BE-BE8B48451C5F}" type="slidenum">
              <a:rPr lang="en-US" smtClean="0"/>
              <a:t>14</a:t>
            </a:fld>
            <a:endParaRPr lang="en-US"/>
          </a:p>
        </p:txBody>
      </p:sp>
    </p:spTree>
    <p:extLst>
      <p:ext uri="{BB962C8B-B14F-4D97-AF65-F5344CB8AC3E}">
        <p14:creationId xmlns:p14="http://schemas.microsoft.com/office/powerpoint/2010/main" val="2300851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48037E-9ED5-459E-84BE-BE8B48451C5F}" type="slidenum">
              <a:rPr lang="en-US" smtClean="0"/>
              <a:t>15</a:t>
            </a:fld>
            <a:endParaRPr lang="en-US"/>
          </a:p>
        </p:txBody>
      </p:sp>
    </p:spTree>
    <p:extLst>
      <p:ext uri="{BB962C8B-B14F-4D97-AF65-F5344CB8AC3E}">
        <p14:creationId xmlns:p14="http://schemas.microsoft.com/office/powerpoint/2010/main" val="557439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48037E-9ED5-459E-84BE-BE8B48451C5F}" type="slidenum">
              <a:rPr lang="en-US" smtClean="0"/>
              <a:t>16</a:t>
            </a:fld>
            <a:endParaRPr lang="en-US"/>
          </a:p>
        </p:txBody>
      </p:sp>
    </p:spTree>
    <p:extLst>
      <p:ext uri="{BB962C8B-B14F-4D97-AF65-F5344CB8AC3E}">
        <p14:creationId xmlns:p14="http://schemas.microsoft.com/office/powerpoint/2010/main" val="1128089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48037E-9ED5-459E-84BE-BE8B48451C5F}" type="slidenum">
              <a:rPr lang="en-US" smtClean="0"/>
              <a:t>19</a:t>
            </a:fld>
            <a:endParaRPr lang="en-US"/>
          </a:p>
        </p:txBody>
      </p:sp>
    </p:spTree>
    <p:extLst>
      <p:ext uri="{BB962C8B-B14F-4D97-AF65-F5344CB8AC3E}">
        <p14:creationId xmlns:p14="http://schemas.microsoft.com/office/powerpoint/2010/main" val="3294543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3A5850-C5FF-4140-9C85-F95BFE641855}" type="datetimeFigureOut">
              <a:rPr lang="en-US" smtClean="0"/>
              <a:t>9/28/2019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57FE282-1A83-44D7-8727-17E134597167}" type="slidenum">
              <a:rPr lang="en-US" smtClean="0"/>
              <a:t>‹#›</a:t>
            </a:fld>
            <a:endParaRPr lang="en-US"/>
          </a:p>
        </p:txBody>
      </p:sp>
    </p:spTree>
    <p:extLst>
      <p:ext uri="{BB962C8B-B14F-4D97-AF65-F5344CB8AC3E}">
        <p14:creationId xmlns:p14="http://schemas.microsoft.com/office/powerpoint/2010/main" val="3486187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3A5850-C5FF-4140-9C85-F95BFE641855}" type="datetimeFigureOut">
              <a:rPr lang="en-US" smtClean="0"/>
              <a:t>9/28/2019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57FE282-1A83-44D7-8727-17E134597167}" type="slidenum">
              <a:rPr lang="en-US" smtClean="0"/>
              <a:t>‹#›</a:t>
            </a:fld>
            <a:endParaRPr lang="en-US"/>
          </a:p>
        </p:txBody>
      </p:sp>
    </p:spTree>
    <p:extLst>
      <p:ext uri="{BB962C8B-B14F-4D97-AF65-F5344CB8AC3E}">
        <p14:creationId xmlns:p14="http://schemas.microsoft.com/office/powerpoint/2010/main" val="3795305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3A5850-C5FF-4140-9C85-F95BFE641855}" type="datetimeFigureOut">
              <a:rPr lang="en-US" smtClean="0"/>
              <a:t>9/28/2019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57FE282-1A83-44D7-8727-17E134597167}"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53083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43A5850-C5FF-4140-9C85-F95BFE641855}" type="datetimeFigureOut">
              <a:rPr lang="en-US" smtClean="0"/>
              <a:t>9/28/2019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57FE282-1A83-44D7-8727-17E134597167}" type="slidenum">
              <a:rPr lang="en-US" smtClean="0"/>
              <a:t>‹#›</a:t>
            </a:fld>
            <a:endParaRPr lang="en-US"/>
          </a:p>
        </p:txBody>
      </p:sp>
    </p:spTree>
    <p:extLst>
      <p:ext uri="{BB962C8B-B14F-4D97-AF65-F5344CB8AC3E}">
        <p14:creationId xmlns:p14="http://schemas.microsoft.com/office/powerpoint/2010/main" val="1606946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43A5850-C5FF-4140-9C85-F95BFE641855}" type="datetimeFigureOut">
              <a:rPr lang="en-US" smtClean="0"/>
              <a:t>9/28/2019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57FE282-1A83-44D7-8727-17E134597167}"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00150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43A5850-C5FF-4140-9C85-F95BFE641855}" type="datetimeFigureOut">
              <a:rPr lang="en-US" smtClean="0"/>
              <a:t>9/28/2019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57FE282-1A83-44D7-8727-17E134597167}" type="slidenum">
              <a:rPr lang="en-US" smtClean="0"/>
              <a:t>‹#›</a:t>
            </a:fld>
            <a:endParaRPr lang="en-US"/>
          </a:p>
        </p:txBody>
      </p:sp>
    </p:spTree>
    <p:extLst>
      <p:ext uri="{BB962C8B-B14F-4D97-AF65-F5344CB8AC3E}">
        <p14:creationId xmlns:p14="http://schemas.microsoft.com/office/powerpoint/2010/main" val="2019198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3A5850-C5FF-4140-9C85-F95BFE641855}" type="datetimeFigureOut">
              <a:rPr lang="en-US" smtClean="0"/>
              <a:t>9/28/2019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57FE282-1A83-44D7-8727-17E134597167}" type="slidenum">
              <a:rPr lang="en-US" smtClean="0"/>
              <a:t>‹#›</a:t>
            </a:fld>
            <a:endParaRPr lang="en-US"/>
          </a:p>
        </p:txBody>
      </p:sp>
    </p:spTree>
    <p:extLst>
      <p:ext uri="{BB962C8B-B14F-4D97-AF65-F5344CB8AC3E}">
        <p14:creationId xmlns:p14="http://schemas.microsoft.com/office/powerpoint/2010/main" val="3766588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3A5850-C5FF-4140-9C85-F95BFE641855}" type="datetimeFigureOut">
              <a:rPr lang="en-US" smtClean="0"/>
              <a:t>9/28/2019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57FE282-1A83-44D7-8727-17E134597167}" type="slidenum">
              <a:rPr lang="en-US" smtClean="0"/>
              <a:t>‹#›</a:t>
            </a:fld>
            <a:endParaRPr lang="en-US"/>
          </a:p>
        </p:txBody>
      </p:sp>
    </p:spTree>
    <p:extLst>
      <p:ext uri="{BB962C8B-B14F-4D97-AF65-F5344CB8AC3E}">
        <p14:creationId xmlns:p14="http://schemas.microsoft.com/office/powerpoint/2010/main" val="3936674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3A5850-C5FF-4140-9C85-F95BFE641855}" type="datetimeFigureOut">
              <a:rPr lang="en-US" smtClean="0"/>
              <a:t>9/28/2019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57FE282-1A83-44D7-8727-17E134597167}" type="slidenum">
              <a:rPr lang="en-US" smtClean="0"/>
              <a:t>‹#›</a:t>
            </a:fld>
            <a:endParaRPr lang="en-US"/>
          </a:p>
        </p:txBody>
      </p:sp>
    </p:spTree>
    <p:extLst>
      <p:ext uri="{BB962C8B-B14F-4D97-AF65-F5344CB8AC3E}">
        <p14:creationId xmlns:p14="http://schemas.microsoft.com/office/powerpoint/2010/main" val="3039410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3A5850-C5FF-4140-9C85-F95BFE641855}" type="datetimeFigureOut">
              <a:rPr lang="en-US" smtClean="0"/>
              <a:t>9/28/2019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57FE282-1A83-44D7-8727-17E134597167}" type="slidenum">
              <a:rPr lang="en-US" smtClean="0"/>
              <a:t>‹#›</a:t>
            </a:fld>
            <a:endParaRPr lang="en-US"/>
          </a:p>
        </p:txBody>
      </p:sp>
    </p:spTree>
    <p:extLst>
      <p:ext uri="{BB962C8B-B14F-4D97-AF65-F5344CB8AC3E}">
        <p14:creationId xmlns:p14="http://schemas.microsoft.com/office/powerpoint/2010/main" val="3370735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3A5850-C5FF-4140-9C85-F95BFE641855}" type="datetimeFigureOut">
              <a:rPr lang="en-US" smtClean="0"/>
              <a:t>9/28/2019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57FE282-1A83-44D7-8727-17E134597167}" type="slidenum">
              <a:rPr lang="en-US" smtClean="0"/>
              <a:t>‹#›</a:t>
            </a:fld>
            <a:endParaRPr lang="en-US"/>
          </a:p>
        </p:txBody>
      </p:sp>
    </p:spTree>
    <p:extLst>
      <p:ext uri="{BB962C8B-B14F-4D97-AF65-F5344CB8AC3E}">
        <p14:creationId xmlns:p14="http://schemas.microsoft.com/office/powerpoint/2010/main" val="205588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3A5850-C5FF-4140-9C85-F95BFE641855}" type="datetimeFigureOut">
              <a:rPr lang="en-US" smtClean="0"/>
              <a:t>9/28/2019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57FE282-1A83-44D7-8727-17E134597167}" type="slidenum">
              <a:rPr lang="en-US" smtClean="0"/>
              <a:t>‹#›</a:t>
            </a:fld>
            <a:endParaRPr lang="en-US"/>
          </a:p>
        </p:txBody>
      </p:sp>
    </p:spTree>
    <p:extLst>
      <p:ext uri="{BB962C8B-B14F-4D97-AF65-F5344CB8AC3E}">
        <p14:creationId xmlns:p14="http://schemas.microsoft.com/office/powerpoint/2010/main" val="159262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3A5850-C5FF-4140-9C85-F95BFE641855}" type="datetimeFigureOut">
              <a:rPr lang="en-US" smtClean="0"/>
              <a:t>9/28/2019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57FE282-1A83-44D7-8727-17E134597167}" type="slidenum">
              <a:rPr lang="en-US" smtClean="0"/>
              <a:t>‹#›</a:t>
            </a:fld>
            <a:endParaRPr lang="en-US"/>
          </a:p>
        </p:txBody>
      </p:sp>
    </p:spTree>
    <p:extLst>
      <p:ext uri="{BB962C8B-B14F-4D97-AF65-F5344CB8AC3E}">
        <p14:creationId xmlns:p14="http://schemas.microsoft.com/office/powerpoint/2010/main" val="2948654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3A5850-C5FF-4140-9C85-F95BFE641855}" type="datetimeFigureOut">
              <a:rPr lang="en-US" smtClean="0"/>
              <a:t>9/28/2019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57FE282-1A83-44D7-8727-17E134597167}" type="slidenum">
              <a:rPr lang="en-US" smtClean="0"/>
              <a:t>‹#›</a:t>
            </a:fld>
            <a:endParaRPr lang="en-US"/>
          </a:p>
        </p:txBody>
      </p:sp>
    </p:spTree>
    <p:extLst>
      <p:ext uri="{BB962C8B-B14F-4D97-AF65-F5344CB8AC3E}">
        <p14:creationId xmlns:p14="http://schemas.microsoft.com/office/powerpoint/2010/main" val="1761284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3A5850-C5FF-4140-9C85-F95BFE641855}" type="datetimeFigureOut">
              <a:rPr lang="en-US" smtClean="0"/>
              <a:t>9/28/2019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57FE282-1A83-44D7-8727-17E134597167}" type="slidenum">
              <a:rPr lang="en-US" smtClean="0"/>
              <a:t>‹#›</a:t>
            </a:fld>
            <a:endParaRPr lang="en-US"/>
          </a:p>
        </p:txBody>
      </p:sp>
    </p:spTree>
    <p:extLst>
      <p:ext uri="{BB962C8B-B14F-4D97-AF65-F5344CB8AC3E}">
        <p14:creationId xmlns:p14="http://schemas.microsoft.com/office/powerpoint/2010/main" val="176796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3A5850-C5FF-4140-9C85-F95BFE641855}" type="datetimeFigureOut">
              <a:rPr lang="en-US" smtClean="0"/>
              <a:t>9/28/2019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57FE282-1A83-44D7-8727-17E134597167}" type="slidenum">
              <a:rPr lang="en-US" smtClean="0"/>
              <a:t>‹#›</a:t>
            </a:fld>
            <a:endParaRPr lang="en-US"/>
          </a:p>
        </p:txBody>
      </p:sp>
    </p:spTree>
    <p:extLst>
      <p:ext uri="{BB962C8B-B14F-4D97-AF65-F5344CB8AC3E}">
        <p14:creationId xmlns:p14="http://schemas.microsoft.com/office/powerpoint/2010/main" val="2894280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43A5850-C5FF-4140-9C85-F95BFE641855}" type="datetimeFigureOut">
              <a:rPr lang="en-US" smtClean="0"/>
              <a:t>9/28/2019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57FE282-1A83-44D7-8727-17E134597167}" type="slidenum">
              <a:rPr lang="en-US" smtClean="0"/>
              <a:t>‹#›</a:t>
            </a:fld>
            <a:endParaRPr lang="en-US"/>
          </a:p>
        </p:txBody>
      </p:sp>
    </p:spTree>
    <p:extLst>
      <p:ext uri="{BB962C8B-B14F-4D97-AF65-F5344CB8AC3E}">
        <p14:creationId xmlns:p14="http://schemas.microsoft.com/office/powerpoint/2010/main" val="73102693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behinegi.com/marketing-and-marketing-management/" TargetMode="External"/><Relationship Id="rId2" Type="http://schemas.openxmlformats.org/officeDocument/2006/relationships/hyperlink" Target="http://www.behinegi.com/%d8%a7%db%8c%d8%af%d9%87-%d9%be%d8%b1%d8%af%d8%a7%d8%b2%db%8c-%d9%85%d8%a8%d9%86%d8%a7%db%8c%db%8c-%d8%a8%d8%b1%d8%a7%db%8c-%d8%a7%db%8c%d8%ac%d8%a7%d8%af-%db%8c%da%a9-%da%a9%d8%a7%d8%b1/" TargetMode="Externa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nopana.ir/post/64/%D8%A7%D8%B3%D8%AA%D8%A7%D8%B1%D8%AA%E2%80%8C%D8%A2%D9%BE-%DA%86%DB%8C%D8%B3%D8%AA%D8%9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22.jfif"/><Relationship Id="rId3" Type="http://schemas.openxmlformats.org/officeDocument/2006/relationships/image" Target="../media/image17.jpg"/><Relationship Id="rId7" Type="http://schemas.openxmlformats.org/officeDocument/2006/relationships/image" Target="../media/image21.jf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jfif"/><Relationship Id="rId5" Type="http://schemas.openxmlformats.org/officeDocument/2006/relationships/image" Target="../media/image19.jfif"/><Relationship Id="rId4" Type="http://schemas.openxmlformats.org/officeDocument/2006/relationships/image" Target="../media/image18.jf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fa.wikipedia.org/wiki/%D9%BE%D9%84%DB%8C_%D8%A7%D8%AA%DB%8C%D9%84%D9%86" TargetMode="External"/><Relationship Id="rId2" Type="http://schemas.openxmlformats.org/officeDocument/2006/relationships/hyperlink" Target="https://fa.wikipedia.org/wiki/%D8%B7%D9%88%D9%84_%D8%B9%D9%85%D8%B1" TargetMode="External"/><Relationship Id="rId1" Type="http://schemas.openxmlformats.org/officeDocument/2006/relationships/slideLayout" Target="../slideLayouts/slideLayout2.xml"/><Relationship Id="rId4" Type="http://schemas.openxmlformats.org/officeDocument/2006/relationships/hyperlink" Target="https://fa.wikipedia.org/wiki/%D8%AA%D9%84%D9%81%D9%86%E2%80%8C%D9%87%D8%A7%DB%8C_%D9%87%D9%88%D8%B4%D9%85%D9%86%D8%A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5866A8-FCB7-4A40-B1A3-05BAFE8FD93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29C26ED0-02BA-4306-82ED-19F57FA0081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56784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940" y="356267"/>
            <a:ext cx="10058400" cy="1371600"/>
          </a:xfrm>
        </p:spPr>
        <p:txBody>
          <a:bodyPr>
            <a:normAutofit/>
          </a:bodyPr>
          <a:lstStyle/>
          <a:p>
            <a:pPr algn="ctr" rtl="1"/>
            <a:r>
              <a:rPr lang="fa-IR" sz="3200" dirty="0">
                <a:effectLst/>
                <a:cs typeface="B Nazanin" pitchFamily="2" charset="-78"/>
              </a:rPr>
              <a:t>*رابطه نوآوری و خلاقیت</a:t>
            </a:r>
            <a:endParaRPr lang="en-US" sz="3200" dirty="0">
              <a:effectLst/>
              <a:cs typeface="B Nazanin" pitchFamily="2" charset="-78"/>
            </a:endParaRPr>
          </a:p>
        </p:txBody>
      </p:sp>
      <p:sp>
        <p:nvSpPr>
          <p:cNvPr id="3" name="Content Placeholder 2"/>
          <p:cNvSpPr>
            <a:spLocks noGrp="1"/>
          </p:cNvSpPr>
          <p:nvPr>
            <p:ph idx="1"/>
          </p:nvPr>
        </p:nvSpPr>
        <p:spPr>
          <a:xfrm>
            <a:off x="1905000" y="1447800"/>
            <a:ext cx="8336280" cy="4800600"/>
          </a:xfrm>
        </p:spPr>
        <p:txBody>
          <a:bodyPr>
            <a:normAutofit/>
          </a:bodyPr>
          <a:lstStyle/>
          <a:p>
            <a:pPr marL="596646" indent="-514350" algn="just" rtl="1">
              <a:buFont typeface="Wingdings" pitchFamily="2" charset="2"/>
              <a:buChar char="§"/>
            </a:pPr>
            <a:r>
              <a:rPr lang="fa-IR" sz="2200" dirty="0">
                <a:cs typeface="B Nazanin" pitchFamily="2" charset="-78"/>
              </a:rPr>
              <a:t>خلاقیت پیش نیاز نوآوری است و </a:t>
            </a:r>
            <a:r>
              <a:rPr lang="fa-IR" sz="2200" b="1" dirty="0">
                <a:cs typeface="B Nazanin" pitchFamily="2" charset="-78"/>
              </a:rPr>
              <a:t>ایده ها به خودی خود ارزش چندانی </a:t>
            </a:r>
            <a:r>
              <a:rPr lang="fa-IR" sz="2200" dirty="0">
                <a:cs typeface="B Nazanin" pitchFamily="2" charset="-78"/>
              </a:rPr>
              <a:t>ندارند، مگر اینکه به تبدیل به محصول یا خدمت یا فرآیندی جدید شوند.</a:t>
            </a:r>
          </a:p>
          <a:p>
            <a:pPr marL="539496" indent="-457200" algn="just" rtl="1">
              <a:buFont typeface="Wingdings" pitchFamily="2" charset="2"/>
              <a:buChar char="§"/>
            </a:pPr>
            <a:r>
              <a:rPr lang="fa-IR" sz="2200" dirty="0">
                <a:cs typeface="B Nazanin" pitchFamily="2" charset="-78"/>
              </a:rPr>
              <a:t>خلاقیت، پیدایی یک اندیشه نو است؛ نواوری عملی ساختن آن اندیشه و فکر!</a:t>
            </a:r>
          </a:p>
          <a:p>
            <a:pPr marL="596646" indent="-514350" algn="just" rtl="1">
              <a:buFont typeface="Wingdings" pitchFamily="2" charset="2"/>
              <a:buChar char="§"/>
            </a:pPr>
            <a:r>
              <a:rPr lang="fa-IR" sz="2200" b="1" dirty="0">
                <a:cs typeface="B Nazanin" pitchFamily="2" charset="-78"/>
              </a:rPr>
              <a:t>خلاقیت روحی </a:t>
            </a:r>
            <a:r>
              <a:rPr lang="fa-IR" sz="2200" dirty="0">
                <a:cs typeface="B Nazanin" pitchFamily="2" charset="-78"/>
              </a:rPr>
              <a:t>است که در کارافرینی دمیده می شود و </a:t>
            </a:r>
            <a:r>
              <a:rPr lang="fa-IR" sz="2200" b="1" dirty="0">
                <a:cs typeface="B Nazanin" pitchFamily="2" charset="-78"/>
              </a:rPr>
              <a:t>نوآوری فرآیند </a:t>
            </a:r>
            <a:r>
              <a:rPr lang="fa-IR" sz="2200" dirty="0">
                <a:cs typeface="B Nazanin" pitchFamily="2" charset="-78"/>
              </a:rPr>
              <a:t>کارافرینی است(شومپیتر)</a:t>
            </a:r>
          </a:p>
          <a:p>
            <a:pPr marL="596646" indent="-514350" algn="just" rtl="1">
              <a:buFont typeface="Wingdings" pitchFamily="2" charset="2"/>
              <a:buChar char="§"/>
            </a:pPr>
            <a:endParaRPr lang="fa-IR" sz="2400" dirty="0">
              <a:cs typeface="B Nazanin"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873" y="3825304"/>
            <a:ext cx="2651975" cy="217461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324" y="3848100"/>
            <a:ext cx="2514600" cy="2129028"/>
          </a:xfrm>
          <a:prstGeom prst="rect">
            <a:avLst/>
          </a:prstGeom>
        </p:spPr>
      </p:pic>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7391400" y="3848100"/>
            <a:ext cx="2438400" cy="2286000"/>
          </a:xfrm>
          <a:prstGeom prst="roundRect">
            <a:avLst>
              <a:gd name="adj" fmla="val 4167"/>
            </a:avLst>
          </a:prstGeom>
          <a:solidFill>
            <a:srgbClr val="FFFFFF"/>
          </a:solidFill>
          <a:ln w="76200" cap="sq">
            <a:solidFill>
              <a:srgbClr val="292929"/>
            </a:solidFill>
            <a:miter lim="800000"/>
          </a:ln>
          <a:effectLst/>
        </p:spPr>
      </p:pic>
    </p:spTree>
    <p:extLst>
      <p:ext uri="{BB962C8B-B14F-4D97-AF65-F5344CB8AC3E}">
        <p14:creationId xmlns:p14="http://schemas.microsoft.com/office/powerpoint/2010/main" val="747917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56819"/>
            <a:ext cx="10058400" cy="1371600"/>
          </a:xfrm>
        </p:spPr>
        <p:txBody>
          <a:bodyPr/>
          <a:lstStyle/>
          <a:p>
            <a:pPr algn="ctr" rtl="1"/>
            <a:r>
              <a:rPr lang="fa-IR" dirty="0">
                <a:effectLst/>
                <a:cs typeface="B Nazanin" pitchFamily="2" charset="-78"/>
              </a:rPr>
              <a:t>*انواع نوآوری</a:t>
            </a:r>
            <a:endParaRPr lang="en-US" dirty="0">
              <a:effectLst/>
              <a:cs typeface="B Nazanin" pitchFamily="2" charset="-78"/>
            </a:endParaRPr>
          </a:p>
        </p:txBody>
      </p:sp>
      <p:sp>
        <p:nvSpPr>
          <p:cNvPr id="3" name="Content Placeholder 2"/>
          <p:cNvSpPr>
            <a:spLocks noGrp="1"/>
          </p:cNvSpPr>
          <p:nvPr>
            <p:ph idx="1"/>
          </p:nvPr>
        </p:nvSpPr>
        <p:spPr>
          <a:xfrm>
            <a:off x="3733800" y="1447800"/>
            <a:ext cx="6507480" cy="4800600"/>
          </a:xfrm>
        </p:spPr>
        <p:txBody>
          <a:bodyPr>
            <a:normAutofit fontScale="92500" lnSpcReduction="20000"/>
          </a:bodyPr>
          <a:lstStyle/>
          <a:p>
            <a:pPr marL="596646" indent="-514350" algn="r" rtl="1">
              <a:buAutoNum type="arabicPeriod"/>
            </a:pPr>
            <a:r>
              <a:rPr lang="fa-IR" sz="2400" u="sng" dirty="0">
                <a:cs typeface="B Nazanin" pitchFamily="2" charset="-78"/>
              </a:rPr>
              <a:t>نوآوری بنیادی (</a:t>
            </a:r>
            <a:r>
              <a:rPr lang="en-US" sz="2400" u="sng" dirty="0">
                <a:cs typeface="B Nazanin" pitchFamily="2" charset="-78"/>
              </a:rPr>
              <a:t>disruptive</a:t>
            </a:r>
            <a:r>
              <a:rPr lang="fa-IR" sz="2400" u="sng" dirty="0">
                <a:cs typeface="B Nazanin" pitchFamily="2" charset="-78"/>
              </a:rPr>
              <a:t>) </a:t>
            </a:r>
            <a:r>
              <a:rPr lang="fa-IR" sz="2400" dirty="0">
                <a:cs typeface="B Nazanin" pitchFamily="2" charset="-78"/>
              </a:rPr>
              <a:t>: </a:t>
            </a:r>
            <a:r>
              <a:rPr lang="fa-IR" sz="1900" dirty="0">
                <a:cs typeface="B Nazanin" pitchFamily="2" charset="-78"/>
              </a:rPr>
              <a:t>منجر به خلق بازارهای جدید می شود: موبایل- جایگزینی ام پی تری پلیرها به جای واکمن و سی دی من، تولید کامپیوتر ها</a:t>
            </a:r>
          </a:p>
          <a:p>
            <a:pPr marL="596646" indent="-514350" algn="r" rtl="1">
              <a:buAutoNum type="arabicPeriod"/>
            </a:pPr>
            <a:r>
              <a:rPr lang="fa-IR" sz="2400" u="sng" dirty="0">
                <a:cs typeface="B Nazanin" pitchFamily="2" charset="-78"/>
              </a:rPr>
              <a:t>نوآوری تدریجی (</a:t>
            </a:r>
            <a:r>
              <a:rPr lang="en-US" sz="2400" u="sng" dirty="0">
                <a:cs typeface="B Nazanin" pitchFamily="2" charset="-78"/>
              </a:rPr>
              <a:t>none disruptive</a:t>
            </a:r>
            <a:r>
              <a:rPr lang="fa-IR" sz="2400" u="sng" dirty="0">
                <a:cs typeface="B Nazanin" pitchFamily="2" charset="-78"/>
              </a:rPr>
              <a:t>):</a:t>
            </a:r>
          </a:p>
          <a:p>
            <a:pPr marL="870966" lvl="1" indent="-514350" algn="r" rtl="1">
              <a:buAutoNum type="arabicPeriod"/>
            </a:pPr>
            <a:r>
              <a:rPr lang="fa-IR" sz="2200" dirty="0">
                <a:cs typeface="B Nazanin" pitchFamily="2" charset="-78"/>
              </a:rPr>
              <a:t>نواوری در محصول: </a:t>
            </a:r>
            <a:r>
              <a:rPr lang="fa-IR" sz="1900" dirty="0">
                <a:cs typeface="B Nazanin" pitchFamily="2" charset="-78"/>
              </a:rPr>
              <a:t>کاربردهای محصولی را افزایش دهند: دوربین هایی کوچک و دارای فلش داخلی</a:t>
            </a:r>
          </a:p>
          <a:p>
            <a:pPr marL="870966" lvl="1" indent="-514350" algn="r" rtl="1">
              <a:buAutoNum type="arabicPeriod"/>
            </a:pPr>
            <a:endParaRPr lang="fa-IR" sz="1900" dirty="0">
              <a:cs typeface="B Nazanin" pitchFamily="2" charset="-78"/>
            </a:endParaRPr>
          </a:p>
          <a:p>
            <a:pPr marL="870966" lvl="1" indent="-514350" algn="r" rtl="1">
              <a:buAutoNum type="arabicPeriod"/>
            </a:pPr>
            <a:r>
              <a:rPr lang="fa-IR" sz="2200" dirty="0">
                <a:cs typeface="B Nazanin" pitchFamily="2" charset="-78"/>
              </a:rPr>
              <a:t>نواوری در ساخت تکنولوژی: </a:t>
            </a:r>
            <a:r>
              <a:rPr lang="fa-IR" sz="1900" dirty="0">
                <a:cs typeface="B Nazanin" pitchFamily="2" charset="-78"/>
              </a:rPr>
              <a:t>وارد کردن مواد و تجهیزات از دیگر حوزه های صنعت جهت تولید محصولات برتر و جدید: جوراب نانو. راکت تنیس سرامیکی، اضافه کردن دوربین و رادیو به گوشی موبایل.</a:t>
            </a:r>
          </a:p>
          <a:p>
            <a:pPr marL="870966" lvl="1" indent="-514350" algn="r" rtl="1">
              <a:buAutoNum type="arabicPeriod"/>
            </a:pPr>
            <a:endParaRPr lang="fa-IR" sz="1900" dirty="0">
              <a:cs typeface="B Nazanin" pitchFamily="2" charset="-78"/>
            </a:endParaRPr>
          </a:p>
          <a:p>
            <a:pPr marL="870966" lvl="1" indent="-514350" algn="r" rtl="1">
              <a:buAutoNum type="arabicPeriod"/>
            </a:pPr>
            <a:r>
              <a:rPr lang="fa-IR" sz="2200" dirty="0">
                <a:cs typeface="B Nazanin" pitchFamily="2" charset="-78"/>
              </a:rPr>
              <a:t>نواوری در تجدید فرمول سازی: </a:t>
            </a:r>
            <a:r>
              <a:rPr lang="fa-IR" sz="1900" dirty="0">
                <a:cs typeface="B Nazanin" pitchFamily="2" charset="-78"/>
              </a:rPr>
              <a:t>اسانس های نوشابه و دلستر، اسپری های خوشبو کننده</a:t>
            </a:r>
          </a:p>
          <a:p>
            <a:pPr marL="870966" lvl="1" indent="-514350" algn="r" rtl="1">
              <a:buAutoNum type="arabicPeriod"/>
            </a:pPr>
            <a:r>
              <a:rPr lang="fa-IR" sz="2200" dirty="0">
                <a:cs typeface="B Nazanin" pitchFamily="2" charset="-78"/>
              </a:rPr>
              <a:t>نواوری در طراحی: </a:t>
            </a:r>
            <a:r>
              <a:rPr lang="fa-IR" sz="1900" dirty="0">
                <a:cs typeface="B Nazanin" pitchFamily="2" charset="-78"/>
              </a:rPr>
              <a:t>شرکت های بی ام وو، تویوتا</a:t>
            </a:r>
          </a:p>
          <a:p>
            <a:pPr marL="870966" lvl="1" indent="-514350" algn="r" rtl="1">
              <a:buAutoNum type="arabicPeriod"/>
            </a:pPr>
            <a:r>
              <a:rPr lang="fa-IR" sz="2200" dirty="0">
                <a:cs typeface="B Nazanin" pitchFamily="2" charset="-78"/>
              </a:rPr>
              <a:t>نواوری در ارائه خدمت: </a:t>
            </a:r>
            <a:r>
              <a:rPr lang="fa-IR" sz="2100" dirty="0">
                <a:cs typeface="B Nazanin" pitchFamily="2" charset="-78"/>
              </a:rPr>
              <a:t>مثل شرکت دل</a:t>
            </a:r>
            <a:endParaRPr lang="fa-IR" sz="2200" dirty="0">
              <a:cs typeface="B Nazanin" pitchFamily="2" charset="-78"/>
            </a:endParaRPr>
          </a:p>
        </p:txBody>
      </p:sp>
      <p:pic>
        <p:nvPicPr>
          <p:cNvPr id="3075" name="Picture 3" descr="F:\entertain\picture\innovation\04.jpg"/>
          <p:cNvPicPr>
            <a:picLocks noChangeAspect="1" noChangeArrowheads="1"/>
          </p:cNvPicPr>
          <p:nvPr/>
        </p:nvPicPr>
        <p:blipFill>
          <a:blip r:embed="rId3"/>
          <a:srcRect/>
          <a:stretch>
            <a:fillRect/>
          </a:stretch>
        </p:blipFill>
        <p:spPr bwMode="auto">
          <a:xfrm>
            <a:off x="676275" y="1038225"/>
            <a:ext cx="2667000" cy="4145596"/>
          </a:xfrm>
          <a:prstGeom prst="rect">
            <a:avLst/>
          </a:prstGeom>
          <a:noFill/>
        </p:spPr>
      </p:pic>
    </p:spTree>
    <p:extLst>
      <p:ext uri="{BB962C8B-B14F-4D97-AF65-F5344CB8AC3E}">
        <p14:creationId xmlns:p14="http://schemas.microsoft.com/office/powerpoint/2010/main" val="57596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par>
                          <p:cTn id="20" fill="hold">
                            <p:stCondLst>
                              <p:cond delay="4000"/>
                            </p:stCondLst>
                            <p:childTnLst>
                              <p:par>
                                <p:cTn id="21" presetID="1" presetClass="entr" presetSubtype="0" fill="hold" grpId="0" nodeType="afterEffect">
                                  <p:stCondLst>
                                    <p:cond delay="20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par>
                          <p:cTn id="23" fill="hold">
                            <p:stCondLst>
                              <p:cond delay="4200"/>
                            </p:stCondLst>
                            <p:childTnLst>
                              <p:par>
                                <p:cTn id="24" presetID="1" presetClass="entr" presetSubtype="0" fill="hold" grpId="0" nodeType="afterEffect">
                                  <p:stCondLst>
                                    <p:cond delay="50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par>
                          <p:cTn id="26" fill="hold">
                            <p:stCondLst>
                              <p:cond delay="4700"/>
                            </p:stCondLst>
                            <p:childTnLst>
                              <p:par>
                                <p:cTn id="27" presetID="1" presetClass="entr" presetSubtype="0" fill="hold" grpId="0" nodeType="after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dirty="0">
                <a:solidFill>
                  <a:srgbClr val="993366"/>
                </a:solidFill>
                <a:cs typeface="B Nazanin" pitchFamily="2" charset="-78"/>
              </a:rPr>
              <a:t>کلیپ کوکاکولا</a:t>
            </a:r>
            <a:r>
              <a:rPr lang="en-US" dirty="0">
                <a:solidFill>
                  <a:srgbClr val="FFC000"/>
                </a:solidFill>
                <a:cs typeface="B Nazanin" pitchFamily="2" charset="-78"/>
              </a:rPr>
              <a:t/>
            </a:r>
            <a:br>
              <a:rPr lang="en-US" dirty="0">
                <a:solidFill>
                  <a:srgbClr val="FFC000"/>
                </a:solidFill>
                <a:cs typeface="B Nazanin" pitchFamily="2" charset="-78"/>
              </a:rPr>
            </a:br>
            <a:endParaRPr lang="en-US" dirty="0">
              <a:solidFill>
                <a:srgbClr val="00B050"/>
              </a:solidFill>
              <a:cs typeface="B Nazanin" pitchFamily="2" charset="-78"/>
            </a:endParaRPr>
          </a:p>
        </p:txBody>
      </p:sp>
      <p:sp>
        <p:nvSpPr>
          <p:cNvPr id="3" name="Text Placeholder 2"/>
          <p:cNvSpPr>
            <a:spLocks noGrp="1"/>
          </p:cNvSpPr>
          <p:nvPr>
            <p:ph type="body" idx="1"/>
          </p:nvPr>
        </p:nvSpPr>
        <p:spPr/>
        <p:txBody>
          <a:bodyPr>
            <a:normAutofit/>
          </a:bodyPr>
          <a:lstStyle/>
          <a:p>
            <a:pPr rtl="1"/>
            <a:endParaRPr lang="en-US" sz="3600" dirty="0">
              <a:solidFill>
                <a:srgbClr val="FFC000"/>
              </a:solidFill>
              <a:cs typeface="B Nazanin" pitchFamily="2" charset="-78"/>
            </a:endParaRPr>
          </a:p>
        </p:txBody>
      </p:sp>
    </p:spTree>
    <p:extLst>
      <p:ext uri="{BB962C8B-B14F-4D97-AF65-F5344CB8AC3E}">
        <p14:creationId xmlns:p14="http://schemas.microsoft.com/office/powerpoint/2010/main" val="1120189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3320A08-A6A0-4BC6-A44E-16C6BFDEFD84}"/>
              </a:ext>
            </a:extLst>
          </p:cNvPr>
          <p:cNvSpPr>
            <a:spLocks noGrp="1"/>
          </p:cNvSpPr>
          <p:nvPr>
            <p:ph type="title"/>
          </p:nvPr>
        </p:nvSpPr>
        <p:spPr/>
        <p:txBody>
          <a:bodyPr/>
          <a:lstStyle/>
          <a:p>
            <a:pPr algn="ctr"/>
            <a:r>
              <a:rPr lang="fa-IR" dirty="0">
                <a:cs typeface="B Nazanin" panose="00000400000000000000" pitchFamily="2" charset="-78"/>
              </a:rPr>
              <a:t>نواوری بسته</a:t>
            </a:r>
            <a:endParaRPr lang="en-US" dirty="0">
              <a:cs typeface="B Nazanin" panose="00000400000000000000" pitchFamily="2" charset="-78"/>
            </a:endParaRPr>
          </a:p>
        </p:txBody>
      </p:sp>
      <p:sp>
        <p:nvSpPr>
          <p:cNvPr id="5" name="Content Placeholder 4">
            <a:extLst>
              <a:ext uri="{FF2B5EF4-FFF2-40B4-BE49-F238E27FC236}">
                <a16:creationId xmlns:a16="http://schemas.microsoft.com/office/drawing/2014/main" xmlns="" id="{565DCD32-5F1A-4CC9-9829-601163F9B629}"/>
              </a:ext>
            </a:extLst>
          </p:cNvPr>
          <p:cNvSpPr>
            <a:spLocks noGrp="1"/>
          </p:cNvSpPr>
          <p:nvPr>
            <p:ph idx="1"/>
          </p:nvPr>
        </p:nvSpPr>
        <p:spPr>
          <a:xfrm>
            <a:off x="5141205" y="1540189"/>
            <a:ext cx="6539428" cy="4497054"/>
          </a:xfrm>
        </p:spPr>
        <p:txBody>
          <a:bodyPr>
            <a:normAutofit/>
          </a:bodyPr>
          <a:lstStyle/>
          <a:p>
            <a:pPr algn="r" rtl="1"/>
            <a:r>
              <a:rPr lang="fa-IR" dirty="0">
                <a:cs typeface="B Nazanin" panose="00000400000000000000" pitchFamily="2" charset="-78"/>
              </a:rPr>
              <a:t>نوآوری بسته همان دیدگاهی است که موفقیت را در اعمال کنترل بر فرآیند نوآوری می داند. بر پایه این دیدگاه شرکت ها باید ایده های ویژه خود را بیافرینند، سپس آنها را توسعه دهند، بسازند، به بازار ببرند، توزیع کنند، تامین مالی نمایند و خدمات پس از فروش ارائه دهند. به عبارتی </a:t>
            </a:r>
            <a:r>
              <a:rPr lang="fa-IR" b="1" dirty="0">
                <a:cs typeface="B Nazanin" panose="00000400000000000000" pitchFamily="2" charset="-78"/>
              </a:rPr>
              <a:t>تمامی فعالیت های نوآوری شامل </a:t>
            </a:r>
            <a:r>
              <a:rPr lang="fa-IR" b="1" dirty="0">
                <a:cs typeface="B Nazanin" panose="00000400000000000000" pitchFamily="2" charset="-78"/>
                <a:hlinkClick r:id="rId2"/>
              </a:rPr>
              <a:t>ایده پردازی</a:t>
            </a:r>
            <a:r>
              <a:rPr lang="fa-IR" b="1" dirty="0">
                <a:cs typeface="B Nazanin" panose="00000400000000000000" pitchFamily="2" charset="-78"/>
              </a:rPr>
              <a:t>، طراحی و ساخت، تولید، </a:t>
            </a:r>
            <a:r>
              <a:rPr lang="fa-IR" b="1" dirty="0">
                <a:cs typeface="B Nazanin" panose="00000400000000000000" pitchFamily="2" charset="-78"/>
                <a:hlinkClick r:id="rId3"/>
              </a:rPr>
              <a:t>بازاریابی</a:t>
            </a:r>
            <a:r>
              <a:rPr lang="fa-IR" b="1" dirty="0">
                <a:cs typeface="B Nazanin" panose="00000400000000000000" pitchFamily="2" charset="-78"/>
              </a:rPr>
              <a:t> و فروش منحصرا با </a:t>
            </a:r>
            <a:r>
              <a:rPr lang="fa-IR" b="1" dirty="0">
                <a:solidFill>
                  <a:srgbClr val="7030A0"/>
                </a:solidFill>
                <a:cs typeface="B Nazanin" panose="00000400000000000000" pitchFamily="2" charset="-78"/>
              </a:rPr>
              <a:t>منابع داخلی </a:t>
            </a:r>
            <a:r>
              <a:rPr lang="fa-IR" b="1" dirty="0">
                <a:cs typeface="B Nazanin" panose="00000400000000000000" pitchFamily="2" charset="-78"/>
              </a:rPr>
              <a:t>انجام می شود.</a:t>
            </a:r>
          </a:p>
          <a:p>
            <a:pPr algn="r" rtl="1"/>
            <a:r>
              <a:rPr lang="fa-IR" b="1" dirty="0">
                <a:solidFill>
                  <a:srgbClr val="7030A0"/>
                </a:solidFill>
                <a:cs typeface="B Nazanin" panose="00000400000000000000" pitchFamily="2" charset="-78"/>
              </a:rPr>
              <a:t>منطق اصلی نوآوری بسته تمرکز درونی </a:t>
            </a:r>
            <a:r>
              <a:rPr lang="fa-IR" dirty="0">
                <a:cs typeface="B Nazanin" panose="00000400000000000000" pitchFamily="2" charset="-78"/>
              </a:rPr>
              <a:t>است. به معنای یشترین حجم سرمایه گذاری برای پژوهش، حفظ دارایی های فکری خود برای جلوگیری از دسترسی رقبا به آنها.</a:t>
            </a:r>
          </a:p>
          <a:p>
            <a:pPr algn="r" rtl="1"/>
            <a:r>
              <a:rPr lang="fa-IR" dirty="0">
                <a:cs typeface="B Nazanin" panose="00000400000000000000" pitchFamily="2" charset="-78"/>
              </a:rPr>
              <a:t>اما به دلیل </a:t>
            </a:r>
            <a:r>
              <a:rPr lang="fa-IR" u="sng" dirty="0">
                <a:cs typeface="B Nazanin" panose="00000400000000000000" pitchFamily="2" charset="-78"/>
              </a:rPr>
              <a:t>محدود بودن منابع مالی </a:t>
            </a:r>
            <a:r>
              <a:rPr lang="fa-IR" dirty="0">
                <a:cs typeface="B Nazanin" panose="00000400000000000000" pitchFamily="2" charset="-78"/>
              </a:rPr>
              <a:t>و </a:t>
            </a:r>
            <a:r>
              <a:rPr lang="fa-IR" u="sng" dirty="0">
                <a:cs typeface="B Nazanin" panose="00000400000000000000" pitchFamily="2" charset="-78"/>
              </a:rPr>
              <a:t>دانشی داخلی </a:t>
            </a:r>
            <a:r>
              <a:rPr lang="fa-IR" dirty="0">
                <a:cs typeface="B Nazanin" panose="00000400000000000000" pitchFamily="2" charset="-78"/>
              </a:rPr>
              <a:t>و همچنین پیچیدگی محصولات فناورانه، </a:t>
            </a:r>
            <a:r>
              <a:rPr lang="fa-IR" dirty="0">
                <a:solidFill>
                  <a:srgbClr val="FF0000"/>
                </a:solidFill>
                <a:cs typeface="B Nazanin" panose="00000400000000000000" pitchFamily="2" charset="-78"/>
              </a:rPr>
              <a:t>پیگیری رویکرد نوآوری بسته شرکت ها را با ریسک های </a:t>
            </a:r>
            <a:r>
              <a:rPr lang="fa-IR" dirty="0">
                <a:cs typeface="B Nazanin" panose="00000400000000000000" pitchFamily="2" charset="-78"/>
              </a:rPr>
              <a:t>متعددی مواجه می کند.</a:t>
            </a:r>
          </a:p>
          <a:p>
            <a:pPr algn="r" rtl="1"/>
            <a:r>
              <a:rPr lang="fa-IR" dirty="0">
                <a:cs typeface="B Nazanin" panose="00000400000000000000" pitchFamily="2" charset="-78"/>
              </a:rPr>
              <a:t>در مقابل نوآوری بسته نوآوری باز وجود دارد.</a:t>
            </a:r>
            <a:endParaRPr lang="en-US" dirty="0">
              <a:cs typeface="B Nazanin" panose="00000400000000000000" pitchFamily="2" charset="-78"/>
            </a:endParaRPr>
          </a:p>
        </p:txBody>
      </p:sp>
      <p:pic>
        <p:nvPicPr>
          <p:cNvPr id="6" name="Picture 5">
            <a:extLst>
              <a:ext uri="{FF2B5EF4-FFF2-40B4-BE49-F238E27FC236}">
                <a16:creationId xmlns:a16="http://schemas.microsoft.com/office/drawing/2014/main" xmlns="" id="{D15A33C2-6A3C-4F3A-91E3-6020F22D6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262" y="1911428"/>
            <a:ext cx="4751943" cy="3563957"/>
          </a:xfrm>
          <a:prstGeom prst="rect">
            <a:avLst/>
          </a:prstGeom>
        </p:spPr>
      </p:pic>
    </p:spTree>
    <p:extLst>
      <p:ext uri="{BB962C8B-B14F-4D97-AF65-F5344CB8AC3E}">
        <p14:creationId xmlns:p14="http://schemas.microsoft.com/office/powerpoint/2010/main" val="1509542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290A5B0-9ADA-4183-9B10-375376AA1F20}"/>
              </a:ext>
            </a:extLst>
          </p:cNvPr>
          <p:cNvSpPr>
            <a:spLocks noGrp="1"/>
          </p:cNvSpPr>
          <p:nvPr>
            <p:ph type="title"/>
          </p:nvPr>
        </p:nvSpPr>
        <p:spPr/>
        <p:txBody>
          <a:bodyPr/>
          <a:lstStyle/>
          <a:p>
            <a:pPr algn="ctr" rtl="1"/>
            <a:r>
              <a:rPr lang="fa-IR" dirty="0">
                <a:cs typeface="B Nazanin" panose="00000400000000000000" pitchFamily="2" charset="-78"/>
              </a:rPr>
              <a:t>*نواوری باز  (</a:t>
            </a:r>
            <a:r>
              <a:rPr lang="en-US" dirty="0">
                <a:cs typeface="B Nazanin" panose="00000400000000000000" pitchFamily="2" charset="-78"/>
              </a:rPr>
              <a:t>open innovation</a:t>
            </a:r>
            <a:r>
              <a:rPr lang="fa-IR" dirty="0">
                <a:cs typeface="B Nazanin" panose="00000400000000000000" pitchFamily="2" charset="-78"/>
              </a:rPr>
              <a:t>)</a:t>
            </a:r>
            <a:endParaRPr lang="en-US" dirty="0">
              <a:cs typeface="B Nazanin" panose="00000400000000000000" pitchFamily="2" charset="-78"/>
            </a:endParaRPr>
          </a:p>
        </p:txBody>
      </p:sp>
      <p:sp>
        <p:nvSpPr>
          <p:cNvPr id="5" name="Content Placeholder 4">
            <a:extLst>
              <a:ext uri="{FF2B5EF4-FFF2-40B4-BE49-F238E27FC236}">
                <a16:creationId xmlns:a16="http://schemas.microsoft.com/office/drawing/2014/main" xmlns="" id="{4E275602-D138-4333-8748-4AD568D54CAA}"/>
              </a:ext>
            </a:extLst>
          </p:cNvPr>
          <p:cNvSpPr>
            <a:spLocks noGrp="1"/>
          </p:cNvSpPr>
          <p:nvPr>
            <p:ph idx="1"/>
          </p:nvPr>
        </p:nvSpPr>
        <p:spPr>
          <a:xfrm>
            <a:off x="4610388" y="2133600"/>
            <a:ext cx="6894223" cy="4100290"/>
          </a:xfrm>
        </p:spPr>
        <p:txBody>
          <a:bodyPr>
            <a:normAutofit/>
          </a:bodyPr>
          <a:lstStyle/>
          <a:p>
            <a:pPr algn="r" rtl="1"/>
            <a:r>
              <a:rPr lang="fa-IR" dirty="0">
                <a:cs typeface="B Nazanin" panose="00000400000000000000" pitchFamily="2" charset="-78"/>
              </a:rPr>
              <a:t>اصطلاح «نوآوری باز» اولین بار در سال ۲۰۰۳ توسط «هِنری چِسبرو» ابداع شد. در گذشته محصولات جدید به‌صورت محرمانه و در پشت درهای بسته تولید می‌شدند، اما امروزه </a:t>
            </a:r>
            <a:r>
              <a:rPr lang="fa-IR" b="1" dirty="0">
                <a:cs typeface="B Nazanin" panose="00000400000000000000" pitchFamily="2" charset="-78"/>
              </a:rPr>
              <a:t>گروهی یکپارچه از مشتری‌ها، محققان، تامین‌کننده‌ها و شرکا در فعالیت‌های نوآورانه شرکت می‌کنند</a:t>
            </a:r>
            <a:r>
              <a:rPr lang="fa-IR" dirty="0">
                <a:cs typeface="B Nazanin" panose="00000400000000000000" pitchFamily="2" charset="-78"/>
              </a:rPr>
              <a:t>.</a:t>
            </a:r>
          </a:p>
          <a:p>
            <a:pPr algn="r" rtl="1"/>
            <a:r>
              <a:rPr lang="fa-IR" dirty="0">
                <a:cs typeface="B Nazanin" panose="00000400000000000000" pitchFamily="2" charset="-78"/>
              </a:rPr>
              <a:t>در نوآوری باز برخلاف مدل‌های سنتي نوآوری اصل بر بهره‌برداری از ايده‌ها (چه در داخل سازمان و چه خارج سان آن) است و برخلاف رويکرد سنتي نوآوری محدود به واحد تحقيق و توسعه درون سازمان </a:t>
            </a:r>
            <a:r>
              <a:rPr lang="fa-IR" b="1" dirty="0">
                <a:cs typeface="B Nazanin" panose="00000400000000000000" pitchFamily="2" charset="-78"/>
              </a:rPr>
              <a:t>نيست</a:t>
            </a:r>
            <a:r>
              <a:rPr lang="fa-IR" dirty="0">
                <a:cs typeface="B Nazanin" panose="00000400000000000000" pitchFamily="2" charset="-78"/>
              </a:rPr>
              <a:t>.</a:t>
            </a:r>
          </a:p>
          <a:p>
            <a:pPr algn="r" rtl="1"/>
            <a:r>
              <a:rPr lang="fa-IR" dirty="0">
                <a:cs typeface="B Nazanin" panose="00000400000000000000" pitchFamily="2" charset="-78"/>
              </a:rPr>
              <a:t>نوآوری باز تاکيد مي‌کند که نوآوری برای افراد خاص، موضوعات خاص و محل‌های خاص نيست، بلکه نوآوری را مي توان در همه افراد در همه محل‌ها و همه موضوعات جستجو کرد.</a:t>
            </a:r>
          </a:p>
          <a:p>
            <a:pPr algn="r" rtl="1"/>
            <a:r>
              <a:rPr lang="fa-IR" dirty="0">
                <a:cs typeface="B Nazanin" panose="00000400000000000000" pitchFamily="2" charset="-78"/>
              </a:rPr>
              <a:t>مدل نوآوری باز بر ضرورت </a:t>
            </a:r>
            <a:r>
              <a:rPr lang="fa-IR" b="1" dirty="0">
                <a:solidFill>
                  <a:srgbClr val="00B050"/>
                </a:solidFill>
                <a:cs typeface="B Nazanin" panose="00000400000000000000" pitchFamily="2" charset="-78"/>
              </a:rPr>
              <a:t>رهاسازی ایده ها برای خروج از شرکت </a:t>
            </a:r>
            <a:r>
              <a:rPr lang="fa-IR" b="1" dirty="0">
                <a:cs typeface="B Nazanin" panose="00000400000000000000" pitchFamily="2" charset="-78"/>
              </a:rPr>
              <a:t>با </a:t>
            </a:r>
            <a:r>
              <a:rPr lang="fa-IR" b="1" dirty="0">
                <a:solidFill>
                  <a:srgbClr val="7030A0"/>
                </a:solidFill>
                <a:cs typeface="B Nazanin" panose="00000400000000000000" pitchFamily="2" charset="-78"/>
              </a:rPr>
              <a:t>هدف درآمدزایی </a:t>
            </a:r>
            <a:r>
              <a:rPr lang="fa-IR" dirty="0">
                <a:cs typeface="B Nazanin" panose="00000400000000000000" pitchFamily="2" charset="-78"/>
              </a:rPr>
              <a:t>بیشتر و </a:t>
            </a:r>
            <a:r>
              <a:rPr lang="fa-IR" dirty="0">
                <a:solidFill>
                  <a:srgbClr val="FFC000"/>
                </a:solidFill>
                <a:cs typeface="B Nazanin" panose="00000400000000000000" pitchFamily="2" charset="-78"/>
              </a:rPr>
              <a:t>همچنین </a:t>
            </a:r>
            <a:r>
              <a:rPr lang="fa-IR" b="1" dirty="0">
                <a:solidFill>
                  <a:srgbClr val="FFC000"/>
                </a:solidFill>
                <a:cs typeface="B Nazanin" panose="00000400000000000000" pitchFamily="2" charset="-78"/>
              </a:rPr>
              <a:t>ورود ایده های نوآورانه </a:t>
            </a:r>
            <a:r>
              <a:rPr lang="fa-IR" dirty="0">
                <a:cs typeface="B Nazanin" panose="00000400000000000000" pitchFamily="2" charset="-78"/>
              </a:rPr>
              <a:t>(هم از جنس محصول و هم از جنس مدل کسب و کار) به شرکت تاکید می کند. نمود.</a:t>
            </a:r>
          </a:p>
          <a:p>
            <a:pPr algn="r" rtl="1"/>
            <a:endParaRPr lang="en-US" dirty="0">
              <a:cs typeface="B Nazanin" panose="00000400000000000000" pitchFamily="2" charset="-78"/>
            </a:endParaRPr>
          </a:p>
        </p:txBody>
      </p:sp>
      <p:pic>
        <p:nvPicPr>
          <p:cNvPr id="3" name="Picture 2">
            <a:extLst>
              <a:ext uri="{FF2B5EF4-FFF2-40B4-BE49-F238E27FC236}">
                <a16:creationId xmlns:a16="http://schemas.microsoft.com/office/drawing/2014/main" xmlns="" id="{ADA80CEB-F422-49CB-A040-92CFC07562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62" y="1996808"/>
            <a:ext cx="4034926" cy="2420956"/>
          </a:xfrm>
          <a:prstGeom prst="rect">
            <a:avLst/>
          </a:prstGeom>
        </p:spPr>
      </p:pic>
    </p:spTree>
    <p:extLst>
      <p:ext uri="{BB962C8B-B14F-4D97-AF65-F5344CB8AC3E}">
        <p14:creationId xmlns:p14="http://schemas.microsoft.com/office/powerpoint/2010/main" val="2488975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3991F8-91FF-421B-AC77-E03B65A33DF6}"/>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xmlns="" id="{EBB5CB6D-D01D-4E16-B8C0-C3D7AE0E543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4054" y="382163"/>
            <a:ext cx="8563356" cy="6093674"/>
          </a:xfrm>
        </p:spPr>
      </p:pic>
    </p:spTree>
    <p:extLst>
      <p:ext uri="{BB962C8B-B14F-4D97-AF65-F5344CB8AC3E}">
        <p14:creationId xmlns:p14="http://schemas.microsoft.com/office/powerpoint/2010/main" val="3393400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B4AD49-22C8-49DB-AB07-C9B6FE0082F3}"/>
              </a:ext>
            </a:extLst>
          </p:cNvPr>
          <p:cNvSpPr>
            <a:spLocks noGrp="1"/>
          </p:cNvSpPr>
          <p:nvPr>
            <p:ph type="title"/>
          </p:nvPr>
        </p:nvSpPr>
        <p:spPr/>
        <p:txBody>
          <a:bodyPr/>
          <a:lstStyle/>
          <a:p>
            <a:pPr algn="ctr" rtl="1"/>
            <a:r>
              <a:rPr lang="fa-IR" dirty="0">
                <a:cs typeface="B Nazanin" panose="00000400000000000000" pitchFamily="2" charset="-78"/>
              </a:rPr>
              <a:t> # انواع نواوری باز</a:t>
            </a:r>
            <a:endParaRPr lang="en-US" dirty="0">
              <a:cs typeface="B Nazanin" panose="00000400000000000000" pitchFamily="2" charset="-78"/>
            </a:endParaRPr>
          </a:p>
        </p:txBody>
      </p:sp>
      <p:sp>
        <p:nvSpPr>
          <p:cNvPr id="3" name="Content Placeholder 2">
            <a:extLst>
              <a:ext uri="{FF2B5EF4-FFF2-40B4-BE49-F238E27FC236}">
                <a16:creationId xmlns:a16="http://schemas.microsoft.com/office/drawing/2014/main" xmlns="" id="{28DF200C-0D2A-4D41-93B9-ACAA55E2F495}"/>
              </a:ext>
            </a:extLst>
          </p:cNvPr>
          <p:cNvSpPr>
            <a:spLocks noGrp="1"/>
          </p:cNvSpPr>
          <p:nvPr>
            <p:ph idx="1"/>
          </p:nvPr>
        </p:nvSpPr>
        <p:spPr/>
        <p:txBody>
          <a:bodyPr>
            <a:normAutofit/>
          </a:bodyPr>
          <a:lstStyle/>
          <a:p>
            <a:pPr algn="r" rtl="1" fontAlgn="base"/>
            <a:r>
              <a:rPr lang="fa-IR" dirty="0">
                <a:cs typeface="B Nazanin" panose="00000400000000000000" pitchFamily="2" charset="-78"/>
              </a:rPr>
              <a:t>ایده های با ارزش می توانند از درون یا بیرون شرکت سرچشمه بگیرند و تجاری سازی آنها نیز می تواند در داخل شرکت یا بیرون از آن انجام گیرد. در این تفکر ویژگی های مغایر با تفکر نوآوری بسته مطرح است. از آن جمله می توان به مواردی نظیر اینکه تمام انسان های باهوش برای ما کار نمی کنند بنابراین چاره ای نداریم که از افراد باهوش درون و بیرون از سازمان همکاری بگیریم، استفاده بهینه از ایده های درون و برون سازمانی و یا اینکه اجازه دهیم به ازای استفاده دیگران از دارایی های فکریمان سود ببریم.</a:t>
            </a:r>
          </a:p>
          <a:p>
            <a:pPr algn="r" rtl="1" fontAlgn="base"/>
            <a:r>
              <a:rPr lang="fa-IR" b="1" dirty="0">
                <a:cs typeface="B Nazanin" panose="00000400000000000000" pitchFamily="2" charset="-78"/>
              </a:rPr>
              <a:t>3 نوع نوآوری باز وجود دارد:</a:t>
            </a:r>
          </a:p>
          <a:p>
            <a:pPr marL="800100" lvl="2" indent="0" algn="r" rtl="1" fontAlgn="base">
              <a:buNone/>
            </a:pPr>
            <a:r>
              <a:rPr lang="fa-IR" sz="1800" b="1" dirty="0">
                <a:cs typeface="B Nazanin" panose="00000400000000000000" pitchFamily="2" charset="-78"/>
              </a:rPr>
              <a:t>- نوآوری باز از داخل به بیرون: </a:t>
            </a:r>
            <a:r>
              <a:rPr lang="fa-IR" sz="1800" dirty="0">
                <a:cs typeface="B Nazanin" panose="00000400000000000000" pitchFamily="2" charset="-78"/>
              </a:rPr>
              <a:t>در این رویکرد، دانش از درون سازمان شما به بیرون از آن انتقال پیدا می‌کند.</a:t>
            </a:r>
          </a:p>
          <a:p>
            <a:pPr marL="800100" lvl="2" indent="0" algn="r" rtl="1" fontAlgn="base">
              <a:buNone/>
            </a:pPr>
            <a:r>
              <a:rPr lang="fa-IR" sz="1800" b="1" dirty="0">
                <a:cs typeface="B Nazanin" panose="00000400000000000000" pitchFamily="2" charset="-78"/>
              </a:rPr>
              <a:t>- نوآوری بار از بیرون به داخل:</a:t>
            </a:r>
            <a:r>
              <a:rPr lang="fa-IR" sz="1800" dirty="0">
                <a:cs typeface="B Nazanin" panose="00000400000000000000" pitchFamily="2" charset="-78"/>
              </a:rPr>
              <a:t> در این نوع نوآوری، ایده‌ها و دانش، از بیرون سازمان به داخل سازمان شما آورده می‌شوند.</a:t>
            </a:r>
          </a:p>
          <a:p>
            <a:pPr marL="800100" lvl="2" indent="0" algn="r" rtl="1" fontAlgn="base">
              <a:buNone/>
            </a:pPr>
            <a:r>
              <a:rPr lang="fa-IR" sz="1800" b="1" dirty="0">
                <a:cs typeface="B Nazanin" panose="00000400000000000000" pitchFamily="2" charset="-78"/>
              </a:rPr>
              <a:t>- نواوری ترکیبی</a:t>
            </a: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2341803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123F1E-505A-4D13-BD11-6D5850A2D168}"/>
              </a:ext>
            </a:extLst>
          </p:cNvPr>
          <p:cNvSpPr>
            <a:spLocks noGrp="1"/>
          </p:cNvSpPr>
          <p:nvPr>
            <p:ph type="title"/>
          </p:nvPr>
        </p:nvSpPr>
        <p:spPr/>
        <p:txBody>
          <a:bodyPr/>
          <a:lstStyle/>
          <a:p>
            <a:pPr algn="ctr"/>
            <a:r>
              <a:rPr lang="fa-IR" dirty="0">
                <a:cs typeface="B Nazanin" panose="00000400000000000000" pitchFamily="2" charset="-78"/>
              </a:rPr>
              <a:t># سه شیوه‌ مختلف برای همکاری تحقیق و توسعه وجود دارد:</a:t>
            </a:r>
            <a:endParaRPr lang="en-US" dirty="0">
              <a:cs typeface="B Nazanin" panose="00000400000000000000" pitchFamily="2" charset="-78"/>
            </a:endParaRPr>
          </a:p>
        </p:txBody>
      </p:sp>
      <p:sp>
        <p:nvSpPr>
          <p:cNvPr id="3" name="Content Placeholder 2">
            <a:extLst>
              <a:ext uri="{FF2B5EF4-FFF2-40B4-BE49-F238E27FC236}">
                <a16:creationId xmlns:a16="http://schemas.microsoft.com/office/drawing/2014/main" xmlns="" id="{02763434-EDF6-4115-9A47-29712F2BA37E}"/>
              </a:ext>
            </a:extLst>
          </p:cNvPr>
          <p:cNvSpPr>
            <a:spLocks noGrp="1"/>
          </p:cNvSpPr>
          <p:nvPr>
            <p:ph idx="1"/>
          </p:nvPr>
        </p:nvSpPr>
        <p:spPr/>
        <p:txBody>
          <a:bodyPr>
            <a:normAutofit fontScale="92500" lnSpcReduction="20000"/>
          </a:bodyPr>
          <a:lstStyle/>
          <a:p>
            <a:pPr marL="0" indent="0" algn="r" rtl="1" fontAlgn="base">
              <a:buNone/>
            </a:pPr>
            <a:r>
              <a:rPr lang="fa-IR" b="1" dirty="0">
                <a:cs typeface="B Nazanin" panose="00000400000000000000" pitchFamily="2" charset="-78"/>
              </a:rPr>
              <a:t>۱. قرارداد تحقیق:‌</a:t>
            </a:r>
            <a:r>
              <a:rPr lang="fa-IR" dirty="0">
                <a:cs typeface="B Nazanin" panose="00000400000000000000" pitchFamily="2" charset="-78"/>
              </a:rPr>
              <a:t> در این شیوه یک شریک برای توسعه یک راه‌حل به‌کار گرفته می‌شود و برای انجام این کار به او پول پرداخت می‌شود. راه‌حل ایجادشده و حقوق آن به شرکتی که شریک را به خدمت گرفته است، تعلق دارد. می‌توان این شیوه را با برون‌سپاری مقایسه کرد. برای مثال در یک همکاری در تحقیق و توسعه، یک دانشگاه برای کارخانه‌ خودرو‌سازی یک اسپری شیشه‌شوی تولید می‌کند.</a:t>
            </a:r>
          </a:p>
          <a:p>
            <a:pPr marL="0" indent="0" algn="r" rtl="1" fontAlgn="base">
              <a:buNone/>
            </a:pPr>
            <a:r>
              <a:rPr lang="fa-IR" b="1" dirty="0">
                <a:cs typeface="B Nazanin" panose="00000400000000000000" pitchFamily="2" charset="-78"/>
              </a:rPr>
              <a:t>۲. همکاری:</a:t>
            </a:r>
            <a:r>
              <a:rPr lang="fa-IR" dirty="0">
                <a:cs typeface="B Nazanin" panose="00000400000000000000" pitchFamily="2" charset="-78"/>
              </a:rPr>
              <a:t> در این روش راه‌حل به‌صورت مشترک توسعه پیدا می‌کند. هزینه‌ها و منافع راه‌حل میان دو طرف تقسیم می‌شود. مانند یکپارچگی کامل از طریق تملک و ادغام </a:t>
            </a:r>
            <a:r>
              <a:rPr lang="fa-IR" b="1" u="sng" dirty="0">
                <a:cs typeface="B Nazanin" panose="00000400000000000000" pitchFamily="2" charset="-78"/>
                <a:hlinkClick r:id="rId2"/>
              </a:rPr>
              <a:t>استارت‌آپ‌</a:t>
            </a:r>
            <a:endParaRPr lang="fa-IR" dirty="0">
              <a:cs typeface="B Nazanin" panose="00000400000000000000" pitchFamily="2" charset="-78"/>
            </a:endParaRPr>
          </a:p>
          <a:p>
            <a:pPr marL="0" indent="0" algn="r" rtl="1" fontAlgn="base">
              <a:buNone/>
            </a:pPr>
            <a:r>
              <a:rPr lang="fa-IR" b="1" dirty="0">
                <a:cs typeface="B Nazanin" panose="00000400000000000000" pitchFamily="2" charset="-78"/>
              </a:rPr>
              <a:t>۳. وارد کردن مشتری‌ها در فرایند نوآوری</a:t>
            </a:r>
            <a:endParaRPr lang="fa-IR" dirty="0">
              <a:cs typeface="B Nazanin" panose="00000400000000000000" pitchFamily="2" charset="-78"/>
            </a:endParaRPr>
          </a:p>
          <a:p>
            <a:pPr marL="0" indent="0" algn="r" rtl="1" fontAlgn="base">
              <a:buNone/>
            </a:pPr>
            <a:r>
              <a:rPr lang="fa-IR" dirty="0">
                <a:cs typeface="B Nazanin" panose="00000400000000000000" pitchFamily="2" charset="-78"/>
              </a:rPr>
              <a:t>مشتری به‌عنوان کاربر آینده نوآوری تصمیم‌ می‌گیرد آن را خریداری کند یا خیر و به این ترتیب روی موفقیت محصول تاثیر می‌گذارد. در نتیجه در نظر گرفتن نیازها، خواسته‌ها و گرایش‌های مشتری، عامل بسیار مهمی در فرایند نوآوری است. همکاری با انواع مشتری‌ها (مشتری‌‌های مستقیم، مشتریِ‌ مشتری‌ها و مصرف‌کننده‌ها)، به‌صورت زیر اتفاق می‌افتد:</a:t>
            </a:r>
          </a:p>
          <a:p>
            <a:pPr marL="400050" lvl="1" indent="0" algn="r" rtl="1" fontAlgn="base">
              <a:buNone/>
            </a:pPr>
            <a:r>
              <a:rPr lang="fa-IR" dirty="0">
                <a:cs typeface="B Nazanin" panose="00000400000000000000" pitchFamily="2" charset="-78"/>
              </a:rPr>
              <a:t>- در اولین مرحله که تحقیقات بازار انجام می‌شود، نیاز به محصولات جدید مشخص می‌شود.</a:t>
            </a:r>
          </a:p>
          <a:p>
            <a:pPr marL="400050" lvl="1" indent="0" algn="r" rtl="1" fontAlgn="base">
              <a:buNone/>
            </a:pPr>
            <a:r>
              <a:rPr lang="fa-IR" dirty="0">
                <a:cs typeface="B Nazanin" panose="00000400000000000000" pitchFamily="2" charset="-78"/>
              </a:rPr>
              <a:t>- مشتری‌ها تامین‌کننده ایده‌ها هستند و باید ایده‌پردازی کنند.</a:t>
            </a:r>
          </a:p>
          <a:p>
            <a:pPr marL="400050" lvl="1" indent="0" algn="r" rtl="1" fontAlgn="base">
              <a:buNone/>
            </a:pPr>
            <a:r>
              <a:rPr lang="fa-IR" dirty="0">
                <a:cs typeface="B Nazanin" panose="00000400000000000000" pitchFamily="2" charset="-78"/>
              </a:rPr>
              <a:t>- بازخوردی که از مشتری‌ها گرفته می‌شود، اهمیت بسیار زیادی در سراسر فرایند نوآوری دارد. ایده اولیه، مفهوم اولیه و نمونه اولیه همگی باید توسط مشتری‌ها آزمایش شوند.</a:t>
            </a: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35271569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E005DC-FB6B-4800-891B-CAAF82FC013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D39DDB61-4E08-4389-9B5C-062E7ADD6831}"/>
              </a:ext>
            </a:extLst>
          </p:cNvPr>
          <p:cNvSpPr>
            <a:spLocks noGrp="1"/>
          </p:cNvSpPr>
          <p:nvPr>
            <p:ph idx="1"/>
          </p:nvPr>
        </p:nvSpPr>
        <p:spPr>
          <a:xfrm>
            <a:off x="2589212" y="624110"/>
            <a:ext cx="8915400" cy="5287112"/>
          </a:xfrm>
        </p:spPr>
        <p:txBody>
          <a:bodyPr>
            <a:normAutofit/>
          </a:bodyPr>
          <a:lstStyle/>
          <a:p>
            <a:pPr algn="r" rtl="1" fontAlgn="base"/>
            <a:r>
              <a:rPr lang="fa-IR" b="1" dirty="0">
                <a:cs typeface="B Nazanin" panose="00000400000000000000" pitchFamily="2" charset="-78"/>
              </a:rPr>
              <a:t>مزایای نوآوری باز</a:t>
            </a:r>
            <a:endParaRPr lang="fa-IR" dirty="0">
              <a:cs typeface="B Nazanin" panose="00000400000000000000" pitchFamily="2" charset="-78"/>
            </a:endParaRPr>
          </a:p>
          <a:p>
            <a:pPr lvl="1" algn="r" rtl="1" fontAlgn="base">
              <a:buFont typeface="Courier New" panose="02070309020205020404" pitchFamily="49" charset="0"/>
              <a:buChar char="o"/>
            </a:pPr>
            <a:r>
              <a:rPr lang="fa-IR" b="1" dirty="0">
                <a:cs typeface="B Nazanin" panose="00000400000000000000" pitchFamily="2" charset="-78"/>
              </a:rPr>
              <a:t>کاهش هزینه </a:t>
            </a:r>
            <a:r>
              <a:rPr lang="fa-IR" dirty="0">
                <a:cs typeface="B Nazanin" panose="00000400000000000000" pitchFamily="2" charset="-78"/>
              </a:rPr>
              <a:t>تحقیق و توسعه</a:t>
            </a:r>
          </a:p>
          <a:p>
            <a:pPr lvl="1" algn="r" rtl="1" fontAlgn="base">
              <a:buFont typeface="Courier New" panose="02070309020205020404" pitchFamily="49" charset="0"/>
              <a:buChar char="o"/>
            </a:pPr>
            <a:r>
              <a:rPr lang="fa-IR" dirty="0">
                <a:cs typeface="B Nazanin" panose="00000400000000000000" pitchFamily="2" charset="-78"/>
              </a:rPr>
              <a:t>پتانسیل برای </a:t>
            </a:r>
            <a:r>
              <a:rPr lang="fa-IR" b="1" dirty="0">
                <a:cs typeface="B Nazanin" panose="00000400000000000000" pitchFamily="2" charset="-78"/>
              </a:rPr>
              <a:t>بهبود بهره وری </a:t>
            </a:r>
            <a:r>
              <a:rPr lang="fa-IR" dirty="0">
                <a:cs typeface="B Nazanin" panose="00000400000000000000" pitchFamily="2" charset="-78"/>
              </a:rPr>
              <a:t>و توسعه</a:t>
            </a:r>
          </a:p>
          <a:p>
            <a:pPr lvl="1" algn="r" rtl="1" fontAlgn="base">
              <a:buFont typeface="Courier New" panose="02070309020205020404" pitchFamily="49" charset="0"/>
              <a:buChar char="o"/>
            </a:pPr>
            <a:r>
              <a:rPr lang="fa-IR" dirty="0">
                <a:cs typeface="B Nazanin" panose="00000400000000000000" pitchFamily="2" charset="-78"/>
              </a:rPr>
              <a:t>ثبت نام مشتریان در اوایل فرآیند توسعه</a:t>
            </a:r>
          </a:p>
          <a:p>
            <a:pPr lvl="1" algn="r" rtl="1" fontAlgn="base">
              <a:buFont typeface="Courier New" panose="02070309020205020404" pitchFamily="49" charset="0"/>
              <a:buChar char="o"/>
            </a:pPr>
            <a:r>
              <a:rPr lang="fa-IR" dirty="0">
                <a:cs typeface="B Nazanin" panose="00000400000000000000" pitchFamily="2" charset="-78"/>
              </a:rPr>
              <a:t>افزایش دقت در تحقیقات بازاری و هدف مشتری</a:t>
            </a:r>
          </a:p>
          <a:p>
            <a:pPr lvl="1" algn="r" rtl="1" fontAlgn="base">
              <a:buFont typeface="Courier New" panose="02070309020205020404" pitchFamily="49" charset="0"/>
              <a:buChar char="o"/>
            </a:pPr>
            <a:r>
              <a:rPr lang="fa-IR" dirty="0">
                <a:cs typeface="B Nazanin" panose="00000400000000000000" pitchFamily="2" charset="-78"/>
              </a:rPr>
              <a:t>پتانسیل برای </a:t>
            </a:r>
            <a:r>
              <a:rPr lang="fa-IR" b="1" dirty="0">
                <a:cs typeface="B Nazanin" panose="00000400000000000000" pitchFamily="2" charset="-78"/>
              </a:rPr>
              <a:t>همکاری بین نوآوری های داخلی و بیرونی</a:t>
            </a:r>
          </a:p>
          <a:p>
            <a:pPr algn="r" rtl="1" fontAlgn="base"/>
            <a:endParaRPr lang="fa-IR" b="1" dirty="0">
              <a:cs typeface="B Nazanin" panose="00000400000000000000" pitchFamily="2" charset="-78"/>
            </a:endParaRPr>
          </a:p>
          <a:p>
            <a:pPr algn="r" rtl="1" fontAlgn="base"/>
            <a:r>
              <a:rPr lang="fa-IR" b="1" dirty="0">
                <a:cs typeface="B Nazanin" panose="00000400000000000000" pitchFamily="2" charset="-78"/>
              </a:rPr>
              <a:t>معایب نوآوری باز</a:t>
            </a:r>
            <a:endParaRPr lang="fa-IR" dirty="0">
              <a:cs typeface="B Nazanin" panose="00000400000000000000" pitchFamily="2" charset="-78"/>
            </a:endParaRPr>
          </a:p>
          <a:p>
            <a:pPr lvl="1" algn="r" rtl="1" fontAlgn="base">
              <a:buFont typeface="Wingdings" panose="05000000000000000000" pitchFamily="2" charset="2"/>
              <a:buChar char="§"/>
            </a:pPr>
            <a:r>
              <a:rPr lang="fa-IR" dirty="0">
                <a:cs typeface="B Nazanin" panose="00000400000000000000" pitchFamily="2" charset="-78"/>
              </a:rPr>
              <a:t>امکان </a:t>
            </a:r>
            <a:r>
              <a:rPr lang="fa-IR" b="1" dirty="0">
                <a:cs typeface="B Nazanin" panose="00000400000000000000" pitchFamily="2" charset="-78"/>
              </a:rPr>
              <a:t>آشکار شدن اطلاعاتی </a:t>
            </a:r>
            <a:r>
              <a:rPr lang="fa-IR" dirty="0">
                <a:cs typeface="B Nazanin" panose="00000400000000000000" pitchFamily="2" charset="-78"/>
              </a:rPr>
              <a:t>که برای به اشتراک گذاشتن در نظر گرفته نشده اند.</a:t>
            </a:r>
          </a:p>
          <a:p>
            <a:pPr lvl="1" algn="r" rtl="1" fontAlgn="base">
              <a:buFont typeface="Wingdings" panose="05000000000000000000" pitchFamily="2" charset="2"/>
              <a:buChar char="§"/>
            </a:pPr>
            <a:r>
              <a:rPr lang="fa-IR" dirty="0">
                <a:cs typeface="B Nazanin" panose="00000400000000000000" pitchFamily="2" charset="-78"/>
              </a:rPr>
              <a:t>امکان </a:t>
            </a:r>
            <a:r>
              <a:rPr lang="fa-IR" b="1" dirty="0">
                <a:cs typeface="B Nazanin" panose="00000400000000000000" pitchFamily="2" charset="-78"/>
              </a:rPr>
              <a:t>از دست رفتن مزیت رقابتی </a:t>
            </a:r>
            <a:r>
              <a:rPr lang="fa-IR" dirty="0">
                <a:cs typeface="B Nazanin" panose="00000400000000000000" pitchFamily="2" charset="-78"/>
              </a:rPr>
              <a:t>سازمان و ناتوانی در به رخ کشیده توان نیروی های کارآزموده خود.</a:t>
            </a:r>
          </a:p>
          <a:p>
            <a:pPr lvl="1" algn="r" rtl="1" fontAlgn="base">
              <a:buFont typeface="Wingdings" panose="05000000000000000000" pitchFamily="2" charset="2"/>
              <a:buChar char="§"/>
            </a:pPr>
            <a:r>
              <a:rPr lang="fa-IR" dirty="0">
                <a:cs typeface="B Nazanin" panose="00000400000000000000" pitchFamily="2" charset="-78"/>
              </a:rPr>
              <a:t>افزایش </a:t>
            </a:r>
            <a:r>
              <a:rPr lang="fa-IR" b="1" dirty="0">
                <a:cs typeface="B Nazanin" panose="00000400000000000000" pitchFamily="2" charset="-78"/>
              </a:rPr>
              <a:t>پیچیدگی های کنترل نوآوری </a:t>
            </a:r>
            <a:r>
              <a:rPr lang="fa-IR" dirty="0">
                <a:cs typeface="B Nazanin" panose="00000400000000000000" pitchFamily="2" charset="-78"/>
              </a:rPr>
              <a:t>و تنظیم اینکه چگونه افراد مختلف بر یک پروژه تاثیر بگذارند.</a:t>
            </a: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375830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7D5AF7-EB7D-4FAE-9314-F1A586A70EEB}"/>
              </a:ext>
            </a:extLst>
          </p:cNvPr>
          <p:cNvSpPr>
            <a:spLocks noGrp="1"/>
          </p:cNvSpPr>
          <p:nvPr>
            <p:ph type="title"/>
          </p:nvPr>
        </p:nvSpPr>
        <p:spPr/>
        <p:txBody>
          <a:bodyPr/>
          <a:lstStyle/>
          <a:p>
            <a:r>
              <a:rPr lang="fa-IR" dirty="0"/>
              <a:t>#</a:t>
            </a:r>
            <a:endParaRPr lang="en-US" dirty="0"/>
          </a:p>
        </p:txBody>
      </p:sp>
      <p:pic>
        <p:nvPicPr>
          <p:cNvPr id="5" name="Content Placeholder 4">
            <a:extLst>
              <a:ext uri="{FF2B5EF4-FFF2-40B4-BE49-F238E27FC236}">
                <a16:creationId xmlns:a16="http://schemas.microsoft.com/office/drawing/2014/main" xmlns="" id="{F71365A1-0BA0-437B-B1D8-8A51EE3366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9785" y="1626402"/>
            <a:ext cx="10986229" cy="3466528"/>
          </a:xfrm>
        </p:spPr>
      </p:pic>
    </p:spTree>
    <p:extLst>
      <p:ext uri="{BB962C8B-B14F-4D97-AF65-F5344CB8AC3E}">
        <p14:creationId xmlns:p14="http://schemas.microsoft.com/office/powerpoint/2010/main" val="2865704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66A0472-EC05-45EA-965A-E55CED6DF48B}"/>
              </a:ext>
            </a:extLst>
          </p:cNvPr>
          <p:cNvSpPr>
            <a:spLocks noGrp="1"/>
          </p:cNvSpPr>
          <p:nvPr>
            <p:ph type="title"/>
          </p:nvPr>
        </p:nvSpPr>
        <p:spPr/>
        <p:txBody>
          <a:bodyPr/>
          <a:lstStyle/>
          <a:p>
            <a:pPr algn="ctr"/>
            <a:endParaRPr lang="en-US" dirty="0">
              <a:cs typeface="B Nazanin" panose="00000400000000000000" pitchFamily="2" charset="-78"/>
            </a:endParaRPr>
          </a:p>
        </p:txBody>
      </p:sp>
      <p:sp>
        <p:nvSpPr>
          <p:cNvPr id="6" name="Text Placeholder 5">
            <a:extLst>
              <a:ext uri="{FF2B5EF4-FFF2-40B4-BE49-F238E27FC236}">
                <a16:creationId xmlns:a16="http://schemas.microsoft.com/office/drawing/2014/main" xmlns="" id="{DAA260FF-AFFA-4E77-A1CC-89DE8F13D0FA}"/>
              </a:ext>
            </a:extLst>
          </p:cNvPr>
          <p:cNvSpPr>
            <a:spLocks noGrp="1"/>
          </p:cNvSpPr>
          <p:nvPr>
            <p:ph type="body" idx="1"/>
          </p:nvPr>
        </p:nvSpPr>
        <p:spPr/>
        <p:txBody>
          <a:bodyPr>
            <a:normAutofit/>
          </a:bodyPr>
          <a:lstStyle/>
          <a:p>
            <a:pPr algn="ctr"/>
            <a:r>
              <a:rPr lang="fa-IR" sz="3600" b="1" dirty="0">
                <a:solidFill>
                  <a:srgbClr val="0070C0"/>
                </a:solidFill>
                <a:cs typeface="B Nazanin" panose="00000400000000000000" pitchFamily="2" charset="-78"/>
              </a:rPr>
              <a:t>خلاقیت - نواوری- کارافرینی</a:t>
            </a:r>
            <a:endParaRPr lang="en-US" sz="3600" b="1" dirty="0">
              <a:solidFill>
                <a:srgbClr val="0070C0"/>
              </a:solidFill>
            </a:endParaRPr>
          </a:p>
        </p:txBody>
      </p:sp>
      <p:pic>
        <p:nvPicPr>
          <p:cNvPr id="4" name="Picture 3">
            <a:extLst>
              <a:ext uri="{FF2B5EF4-FFF2-40B4-BE49-F238E27FC236}">
                <a16:creationId xmlns:a16="http://schemas.microsoft.com/office/drawing/2014/main" xmlns="" id="{6C97F6C3-937A-4EFD-8DD1-CD16DAF6FD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429" y="4418748"/>
            <a:ext cx="5238750" cy="1609725"/>
          </a:xfrm>
          <a:prstGeom prst="rect">
            <a:avLst/>
          </a:prstGeom>
        </p:spPr>
      </p:pic>
      <p:pic>
        <p:nvPicPr>
          <p:cNvPr id="8" name="Picture 7">
            <a:extLst>
              <a:ext uri="{FF2B5EF4-FFF2-40B4-BE49-F238E27FC236}">
                <a16:creationId xmlns:a16="http://schemas.microsoft.com/office/drawing/2014/main" xmlns="" id="{2AA76A1A-570C-4691-97DB-39F1811984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3379" y="714229"/>
            <a:ext cx="5117072" cy="2686463"/>
          </a:xfrm>
          <a:prstGeom prst="rect">
            <a:avLst/>
          </a:prstGeom>
        </p:spPr>
      </p:pic>
      <p:pic>
        <p:nvPicPr>
          <p:cNvPr id="10" name="Picture 9">
            <a:extLst>
              <a:ext uri="{FF2B5EF4-FFF2-40B4-BE49-F238E27FC236}">
                <a16:creationId xmlns:a16="http://schemas.microsoft.com/office/drawing/2014/main" xmlns="" id="{6369B31E-6D90-412E-988D-5B31C72097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8303" y="341822"/>
            <a:ext cx="3918300" cy="3134640"/>
          </a:xfrm>
          <a:prstGeom prst="rect">
            <a:avLst/>
          </a:prstGeom>
        </p:spPr>
      </p:pic>
    </p:spTree>
    <p:extLst>
      <p:ext uri="{BB962C8B-B14F-4D97-AF65-F5344CB8AC3E}">
        <p14:creationId xmlns:p14="http://schemas.microsoft.com/office/powerpoint/2010/main" val="2746161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8C48458-F637-404D-87DB-EA3634262FAC}"/>
              </a:ext>
            </a:extLst>
          </p:cNvPr>
          <p:cNvSpPr>
            <a:spLocks noGrp="1"/>
          </p:cNvSpPr>
          <p:nvPr>
            <p:ph type="title"/>
          </p:nvPr>
        </p:nvSpPr>
        <p:spPr/>
        <p:txBody>
          <a:bodyPr/>
          <a:lstStyle/>
          <a:p>
            <a:pPr algn="r"/>
            <a:r>
              <a:rPr lang="fa-IR" dirty="0">
                <a:cs typeface="B Nazanin" panose="00000400000000000000" pitchFamily="2" charset="-78"/>
              </a:rPr>
              <a:t>تجاری سازی یعنی چه؟</a:t>
            </a:r>
            <a:endParaRPr lang="en-US" dirty="0">
              <a:cs typeface="B Nazanin" panose="00000400000000000000" pitchFamily="2" charset="-78"/>
            </a:endParaRPr>
          </a:p>
        </p:txBody>
      </p:sp>
      <p:sp>
        <p:nvSpPr>
          <p:cNvPr id="5" name="Content Placeholder 4">
            <a:extLst>
              <a:ext uri="{FF2B5EF4-FFF2-40B4-BE49-F238E27FC236}">
                <a16:creationId xmlns:a16="http://schemas.microsoft.com/office/drawing/2014/main" xmlns="" id="{309D05CF-4BDE-47D0-87EE-84063335D36E}"/>
              </a:ext>
            </a:extLst>
          </p:cNvPr>
          <p:cNvSpPr>
            <a:spLocks noGrp="1"/>
          </p:cNvSpPr>
          <p:nvPr>
            <p:ph idx="1"/>
          </p:nvPr>
        </p:nvSpPr>
        <p:spPr>
          <a:xfrm>
            <a:off x="5343180" y="2133600"/>
            <a:ext cx="6161431" cy="3777622"/>
          </a:xfrm>
        </p:spPr>
        <p:txBody>
          <a:bodyPr>
            <a:normAutofit/>
          </a:bodyPr>
          <a:lstStyle/>
          <a:p>
            <a:pPr algn="just" rtl="1"/>
            <a:r>
              <a:rPr lang="fa-IR" sz="2000" dirty="0">
                <a:cs typeface="B Nazanin" panose="00000400000000000000" pitchFamily="2" charset="-78"/>
              </a:rPr>
              <a:t>تجاری سازی، فرآیند تبدیل </a:t>
            </a:r>
            <a:r>
              <a:rPr lang="fa-IR" sz="2000" b="1" dirty="0">
                <a:cs typeface="B Nazanin" panose="00000400000000000000" pitchFamily="2" charset="-78"/>
              </a:rPr>
              <a:t>فن آوری های جدید به محصولات موفق تجاری</a:t>
            </a:r>
            <a:r>
              <a:rPr lang="fa-IR" sz="2000" dirty="0">
                <a:cs typeface="B Nazanin" panose="00000400000000000000" pitchFamily="2" charset="-78"/>
              </a:rPr>
              <a:t> است.</a:t>
            </a:r>
          </a:p>
          <a:p>
            <a:pPr algn="just" rtl="1"/>
            <a:r>
              <a:rPr lang="fa-IR" sz="2000" dirty="0">
                <a:cs typeface="B Nazanin" panose="00000400000000000000" pitchFamily="2" charset="-78"/>
              </a:rPr>
              <a:t> این فرآیند شامل </a:t>
            </a:r>
            <a:r>
              <a:rPr lang="fa-IR" sz="2000" u="sng" dirty="0">
                <a:cs typeface="B Nazanin" panose="00000400000000000000" pitchFamily="2" charset="-78"/>
              </a:rPr>
              <a:t>فعالیتهایی از قبیل ارزیابی بازار، طراحی محصول ،مهندسی تولید، مدیریت حقوق مالکیت معنوی، توسعه راهبرد بازاریابی، افزایش سرمایه و آموزش</a:t>
            </a:r>
            <a:r>
              <a:rPr lang="fa-IR" sz="2000" dirty="0">
                <a:cs typeface="B Nazanin" panose="00000400000000000000" pitchFamily="2" charset="-78"/>
              </a:rPr>
              <a:t> افراد می شود</a:t>
            </a:r>
            <a:endParaRPr lang="en-US" sz="2000" dirty="0">
              <a:cs typeface="B Nazanin" panose="00000400000000000000" pitchFamily="2" charset="-78"/>
            </a:endParaRPr>
          </a:p>
        </p:txBody>
      </p:sp>
      <p:sp>
        <p:nvSpPr>
          <p:cNvPr id="2" name="Footer Placeholder 1">
            <a:extLst>
              <a:ext uri="{FF2B5EF4-FFF2-40B4-BE49-F238E27FC236}">
                <a16:creationId xmlns:a16="http://schemas.microsoft.com/office/drawing/2014/main" xmlns="" id="{F9E0D9AE-190E-480D-A7A5-22F4E1DBE524}"/>
              </a:ext>
            </a:extLst>
          </p:cNvPr>
          <p:cNvSpPr>
            <a:spLocks noGrp="1"/>
          </p:cNvSpPr>
          <p:nvPr>
            <p:ph type="ftr" sz="quarter" idx="11"/>
          </p:nvPr>
        </p:nvSpPr>
        <p:spPr/>
        <p:txBody>
          <a:bodyPr/>
          <a:lstStyle/>
          <a:p>
            <a:r>
              <a:rPr lang="fa-IR"/>
              <a:t>دکتر وجیهه وفایی- 98</a:t>
            </a:r>
            <a:endParaRPr lang="en-US"/>
          </a:p>
        </p:txBody>
      </p:sp>
      <p:pic>
        <p:nvPicPr>
          <p:cNvPr id="7" name="Picture 6">
            <a:extLst>
              <a:ext uri="{FF2B5EF4-FFF2-40B4-BE49-F238E27FC236}">
                <a16:creationId xmlns:a16="http://schemas.microsoft.com/office/drawing/2014/main" xmlns="" id="{83D7A37F-AE4A-4F68-8A16-2567762C2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19" y="25281"/>
            <a:ext cx="4846211" cy="6858000"/>
          </a:xfrm>
          <a:prstGeom prst="rect">
            <a:avLst/>
          </a:prstGeom>
        </p:spPr>
      </p:pic>
    </p:spTree>
    <p:extLst>
      <p:ext uri="{BB962C8B-B14F-4D97-AF65-F5344CB8AC3E}">
        <p14:creationId xmlns:p14="http://schemas.microsoft.com/office/powerpoint/2010/main" val="3813208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78D084-03BE-47E5-8C5D-4D1F398147E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6E3BFCDF-2A50-49CF-BDE8-B3224CBA1E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2194" y="356479"/>
            <a:ext cx="8504670" cy="6145042"/>
          </a:xfrm>
        </p:spPr>
      </p:pic>
      <p:sp>
        <p:nvSpPr>
          <p:cNvPr id="3" name="Footer Placeholder 2">
            <a:extLst>
              <a:ext uri="{FF2B5EF4-FFF2-40B4-BE49-F238E27FC236}">
                <a16:creationId xmlns:a16="http://schemas.microsoft.com/office/drawing/2014/main" xmlns="" id="{6ADA855F-E597-4E4B-8414-E632D97F1559}"/>
              </a:ext>
            </a:extLst>
          </p:cNvPr>
          <p:cNvSpPr>
            <a:spLocks noGrp="1"/>
          </p:cNvSpPr>
          <p:nvPr>
            <p:ph type="ftr" sz="quarter" idx="11"/>
          </p:nvPr>
        </p:nvSpPr>
        <p:spPr/>
        <p:txBody>
          <a:bodyPr/>
          <a:lstStyle/>
          <a:p>
            <a:r>
              <a:rPr lang="fa-IR"/>
              <a:t>دکتر وجیهه وفایی- 98</a:t>
            </a:r>
            <a:endParaRPr lang="en-US"/>
          </a:p>
        </p:txBody>
      </p:sp>
      <p:sp>
        <p:nvSpPr>
          <p:cNvPr id="6" name="Rectangle 5">
            <a:extLst>
              <a:ext uri="{FF2B5EF4-FFF2-40B4-BE49-F238E27FC236}">
                <a16:creationId xmlns:a16="http://schemas.microsoft.com/office/drawing/2014/main" xmlns="" id="{448DDE14-BD80-420E-95DC-B1DA9B540A48}"/>
              </a:ext>
            </a:extLst>
          </p:cNvPr>
          <p:cNvSpPr/>
          <p:nvPr/>
        </p:nvSpPr>
        <p:spPr>
          <a:xfrm>
            <a:off x="4759287" y="6081312"/>
            <a:ext cx="2104221" cy="40762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5074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F120396-BECF-4C6E-88ED-9717869407F2}"/>
              </a:ext>
            </a:extLst>
          </p:cNvPr>
          <p:cNvSpPr>
            <a:spLocks noGrp="1"/>
          </p:cNvSpPr>
          <p:nvPr>
            <p:ph type="title"/>
          </p:nvPr>
        </p:nvSpPr>
        <p:spPr/>
        <p:txBody>
          <a:bodyPr/>
          <a:lstStyle/>
          <a:p>
            <a:pPr algn="ctr"/>
            <a:r>
              <a:rPr lang="fa-IR" dirty="0">
                <a:cs typeface="B Nazanin" panose="00000400000000000000" pitchFamily="2" charset="-78"/>
              </a:rPr>
              <a:t>گام های کارافرینی</a:t>
            </a:r>
            <a:r>
              <a:rPr lang="en-US" dirty="0">
                <a:cs typeface="B Nazanin" panose="00000400000000000000" pitchFamily="2" charset="-78"/>
              </a:rPr>
              <a:t/>
            </a:r>
            <a:br>
              <a:rPr lang="en-US" dirty="0">
                <a:cs typeface="B Nazanin" panose="00000400000000000000" pitchFamily="2" charset="-78"/>
              </a:rPr>
            </a:br>
            <a:endParaRPr lang="en-US" dirty="0"/>
          </a:p>
        </p:txBody>
      </p:sp>
      <p:sp>
        <p:nvSpPr>
          <p:cNvPr id="3" name="Content Placeholder 2">
            <a:extLst>
              <a:ext uri="{FF2B5EF4-FFF2-40B4-BE49-F238E27FC236}">
                <a16:creationId xmlns:a16="http://schemas.microsoft.com/office/drawing/2014/main" xmlns="" id="{A0E3AF94-FFD9-4C42-9D37-9861033F1A77}"/>
              </a:ext>
            </a:extLst>
          </p:cNvPr>
          <p:cNvSpPr>
            <a:spLocks noGrp="1"/>
          </p:cNvSpPr>
          <p:nvPr>
            <p:ph type="body" idx="1"/>
          </p:nvPr>
        </p:nvSpPr>
        <p:spPr/>
        <p:txBody>
          <a:bodyPr>
            <a:normAutofit/>
          </a:bodyPr>
          <a:lstStyle/>
          <a:p>
            <a:pPr algn="ctr" rtl="1"/>
            <a:endParaRPr lang="en-US" sz="3600" dirty="0">
              <a:cs typeface="B Nazanin" panose="00000400000000000000" pitchFamily="2" charset="-78"/>
            </a:endParaRPr>
          </a:p>
        </p:txBody>
      </p:sp>
    </p:spTree>
    <p:extLst>
      <p:ext uri="{BB962C8B-B14F-4D97-AF65-F5344CB8AC3E}">
        <p14:creationId xmlns:p14="http://schemas.microsoft.com/office/powerpoint/2010/main" val="2763261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0" y="274638"/>
            <a:ext cx="9144000" cy="1143000"/>
          </a:xfrm>
          <a:solidFill>
            <a:srgbClr val="FFFF00"/>
          </a:solidFill>
        </p:spPr>
        <p:txBody>
          <a:bodyPr>
            <a:normAutofit/>
          </a:bodyPr>
          <a:lstStyle/>
          <a:p>
            <a:pPr algn="ctr" rtl="1"/>
            <a:r>
              <a:rPr lang="fa-IR" sz="3200" dirty="0">
                <a:cs typeface="B Titr" panose="00000700000000000000" pitchFamily="2" charset="-78"/>
              </a:rPr>
              <a:t>گام‌های کارآفرینی</a:t>
            </a:r>
            <a:endParaRPr lang="en-US" sz="3200" dirty="0">
              <a:cs typeface="B Titr" panose="00000700000000000000" pitchFamily="2" charset="-78"/>
            </a:endParaRPr>
          </a:p>
        </p:txBody>
      </p:sp>
      <p:sp>
        <p:nvSpPr>
          <p:cNvPr id="3" name="Content Placeholder 2"/>
          <p:cNvSpPr>
            <a:spLocks noGrp="1"/>
          </p:cNvSpPr>
          <p:nvPr>
            <p:ph idx="1"/>
          </p:nvPr>
        </p:nvSpPr>
        <p:spPr>
          <a:xfrm>
            <a:off x="1524000" y="1447800"/>
            <a:ext cx="9144000" cy="5410200"/>
          </a:xfrm>
        </p:spPr>
        <p:style>
          <a:lnRef idx="2">
            <a:schemeClr val="dk1"/>
          </a:lnRef>
          <a:fillRef idx="1">
            <a:schemeClr val="lt1"/>
          </a:fillRef>
          <a:effectRef idx="0">
            <a:schemeClr val="dk1"/>
          </a:effectRef>
          <a:fontRef idx="minor">
            <a:schemeClr val="dk1"/>
          </a:fontRef>
        </p:style>
        <p:txBody>
          <a:bodyPr numCol="1">
            <a:normAutofit/>
          </a:bodyPr>
          <a:lstStyle/>
          <a:p>
            <a:pPr marL="0" indent="0" algn="ctr" rtl="1">
              <a:lnSpc>
                <a:spcPct val="150000"/>
              </a:lnSpc>
              <a:spcBef>
                <a:spcPts val="1200"/>
              </a:spcBef>
              <a:spcAft>
                <a:spcPts val="600"/>
              </a:spcAft>
              <a:buNone/>
            </a:pPr>
            <a:r>
              <a:rPr lang="fa-IR" sz="2800" b="1" dirty="0">
                <a:solidFill>
                  <a:srgbClr val="FF0000"/>
                </a:solidFill>
                <a:cs typeface="B Lotus" pitchFamily="2" charset="-78"/>
              </a:rPr>
              <a:t>گام اول:  </a:t>
            </a:r>
            <a:r>
              <a:rPr lang="fa-IR" sz="2800" b="1" dirty="0">
                <a:cs typeface="B Lotus" pitchFamily="2" charset="-78"/>
              </a:rPr>
              <a:t>تشخیص فرصت</a:t>
            </a:r>
          </a:p>
          <a:p>
            <a:pPr marL="0" indent="0" algn="ctr" rtl="1">
              <a:lnSpc>
                <a:spcPct val="150000"/>
              </a:lnSpc>
              <a:spcBef>
                <a:spcPts val="1200"/>
              </a:spcBef>
              <a:spcAft>
                <a:spcPts val="600"/>
              </a:spcAft>
              <a:buNone/>
            </a:pPr>
            <a:endParaRPr lang="fa-IR" sz="2400" dirty="0">
              <a:solidFill>
                <a:srgbClr val="00B0F0"/>
              </a:solidFill>
              <a:cs typeface="B Lotus" pitchFamily="2" charset="-78"/>
            </a:endParaRPr>
          </a:p>
          <a:p>
            <a:pPr algn="r" rtl="1">
              <a:lnSpc>
                <a:spcPct val="110000"/>
              </a:lnSpc>
              <a:spcBef>
                <a:spcPts val="1200"/>
              </a:spcBef>
              <a:spcAft>
                <a:spcPts val="600"/>
              </a:spcAft>
              <a:buFont typeface="Wingdings" panose="05000000000000000000" pitchFamily="2" charset="2"/>
              <a:buChar char="ü"/>
            </a:pPr>
            <a:r>
              <a:rPr lang="fa-IR" sz="2400" dirty="0">
                <a:ln w="0"/>
                <a:solidFill>
                  <a:schemeClr val="tx1"/>
                </a:solidFill>
                <a:effectLst>
                  <a:outerShdw blurRad="38100" dist="19050" dir="2700000" algn="tl" rotWithShape="0">
                    <a:schemeClr val="dk1">
                      <a:alpha val="40000"/>
                    </a:schemeClr>
                  </a:outerShdw>
                </a:effectLst>
                <a:cs typeface="B Lotus" pitchFamily="2" charset="-78"/>
              </a:rPr>
              <a:t>فرصت: نیازی است در مشتری که باید برآورده شود.</a:t>
            </a:r>
          </a:p>
          <a:p>
            <a:pPr algn="r" rtl="1">
              <a:lnSpc>
                <a:spcPct val="110000"/>
              </a:lnSpc>
              <a:spcBef>
                <a:spcPts val="1200"/>
              </a:spcBef>
              <a:spcAft>
                <a:spcPts val="600"/>
              </a:spcAft>
              <a:buFont typeface="Wingdings" panose="05000000000000000000" pitchFamily="2" charset="2"/>
              <a:buChar char="ü"/>
            </a:pPr>
            <a:r>
              <a:rPr lang="fa-IR" sz="2400" dirty="0">
                <a:ln w="0"/>
                <a:solidFill>
                  <a:schemeClr val="tx1"/>
                </a:solidFill>
                <a:effectLst>
                  <a:outerShdw blurRad="38100" dist="19050" dir="2700000" algn="tl" rotWithShape="0">
                    <a:schemeClr val="dk1">
                      <a:alpha val="40000"/>
                    </a:schemeClr>
                  </a:outerShdw>
                </a:effectLst>
                <a:cs typeface="B Lotus" pitchFamily="2" charset="-78"/>
              </a:rPr>
              <a:t>نیاز: چیزی که انسان احساس می‌کند از آن محروم مانده است.</a:t>
            </a:r>
          </a:p>
          <a:p>
            <a:pPr algn="r" rtl="1">
              <a:lnSpc>
                <a:spcPct val="110000"/>
              </a:lnSpc>
              <a:spcBef>
                <a:spcPts val="1200"/>
              </a:spcBef>
              <a:spcAft>
                <a:spcPts val="600"/>
              </a:spcAft>
              <a:buFont typeface="Wingdings" panose="05000000000000000000" pitchFamily="2" charset="2"/>
              <a:buChar char="ü"/>
            </a:pPr>
            <a:r>
              <a:rPr lang="fa-IR" sz="2400" dirty="0">
                <a:ln w="0"/>
                <a:solidFill>
                  <a:schemeClr val="tx1"/>
                </a:solidFill>
                <a:effectLst>
                  <a:outerShdw blurRad="38100" dist="19050" dir="2700000" algn="tl" rotWithShape="0">
                    <a:schemeClr val="dk1">
                      <a:alpha val="40000"/>
                    </a:schemeClr>
                  </a:outerShdw>
                </a:effectLst>
                <a:cs typeface="B Lotus" pitchFamily="2" charset="-78"/>
              </a:rPr>
              <a:t>ایده: شیوه تامین نیاز است.</a:t>
            </a:r>
          </a:p>
        </p:txBody>
      </p:sp>
    </p:spTree>
    <p:extLst>
      <p:ext uri="{BB962C8B-B14F-4D97-AF65-F5344CB8AC3E}">
        <p14:creationId xmlns:p14="http://schemas.microsoft.com/office/powerpoint/2010/main" val="23241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7939"/>
            <a:ext cx="10058400" cy="1371600"/>
          </a:xfrm>
        </p:spPr>
        <p:txBody>
          <a:bodyPr/>
          <a:lstStyle/>
          <a:p>
            <a:pPr algn="ctr"/>
            <a:r>
              <a:rPr lang="fa-IR" dirty="0">
                <a:cs typeface="B Nazanin" panose="00000400000000000000" pitchFamily="2" charset="-78"/>
              </a:rPr>
              <a:t>هسته اصلی کارافرینی چیست؟</a:t>
            </a:r>
            <a:endParaRPr lang="en-US" dirty="0">
              <a:cs typeface="B Nazanin" panose="00000400000000000000" pitchFamily="2" charset="-78"/>
            </a:endParaRPr>
          </a:p>
        </p:txBody>
      </p:sp>
      <p:sp>
        <p:nvSpPr>
          <p:cNvPr id="3" name="Content Placeholder 2"/>
          <p:cNvSpPr>
            <a:spLocks noGrp="1"/>
          </p:cNvSpPr>
          <p:nvPr>
            <p:ph idx="1"/>
          </p:nvPr>
        </p:nvSpPr>
        <p:spPr>
          <a:xfrm>
            <a:off x="1066800" y="1489539"/>
            <a:ext cx="10058400" cy="3931920"/>
          </a:xfrm>
        </p:spPr>
        <p:txBody>
          <a:bodyPr>
            <a:noAutofit/>
          </a:bodyPr>
          <a:lstStyle/>
          <a:p>
            <a:pPr marL="0" indent="0" algn="ctr" rtl="1">
              <a:buNone/>
            </a:pPr>
            <a:r>
              <a:rPr lang="en-US" sz="2400" b="1" dirty="0">
                <a:solidFill>
                  <a:srgbClr val="993366"/>
                </a:solidFill>
                <a:cs typeface="B Nazanin" pitchFamily="2" charset="-78"/>
              </a:rPr>
              <a:t>OPPORTUNITY</a:t>
            </a:r>
            <a:endParaRPr lang="fa-IR" sz="2400" b="1" dirty="0">
              <a:solidFill>
                <a:srgbClr val="993366"/>
              </a:solidFill>
              <a:cs typeface="B Nazanin" pitchFamily="2" charset="-78"/>
            </a:endParaRPr>
          </a:p>
          <a:p>
            <a:pPr marL="0" indent="0" algn="r" rtl="1">
              <a:buNone/>
            </a:pPr>
            <a:r>
              <a:rPr lang="fa-IR" sz="2400" b="1" dirty="0">
                <a:solidFill>
                  <a:srgbClr val="993366"/>
                </a:solidFill>
                <a:cs typeface="B Nazanin" pitchFamily="2" charset="-78"/>
              </a:rPr>
              <a:t>فرصت : </a:t>
            </a:r>
            <a:r>
              <a:rPr lang="fa-IR" sz="2400" dirty="0">
                <a:cs typeface="B Nazanin" pitchFamily="2" charset="-78"/>
              </a:rPr>
              <a:t>نیاز های انسانی و سازمانی که به آنها پاسخ </a:t>
            </a:r>
            <a:r>
              <a:rPr lang="fa-IR" sz="2400" u="sng" dirty="0">
                <a:cs typeface="B Nazanin" pitchFamily="2" charset="-78"/>
              </a:rPr>
              <a:t>داده نشده است </a:t>
            </a:r>
            <a:r>
              <a:rPr lang="fa-IR" sz="2400" dirty="0">
                <a:cs typeface="B Nazanin" pitchFamily="2" charset="-78"/>
              </a:rPr>
              <a:t>یا به آنها </a:t>
            </a:r>
            <a:r>
              <a:rPr lang="fa-IR" sz="2400" u="sng" dirty="0">
                <a:cs typeface="B Nazanin" pitchFamily="2" charset="-78"/>
              </a:rPr>
              <a:t>پاسخ ناقص </a:t>
            </a:r>
            <a:r>
              <a:rPr lang="fa-IR" sz="2400" dirty="0">
                <a:cs typeface="B Nazanin" pitchFamily="2" charset="-78"/>
              </a:rPr>
              <a:t>داده شده است. به شرط اینکه پاسخ به آن</a:t>
            </a:r>
            <a:r>
              <a:rPr lang="fa-IR" sz="2400" b="1" dirty="0">
                <a:solidFill>
                  <a:schemeClr val="accent5">
                    <a:lumMod val="75000"/>
                  </a:schemeClr>
                </a:solidFill>
                <a:cs typeface="B Nazanin" pitchFamily="2" charset="-78"/>
              </a:rPr>
              <a:t> امکان پذیر </a:t>
            </a:r>
            <a:r>
              <a:rPr lang="fa-IR" sz="2400" dirty="0">
                <a:cs typeface="B Nazanin" pitchFamily="2" charset="-78"/>
              </a:rPr>
              <a:t>باشد. </a:t>
            </a:r>
          </a:p>
          <a:p>
            <a:pPr lvl="2" algn="r" rtl="1">
              <a:buFont typeface="Wingdings" panose="05000000000000000000" pitchFamily="2" charset="2"/>
              <a:buChar char="ü"/>
            </a:pPr>
            <a:r>
              <a:rPr lang="fa-IR" sz="2000" b="1" dirty="0">
                <a:cs typeface="B Nazanin" pitchFamily="2" charset="-78"/>
              </a:rPr>
              <a:t>نیاز بی پاسخ: </a:t>
            </a:r>
            <a:r>
              <a:rPr lang="fa-IR" sz="2000" dirty="0">
                <a:cs typeface="B Nazanin" pitchFamily="2" charset="-78"/>
              </a:rPr>
              <a:t>نیازی که در بازار به آن پاسخ داده نشده است</a:t>
            </a:r>
          </a:p>
          <a:p>
            <a:pPr lvl="2" algn="r" rtl="1">
              <a:buFont typeface="Wingdings" panose="05000000000000000000" pitchFamily="2" charset="2"/>
              <a:buChar char="ü"/>
            </a:pPr>
            <a:r>
              <a:rPr lang="fa-IR" sz="2000" b="1" dirty="0">
                <a:cs typeface="B Nazanin" pitchFamily="2" charset="-78"/>
              </a:rPr>
              <a:t>نیاز با پاسخ ناقص</a:t>
            </a:r>
            <a:r>
              <a:rPr lang="fa-IR" sz="2000" dirty="0">
                <a:cs typeface="B Nazanin" pitchFamily="2" charset="-78"/>
              </a:rPr>
              <a:t>: نیازی که از نظر کیفیت به خوبی پاسخ داده نشده یا به خوبی برآورده نشده است. </a:t>
            </a:r>
          </a:p>
          <a:p>
            <a:pPr marL="0" indent="0" algn="ctr" rtl="1">
              <a:buNone/>
            </a:pPr>
            <a:endParaRPr lang="fa-IR" sz="2400" dirty="0">
              <a:cs typeface="B Nazanin" pitchFamily="2" charset="-78"/>
            </a:endParaRPr>
          </a:p>
          <a:p>
            <a:pPr marL="0" indent="0" algn="ctr" rtl="1">
              <a:buNone/>
            </a:pPr>
            <a:r>
              <a:rPr lang="fa-IR" sz="2400" b="1" dirty="0">
                <a:solidFill>
                  <a:srgbClr val="993366"/>
                </a:solidFill>
                <a:cs typeface="B Nazanin" pitchFamily="2" charset="-78"/>
              </a:rPr>
              <a:t>اقدام برای پاسخ به نیاز= کارآفرینی</a:t>
            </a:r>
          </a:p>
          <a:p>
            <a:endParaRPr lang="en-US" sz="2400" dirty="0"/>
          </a:p>
        </p:txBody>
      </p:sp>
    </p:spTree>
    <p:extLst>
      <p:ext uri="{BB962C8B-B14F-4D97-AF65-F5344CB8AC3E}">
        <p14:creationId xmlns:p14="http://schemas.microsoft.com/office/powerpoint/2010/main" val="361719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4404AE-7D71-44F0-AFFB-C83EC7959D71}"/>
              </a:ext>
            </a:extLst>
          </p:cNvPr>
          <p:cNvSpPr>
            <a:spLocks noGrp="1"/>
          </p:cNvSpPr>
          <p:nvPr>
            <p:ph type="title"/>
          </p:nvPr>
        </p:nvSpPr>
        <p:spPr/>
        <p:txBody>
          <a:bodyPr/>
          <a:lstStyle/>
          <a:p>
            <a:pPr algn="ctr"/>
            <a:endParaRPr lang="en-US" dirty="0"/>
          </a:p>
        </p:txBody>
      </p:sp>
      <p:graphicFrame>
        <p:nvGraphicFramePr>
          <p:cNvPr id="4" name="Content Placeholder 3">
            <a:extLst>
              <a:ext uri="{FF2B5EF4-FFF2-40B4-BE49-F238E27FC236}">
                <a16:creationId xmlns:a16="http://schemas.microsoft.com/office/drawing/2014/main" xmlns="" id="{441D2E59-B396-493A-9438-6671155CF368}"/>
              </a:ext>
            </a:extLst>
          </p:cNvPr>
          <p:cNvGraphicFramePr>
            <a:graphicFrameLocks noGrp="1"/>
          </p:cNvGraphicFramePr>
          <p:nvPr>
            <p:ph idx="1"/>
          </p:nvPr>
        </p:nvGraphicFramePr>
        <p:xfrm>
          <a:off x="1322024" y="771181"/>
          <a:ext cx="10311788" cy="5695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2800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lnSpc>
                <a:spcPct val="90000"/>
              </a:lnSpc>
              <a:spcBef>
                <a:spcPct val="0"/>
              </a:spcBef>
            </a:pPr>
            <a:r>
              <a:rPr lang="fa-IR" sz="2400" dirty="0">
                <a:cs typeface="B Nazanin" pitchFamily="2" charset="-78"/>
              </a:rPr>
              <a:t>مثالهایی از فرصت هادر حوزه سلامت: درمانگاه مکانیزه در اشکذر، داروخانه های اتوماتیک در اروپا، ضایعات نان و دود کارخانجات. صندلی های پوشیدنی، تسهیلات برای سالمندان، بسته بندیهای بهداشتی مثل تترا پک، کیسه ها و مواد یکبار مصرف سلولزی</a:t>
            </a:r>
            <a:endParaRPr lang="en-US" sz="2400" dirty="0">
              <a:cs typeface="B Nazanin" pitchFamily="2" charset="-78"/>
            </a:endParaRPr>
          </a:p>
        </p:txBody>
      </p:sp>
      <p:sp>
        <p:nvSpPr>
          <p:cNvPr id="7" name="Content Placeholder 6">
            <a:extLst>
              <a:ext uri="{FF2B5EF4-FFF2-40B4-BE49-F238E27FC236}">
                <a16:creationId xmlns:a16="http://schemas.microsoft.com/office/drawing/2014/main" xmlns="" id="{86316256-6AD3-402A-8578-29858BE7A40F}"/>
              </a:ext>
            </a:extLst>
          </p:cNvPr>
          <p:cNvSpPr>
            <a:spLocks noGrp="1"/>
          </p:cNvSpPr>
          <p:nvPr>
            <p:ph idx="1"/>
          </p:nvPr>
        </p:nvSpPr>
        <p:spPr/>
        <p:txBody>
          <a:bodyPr>
            <a:normAutofit/>
          </a:bodyPr>
          <a:lstStyle/>
          <a:p>
            <a:pPr marL="0" indent="0" algn="ctr">
              <a:buNone/>
            </a:pPr>
            <a:endParaRPr lang="en-US" sz="2400" b="1" u="sng" dirty="0">
              <a:solidFill>
                <a:srgbClr val="00B050"/>
              </a:solidFill>
              <a:cs typeface="B Nazanin" panose="00000400000000000000" pitchFamily="2" charset="-78"/>
            </a:endParaRPr>
          </a:p>
        </p:txBody>
      </p:sp>
      <p:sp>
        <p:nvSpPr>
          <p:cNvPr id="3" name="Footer Placeholder 2">
            <a:extLst>
              <a:ext uri="{FF2B5EF4-FFF2-40B4-BE49-F238E27FC236}">
                <a16:creationId xmlns:a16="http://schemas.microsoft.com/office/drawing/2014/main" xmlns="" id="{AC778B3D-48A0-42E2-8FD0-B0B93F7D13DF}"/>
              </a:ext>
            </a:extLst>
          </p:cNvPr>
          <p:cNvSpPr>
            <a:spLocks noGrp="1"/>
          </p:cNvSpPr>
          <p:nvPr>
            <p:ph type="ftr" sz="quarter" idx="11"/>
          </p:nvPr>
        </p:nvSpPr>
        <p:spPr/>
        <p:txBody>
          <a:bodyPr/>
          <a:lstStyle/>
          <a:p>
            <a:r>
              <a:rPr lang="fa-IR"/>
              <a:t>دکتر وجیهه وفایی- 98</a:t>
            </a:r>
            <a:endParaRPr lang="en-US"/>
          </a:p>
        </p:txBody>
      </p:sp>
      <p:pic>
        <p:nvPicPr>
          <p:cNvPr id="9" name="Picture 8">
            <a:extLst>
              <a:ext uri="{FF2B5EF4-FFF2-40B4-BE49-F238E27FC236}">
                <a16:creationId xmlns:a16="http://schemas.microsoft.com/office/drawing/2014/main" xmlns="" id="{9430366B-B7F1-4827-BE0C-EC5DB9E58E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267" y="1763466"/>
            <a:ext cx="4081245" cy="3331067"/>
          </a:xfrm>
          <a:prstGeom prst="rect">
            <a:avLst/>
          </a:prstGeom>
        </p:spPr>
      </p:pic>
      <p:pic>
        <p:nvPicPr>
          <p:cNvPr id="11" name="Picture 10">
            <a:extLst>
              <a:ext uri="{FF2B5EF4-FFF2-40B4-BE49-F238E27FC236}">
                <a16:creationId xmlns:a16="http://schemas.microsoft.com/office/drawing/2014/main" xmlns="" id="{8F3F4EE7-066F-4259-BA63-10F347D14B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0082" y="5053864"/>
            <a:ext cx="2118259" cy="1644766"/>
          </a:xfrm>
          <a:prstGeom prst="rect">
            <a:avLst/>
          </a:prstGeom>
        </p:spPr>
      </p:pic>
      <p:pic>
        <p:nvPicPr>
          <p:cNvPr id="13" name="Picture 12">
            <a:extLst>
              <a:ext uri="{FF2B5EF4-FFF2-40B4-BE49-F238E27FC236}">
                <a16:creationId xmlns:a16="http://schemas.microsoft.com/office/drawing/2014/main" xmlns="" id="{880B44BF-2D80-4C40-894F-1C3B6197BC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4888" y="4552347"/>
            <a:ext cx="2750520" cy="2060235"/>
          </a:xfrm>
          <a:prstGeom prst="rect">
            <a:avLst/>
          </a:prstGeom>
        </p:spPr>
      </p:pic>
      <p:pic>
        <p:nvPicPr>
          <p:cNvPr id="15" name="Picture 14">
            <a:extLst>
              <a:ext uri="{FF2B5EF4-FFF2-40B4-BE49-F238E27FC236}">
                <a16:creationId xmlns:a16="http://schemas.microsoft.com/office/drawing/2014/main" xmlns="" id="{147BCD12-976E-42E4-8904-DF39E5C179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1949" y="2720515"/>
            <a:ext cx="2168101" cy="1603232"/>
          </a:xfrm>
          <a:prstGeom prst="rect">
            <a:avLst/>
          </a:prstGeom>
        </p:spPr>
      </p:pic>
      <p:pic>
        <p:nvPicPr>
          <p:cNvPr id="17" name="Picture 16">
            <a:extLst>
              <a:ext uri="{FF2B5EF4-FFF2-40B4-BE49-F238E27FC236}">
                <a16:creationId xmlns:a16="http://schemas.microsoft.com/office/drawing/2014/main" xmlns="" id="{507E1995-6B8D-4A61-95F7-33A882A44A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9175" y="4957667"/>
            <a:ext cx="2664694" cy="1654915"/>
          </a:xfrm>
          <a:prstGeom prst="rect">
            <a:avLst/>
          </a:prstGeom>
        </p:spPr>
      </p:pic>
      <p:pic>
        <p:nvPicPr>
          <p:cNvPr id="19" name="Picture 18">
            <a:extLst>
              <a:ext uri="{FF2B5EF4-FFF2-40B4-BE49-F238E27FC236}">
                <a16:creationId xmlns:a16="http://schemas.microsoft.com/office/drawing/2014/main" xmlns="" id="{68764297-5271-4511-B5B2-3D227A3DD2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04056" y="2643466"/>
            <a:ext cx="3894932" cy="2126838"/>
          </a:xfrm>
          <a:prstGeom prst="rect">
            <a:avLst/>
          </a:prstGeom>
        </p:spPr>
      </p:pic>
    </p:spTree>
    <p:extLst>
      <p:ext uri="{BB962C8B-B14F-4D97-AF65-F5344CB8AC3E}">
        <p14:creationId xmlns:p14="http://schemas.microsoft.com/office/powerpoint/2010/main" val="2728501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r" rtl="1"/>
            <a:r>
              <a:rPr lang="fa-IR" sz="2400" dirty="0">
                <a:cs typeface="B Nazanin" pitchFamily="2" charset="-78"/>
              </a:rPr>
              <a:t/>
            </a:r>
            <a:br>
              <a:rPr lang="fa-IR" sz="2400" dirty="0">
                <a:cs typeface="B Nazanin" pitchFamily="2" charset="-78"/>
              </a:rPr>
            </a:br>
            <a:endParaRPr lang="en-US" sz="2400" dirty="0"/>
          </a:p>
        </p:txBody>
      </p:sp>
      <p:sp>
        <p:nvSpPr>
          <p:cNvPr id="5" name="Content Placeholder 4"/>
          <p:cNvSpPr>
            <a:spLocks noGrp="1"/>
          </p:cNvSpPr>
          <p:nvPr>
            <p:ph idx="1"/>
          </p:nvPr>
        </p:nvSpPr>
        <p:spPr>
          <a:xfrm>
            <a:off x="1066800" y="1090670"/>
            <a:ext cx="10058400" cy="4944370"/>
          </a:xfrm>
        </p:spPr>
        <p:txBody>
          <a:bodyPr>
            <a:normAutofit/>
          </a:bodyPr>
          <a:lstStyle/>
          <a:p>
            <a:pPr marL="0" indent="0" algn="ctr" rtl="1">
              <a:buNone/>
            </a:pPr>
            <a:r>
              <a:rPr lang="fa-IR" sz="2200" b="1" dirty="0">
                <a:solidFill>
                  <a:srgbClr val="FF0000"/>
                </a:solidFill>
                <a:cs typeface="B Nazanin" pitchFamily="2" charset="-78"/>
              </a:rPr>
              <a:t>* لزوما هر ایده ای یک فرصت نیست.</a:t>
            </a:r>
          </a:p>
          <a:p>
            <a:pPr algn="just" rtl="1"/>
            <a:r>
              <a:rPr lang="fa-IR" sz="2000" b="1" dirty="0">
                <a:cs typeface="B Nazanin" pitchFamily="2" charset="-78"/>
              </a:rPr>
              <a:t>فرصت کسب و کار شامل ایده به اضافه موارد زیر می باشد</a:t>
            </a:r>
            <a:r>
              <a:rPr lang="fa-IR" sz="2000" dirty="0">
                <a:cs typeface="B Nazanin" pitchFamily="2" charset="-78"/>
              </a:rPr>
              <a:t>: </a:t>
            </a:r>
          </a:p>
          <a:p>
            <a:pPr lvl="1" algn="just" rtl="1"/>
            <a:r>
              <a:rPr lang="fa-IR" sz="2000" dirty="0">
                <a:cs typeface="B Nazanin" pitchFamily="2" charset="-78"/>
              </a:rPr>
              <a:t>برای مشتریان </a:t>
            </a:r>
            <a:r>
              <a:rPr lang="fa-IR" sz="2000" b="1" dirty="0">
                <a:solidFill>
                  <a:srgbClr val="FFC000"/>
                </a:solidFill>
                <a:cs typeface="B Nazanin" pitchFamily="2" charset="-78"/>
              </a:rPr>
              <a:t>جذاب</a:t>
            </a:r>
            <a:r>
              <a:rPr lang="fa-IR" sz="2000" dirty="0">
                <a:cs typeface="B Nazanin" pitchFamily="2" charset="-78"/>
              </a:rPr>
              <a:t> باشد.</a:t>
            </a:r>
          </a:p>
          <a:p>
            <a:pPr lvl="1" algn="just" rtl="1"/>
            <a:r>
              <a:rPr lang="fa-IR" sz="2000" dirty="0">
                <a:cs typeface="B Nazanin" pitchFamily="2" charset="-78"/>
              </a:rPr>
              <a:t>در محیط کسب و کار شما </a:t>
            </a:r>
            <a:r>
              <a:rPr lang="fa-IR" sz="2000" b="1" dirty="0">
                <a:solidFill>
                  <a:srgbClr val="C00000"/>
                </a:solidFill>
                <a:cs typeface="B Nazanin" pitchFamily="2" charset="-78"/>
              </a:rPr>
              <a:t>قابل اجرا </a:t>
            </a:r>
            <a:r>
              <a:rPr lang="fa-IR" sz="2000" dirty="0">
                <a:cs typeface="B Nazanin" pitchFamily="2" charset="-78"/>
              </a:rPr>
              <a:t>باشد.</a:t>
            </a:r>
          </a:p>
          <a:p>
            <a:pPr lvl="1" algn="just" rtl="1"/>
            <a:r>
              <a:rPr lang="fa-IR" sz="2000" b="1" dirty="0">
                <a:solidFill>
                  <a:srgbClr val="0070C0"/>
                </a:solidFill>
                <a:cs typeface="B Nazanin" pitchFamily="2" charset="-78"/>
              </a:rPr>
              <a:t>منابع و توانایی های لازم </a:t>
            </a:r>
            <a:r>
              <a:rPr lang="fa-IR" sz="2000" dirty="0">
                <a:cs typeface="B Nazanin" pitchFamily="2" charset="-78"/>
              </a:rPr>
              <a:t>برای ایجاد یک کسب و کار را دارید یا کسی را می شناسید که می توانید ان کسب و کار را با کمک او اغاز کنید.</a:t>
            </a:r>
          </a:p>
          <a:p>
            <a:pPr marL="0" indent="0" algn="just" rtl="1">
              <a:buNone/>
            </a:pPr>
            <a:endParaRPr lang="fa-IR" b="1" u="sng" dirty="0">
              <a:solidFill>
                <a:schemeClr val="accent5">
                  <a:lumMod val="75000"/>
                </a:schemeClr>
              </a:solidFill>
              <a:cs typeface="B Nazanin" pitchFamily="2" charset="-78"/>
            </a:endParaRPr>
          </a:p>
          <a:p>
            <a:pPr marL="0" indent="0" algn="just" rtl="1">
              <a:buNone/>
            </a:pPr>
            <a:r>
              <a:rPr lang="fa-IR" sz="2400" b="1" u="sng" dirty="0">
                <a:solidFill>
                  <a:schemeClr val="accent5">
                    <a:lumMod val="75000"/>
                  </a:schemeClr>
                </a:solidFill>
                <a:cs typeface="B Nazanin" pitchFamily="2" charset="-78"/>
              </a:rPr>
              <a:t>پنجره فرصت (</a:t>
            </a:r>
            <a:r>
              <a:rPr lang="en-US" sz="2400" dirty="0">
                <a:solidFill>
                  <a:schemeClr val="accent5">
                    <a:lumMod val="75000"/>
                  </a:schemeClr>
                </a:solidFill>
              </a:rPr>
              <a:t>Window of Opportunity</a:t>
            </a:r>
            <a:r>
              <a:rPr lang="fa-IR" sz="2400" b="1" u="sng" dirty="0">
                <a:solidFill>
                  <a:schemeClr val="accent5">
                    <a:lumMod val="75000"/>
                  </a:schemeClr>
                </a:solidFill>
                <a:cs typeface="B Nazanin" pitchFamily="2" charset="-78"/>
              </a:rPr>
              <a:t>)</a:t>
            </a:r>
            <a:r>
              <a:rPr lang="fa-IR" sz="2400" dirty="0">
                <a:solidFill>
                  <a:schemeClr val="accent5">
                    <a:lumMod val="75000"/>
                  </a:schemeClr>
                </a:solidFill>
                <a:cs typeface="B Nazanin" pitchFamily="2" charset="-78"/>
              </a:rPr>
              <a:t>: </a:t>
            </a:r>
          </a:p>
          <a:p>
            <a:pPr marL="0" indent="0" algn="just" rtl="1">
              <a:buNone/>
            </a:pPr>
            <a:r>
              <a:rPr lang="fa-IR" sz="2000" dirty="0">
                <a:cs typeface="B Nazanin" pitchFamily="2" charset="-78"/>
              </a:rPr>
              <a:t>بازه زمانی کوتاهی است که در طی آن فرصت باید درک شود وگرنه از دست می‌رود.  کسب و کار باید به هنگام و به موقع و در مکان مناسب راه اندازی شود و محصولش را به بازار ارائه دهید.</a:t>
            </a:r>
          </a:p>
        </p:txBody>
      </p:sp>
    </p:spTree>
    <p:extLst>
      <p:ext uri="{BB962C8B-B14F-4D97-AF65-F5344CB8AC3E}">
        <p14:creationId xmlns:p14="http://schemas.microsoft.com/office/powerpoint/2010/main" val="1750658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563" y="76200"/>
            <a:ext cx="10058400" cy="1371600"/>
          </a:xfrm>
        </p:spPr>
        <p:txBody>
          <a:bodyPr/>
          <a:lstStyle/>
          <a:p>
            <a:pPr algn="ctr" rtl="1"/>
            <a:r>
              <a:rPr lang="fa-IR" dirty="0">
                <a:effectLst/>
                <a:cs typeface="B Nazanin" pitchFamily="2" charset="-78"/>
              </a:rPr>
              <a:t/>
            </a:r>
            <a:br>
              <a:rPr lang="fa-IR" dirty="0">
                <a:effectLst/>
                <a:cs typeface="B Nazanin" pitchFamily="2" charset="-78"/>
              </a:rPr>
            </a:br>
            <a:r>
              <a:rPr lang="fa-IR" dirty="0">
                <a:effectLst/>
                <a:cs typeface="B Nazanin" pitchFamily="2" charset="-78"/>
              </a:rPr>
              <a:t>* رویکردهای شناسایی فرصت در فرایند کارآفرینی</a:t>
            </a:r>
            <a:endParaRPr lang="en-US" dirty="0">
              <a:effectLst/>
              <a:cs typeface="B Nazanin" pitchFamily="2" charset="-78"/>
            </a:endParaRPr>
          </a:p>
        </p:txBody>
      </p:sp>
      <p:sp>
        <p:nvSpPr>
          <p:cNvPr id="3" name="Content Placeholder 2"/>
          <p:cNvSpPr>
            <a:spLocks noGrp="1"/>
          </p:cNvSpPr>
          <p:nvPr>
            <p:ph idx="1"/>
          </p:nvPr>
        </p:nvSpPr>
        <p:spPr>
          <a:xfrm>
            <a:off x="905163" y="1447800"/>
            <a:ext cx="10344727" cy="4800600"/>
          </a:xfrm>
        </p:spPr>
        <p:txBody>
          <a:bodyPr>
            <a:normAutofit/>
          </a:bodyPr>
          <a:lstStyle/>
          <a:p>
            <a:pPr marL="82296" indent="0" algn="just" rtl="1">
              <a:buNone/>
            </a:pPr>
            <a:endParaRPr lang="fa-IR" sz="2400" b="1" u="sng" dirty="0">
              <a:solidFill>
                <a:srgbClr val="009900"/>
              </a:solidFill>
              <a:cs typeface="B Nazanin" pitchFamily="2" charset="-78"/>
            </a:endParaRPr>
          </a:p>
          <a:p>
            <a:pPr marL="82296" indent="0" algn="just" rtl="1">
              <a:buNone/>
            </a:pPr>
            <a:r>
              <a:rPr lang="fa-IR" sz="2400" b="1" u="sng" dirty="0">
                <a:solidFill>
                  <a:srgbClr val="009900"/>
                </a:solidFill>
                <a:cs typeface="B Nazanin" pitchFamily="2" charset="-78"/>
              </a:rPr>
              <a:t>1</a:t>
            </a:r>
            <a:r>
              <a:rPr lang="fa-IR" sz="3600" b="1" u="sng" dirty="0">
                <a:solidFill>
                  <a:srgbClr val="009900"/>
                </a:solidFill>
                <a:cs typeface="B Nazanin" pitchFamily="2" charset="-78"/>
              </a:rPr>
              <a:t>. تشخیص فرصت:</a:t>
            </a:r>
            <a:r>
              <a:rPr lang="fa-IR" sz="3600" dirty="0">
                <a:solidFill>
                  <a:srgbClr val="009900"/>
                </a:solidFill>
                <a:cs typeface="B Nazanin" pitchFamily="2" charset="-78"/>
              </a:rPr>
              <a:t> </a:t>
            </a:r>
            <a:r>
              <a:rPr lang="fa-IR" sz="3200" dirty="0">
                <a:cs typeface="B Nazanin" pitchFamily="2" charset="-78"/>
              </a:rPr>
              <a:t>شناسایی مواردی که در آنها </a:t>
            </a:r>
            <a:r>
              <a:rPr lang="fa-IR" sz="3200" u="sng" dirty="0">
                <a:cs typeface="B Nazanin" pitchFamily="2" charset="-78"/>
              </a:rPr>
              <a:t>منابع</a:t>
            </a:r>
            <a:r>
              <a:rPr lang="fa-IR" sz="3200" dirty="0">
                <a:cs typeface="B Nazanin" pitchFamily="2" charset="-78"/>
              </a:rPr>
              <a:t> به درستی برای تولید کالاها و خدمات </a:t>
            </a:r>
            <a:r>
              <a:rPr lang="fa-IR" sz="3200" u="sng" dirty="0">
                <a:cs typeface="B Nazanin" pitchFamily="2" charset="-78"/>
              </a:rPr>
              <a:t>تخصیص نیافته اند</a:t>
            </a:r>
            <a:r>
              <a:rPr lang="fa-IR" sz="3200" dirty="0">
                <a:cs typeface="B Nazanin" pitchFamily="2" charset="-78"/>
              </a:rPr>
              <a:t>. </a:t>
            </a:r>
            <a:r>
              <a:rPr lang="fa-IR" sz="3200" dirty="0">
                <a:solidFill>
                  <a:srgbClr val="C00000"/>
                </a:solidFill>
                <a:cs typeface="B Nazanin" pitchFamily="2" charset="-78"/>
              </a:rPr>
              <a:t>هر دوسوی </a:t>
            </a:r>
            <a:r>
              <a:rPr lang="fa-IR" sz="3200" dirty="0">
                <a:cs typeface="B Nazanin" pitchFamily="2" charset="-78"/>
              </a:rPr>
              <a:t>عرضه و تقاضا وجود دارند به درستی به هم </a:t>
            </a:r>
            <a:r>
              <a:rPr lang="fa-IR" sz="3200" dirty="0">
                <a:solidFill>
                  <a:srgbClr val="C00000"/>
                </a:solidFill>
                <a:cs typeface="B Nazanin" pitchFamily="2" charset="-78"/>
              </a:rPr>
              <a:t>مربوط نشده اند</a:t>
            </a:r>
            <a:r>
              <a:rPr lang="fa-IR" sz="3200" dirty="0">
                <a:cs typeface="B Nazanin" pitchFamily="2" charset="-78"/>
              </a:rPr>
              <a:t>. عرضه صورت می گیرد، تقاضا نیز وجود دارد اما این دو به درستی یکدیگر را پوشش نمیدهند. مانند فرصت های واسطه گری یا جاهایی که نیازهای مشتریان به طور کامل و با کیفیت خوب پاسخ داده نشده است. فرصت در بازارهای موجود (نه جدید) وجود دارد.</a:t>
            </a:r>
          </a:p>
          <a:p>
            <a:pPr marL="870966" lvl="1" indent="-514350" algn="just" rtl="1">
              <a:buAutoNum type="arabicPeriod"/>
            </a:pPr>
            <a:endParaRPr lang="fa-IR" sz="2000" dirty="0">
              <a:cs typeface="B Nazanin" pitchFamily="2" charset="-78"/>
            </a:endParaRPr>
          </a:p>
        </p:txBody>
      </p:sp>
    </p:spTree>
    <p:extLst>
      <p:ext uri="{BB962C8B-B14F-4D97-AF65-F5344CB8AC3E}">
        <p14:creationId xmlns:p14="http://schemas.microsoft.com/office/powerpoint/2010/main" val="2280982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563" y="76200"/>
            <a:ext cx="10058400" cy="1371600"/>
          </a:xfrm>
        </p:spPr>
        <p:txBody>
          <a:bodyPr/>
          <a:lstStyle/>
          <a:p>
            <a:pPr algn="ctr" rtl="1"/>
            <a:r>
              <a:rPr lang="fa-IR" dirty="0">
                <a:effectLst/>
                <a:cs typeface="B Nazanin" pitchFamily="2" charset="-78"/>
              </a:rPr>
              <a:t/>
            </a:r>
            <a:br>
              <a:rPr lang="fa-IR" dirty="0">
                <a:effectLst/>
                <a:cs typeface="B Nazanin" pitchFamily="2" charset="-78"/>
              </a:rPr>
            </a:br>
            <a:r>
              <a:rPr lang="fa-IR" dirty="0">
                <a:effectLst/>
                <a:cs typeface="B Nazanin" pitchFamily="2" charset="-78"/>
              </a:rPr>
              <a:t>*رویکردهای شناسایی فرصت در فرایند کارآفرینی</a:t>
            </a:r>
            <a:endParaRPr lang="en-US" dirty="0">
              <a:effectLst/>
              <a:cs typeface="B Nazanin" pitchFamily="2" charset="-78"/>
            </a:endParaRPr>
          </a:p>
        </p:txBody>
      </p:sp>
      <p:sp>
        <p:nvSpPr>
          <p:cNvPr id="3" name="Content Placeholder 2"/>
          <p:cNvSpPr>
            <a:spLocks noGrp="1"/>
          </p:cNvSpPr>
          <p:nvPr>
            <p:ph idx="1"/>
          </p:nvPr>
        </p:nvSpPr>
        <p:spPr>
          <a:xfrm>
            <a:off x="905163" y="1447800"/>
            <a:ext cx="10344727" cy="4800600"/>
          </a:xfrm>
        </p:spPr>
        <p:txBody>
          <a:bodyPr>
            <a:normAutofit/>
          </a:bodyPr>
          <a:lstStyle/>
          <a:p>
            <a:pPr marL="82296" indent="0" algn="just" rtl="1">
              <a:buNone/>
            </a:pPr>
            <a:endParaRPr lang="fa-IR" sz="2000" dirty="0">
              <a:cs typeface="B Nazanin" pitchFamily="2" charset="-78"/>
            </a:endParaRPr>
          </a:p>
          <a:p>
            <a:pPr marL="82296" indent="0" algn="just" rtl="1">
              <a:buNone/>
            </a:pPr>
            <a:r>
              <a:rPr lang="fa-IR" sz="2400" b="1" u="sng" dirty="0">
                <a:solidFill>
                  <a:srgbClr val="009900"/>
                </a:solidFill>
                <a:cs typeface="B Nazanin" pitchFamily="2" charset="-78"/>
              </a:rPr>
              <a:t>2. </a:t>
            </a:r>
            <a:r>
              <a:rPr lang="fa-IR" sz="3200" b="1" u="sng" dirty="0">
                <a:solidFill>
                  <a:srgbClr val="009900"/>
                </a:solidFill>
                <a:cs typeface="B Nazanin" pitchFamily="2" charset="-78"/>
              </a:rPr>
              <a:t>کشف نیاز (فرصت):</a:t>
            </a:r>
            <a:r>
              <a:rPr lang="fa-IR" sz="3200" b="1" dirty="0">
                <a:solidFill>
                  <a:srgbClr val="009900"/>
                </a:solidFill>
                <a:cs typeface="B Nazanin" pitchFamily="2" charset="-78"/>
              </a:rPr>
              <a:t>  </a:t>
            </a:r>
            <a:r>
              <a:rPr lang="fa-IR" sz="2800" u="sng" dirty="0">
                <a:solidFill>
                  <a:schemeClr val="accent3">
                    <a:lumMod val="75000"/>
                  </a:schemeClr>
                </a:solidFill>
                <a:cs typeface="B Nazanin" pitchFamily="2" charset="-78"/>
              </a:rPr>
              <a:t>انسان هوشیار</a:t>
            </a:r>
            <a:r>
              <a:rPr lang="fa-IR" sz="2800" dirty="0">
                <a:solidFill>
                  <a:schemeClr val="accent3">
                    <a:lumMod val="75000"/>
                  </a:schemeClr>
                </a:solidFill>
                <a:cs typeface="B Nazanin" pitchFamily="2" charset="-78"/>
              </a:rPr>
              <a:t> </a:t>
            </a:r>
            <a:r>
              <a:rPr lang="fa-IR" sz="2800" dirty="0">
                <a:cs typeface="B Nazanin" pitchFamily="2" charset="-78"/>
              </a:rPr>
              <a:t>با </a:t>
            </a:r>
            <a:r>
              <a:rPr lang="fa-IR" sz="2800" u="sng" dirty="0">
                <a:solidFill>
                  <a:srgbClr val="7030A0"/>
                </a:solidFill>
                <a:cs typeface="B Nazanin" pitchFamily="2" charset="-78"/>
              </a:rPr>
              <a:t>کنکاش و مشاهده</a:t>
            </a:r>
            <a:r>
              <a:rPr lang="fa-IR" sz="2800" dirty="0">
                <a:solidFill>
                  <a:srgbClr val="7030A0"/>
                </a:solidFill>
                <a:cs typeface="B Nazanin" pitchFamily="2" charset="-78"/>
              </a:rPr>
              <a:t> </a:t>
            </a:r>
            <a:r>
              <a:rPr lang="fa-IR" sz="2800" dirty="0">
                <a:cs typeface="B Nazanin" pitchFamily="2" charset="-78"/>
              </a:rPr>
              <a:t>ساختار و نواقص بازار و صنایع در یک محیط </a:t>
            </a:r>
            <a:r>
              <a:rPr lang="fa-IR" sz="2800" u="sng" dirty="0">
                <a:solidFill>
                  <a:srgbClr val="FFC000"/>
                </a:solidFill>
                <a:cs typeface="B Nazanin" pitchFamily="2" charset="-78"/>
              </a:rPr>
              <a:t>مخاطره ای</a:t>
            </a:r>
            <a:r>
              <a:rPr lang="fa-IR" sz="2800" dirty="0">
                <a:solidFill>
                  <a:srgbClr val="FFC000"/>
                </a:solidFill>
                <a:cs typeface="B Nazanin" pitchFamily="2" charset="-78"/>
              </a:rPr>
              <a:t> </a:t>
            </a:r>
            <a:r>
              <a:rPr lang="fa-IR" sz="2800" dirty="0">
                <a:cs typeface="B Nazanin" pitchFamily="2" charset="-78"/>
              </a:rPr>
              <a:t>فرصت ها را کشف نموده و برای رفع مشکلات و ارائه راه حل، کسب و کاری ایجاد می کند (کرزنر). به بیانی دیگر فرصت در این رویکرد، یافتن خطاهای بازار، نقص های جامعه و نیازهای دیگران است که برای رفع آن راه حل های خلاقانه ارائه می شود. در این رویکرد </a:t>
            </a:r>
            <a:r>
              <a:rPr lang="fa-IR" sz="2800" dirty="0">
                <a:solidFill>
                  <a:srgbClr val="C00000"/>
                </a:solidFill>
                <a:cs typeface="B Nazanin" pitchFamily="2" charset="-78"/>
              </a:rPr>
              <a:t>یکی از دو سوی </a:t>
            </a:r>
            <a:r>
              <a:rPr lang="fa-IR" sz="2800" dirty="0">
                <a:cs typeface="B Nazanin" pitchFamily="2" charset="-78"/>
              </a:rPr>
              <a:t>عرضه یا تقاضا وجود دارد و سمتی که وجود ندارد باید ایجاد شود که منجر به شکل گیری بازاری جدید می شود.</a:t>
            </a:r>
          </a:p>
          <a:p>
            <a:pPr marL="82296" indent="0" algn="just" rtl="1">
              <a:buNone/>
            </a:pPr>
            <a:endParaRPr lang="fa-IR" sz="2000" dirty="0">
              <a:cs typeface="B Nazanin" pitchFamily="2" charset="-78"/>
            </a:endParaRPr>
          </a:p>
        </p:txBody>
      </p:sp>
    </p:spTree>
    <p:extLst>
      <p:ext uri="{BB962C8B-B14F-4D97-AF65-F5344CB8AC3E}">
        <p14:creationId xmlns:p14="http://schemas.microsoft.com/office/powerpoint/2010/main" val="286563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1098F5-DFAF-493B-95E6-D1FC2A602C1D}"/>
              </a:ext>
            </a:extLst>
          </p:cNvPr>
          <p:cNvSpPr>
            <a:spLocks noGrp="1"/>
          </p:cNvSpPr>
          <p:nvPr>
            <p:ph type="title"/>
          </p:nvPr>
        </p:nvSpPr>
        <p:spPr/>
        <p:txBody>
          <a:bodyPr/>
          <a:lstStyle/>
          <a:p>
            <a:pPr algn="ctr" rtl="1"/>
            <a:r>
              <a:rPr lang="fa-IR" dirty="0">
                <a:cs typeface="B Nazanin" panose="00000400000000000000" pitchFamily="2" charset="-78"/>
              </a:rPr>
              <a:t>*تفاوت واژه ها</a:t>
            </a:r>
            <a:endParaRPr lang="en-US" dirty="0">
              <a:cs typeface="B Nazanin" panose="00000400000000000000" pitchFamily="2" charset="-78"/>
            </a:endParaRPr>
          </a:p>
        </p:txBody>
      </p:sp>
      <p:sp>
        <p:nvSpPr>
          <p:cNvPr id="3" name="Content Placeholder 2">
            <a:extLst>
              <a:ext uri="{FF2B5EF4-FFF2-40B4-BE49-F238E27FC236}">
                <a16:creationId xmlns:a16="http://schemas.microsoft.com/office/drawing/2014/main" xmlns="" id="{D0F71439-1075-4839-868D-228284A7B483}"/>
              </a:ext>
            </a:extLst>
          </p:cNvPr>
          <p:cNvSpPr>
            <a:spLocks noGrp="1"/>
          </p:cNvSpPr>
          <p:nvPr>
            <p:ph idx="1"/>
          </p:nvPr>
        </p:nvSpPr>
        <p:spPr/>
        <p:txBody>
          <a:bodyPr>
            <a:noAutofit/>
          </a:bodyPr>
          <a:lstStyle/>
          <a:p>
            <a:pPr algn="r" rtl="1"/>
            <a:r>
              <a:rPr lang="fa-IR" sz="2000" b="1" dirty="0">
                <a:solidFill>
                  <a:srgbClr val="7030A0"/>
                </a:solidFill>
                <a:cs typeface="B Nazanin" panose="00000400000000000000" pitchFamily="2" charset="-78"/>
              </a:rPr>
              <a:t>اختراع</a:t>
            </a:r>
            <a:r>
              <a:rPr lang="fa-IR" sz="2000" dirty="0">
                <a:cs typeface="B Nazanin" panose="00000400000000000000" pitchFamily="2" charset="-78"/>
              </a:rPr>
              <a:t>: یعنی ساخت چیزی جدید که فیزیکی است.مثل اختراع تلفن یا هواپیما</a:t>
            </a:r>
          </a:p>
          <a:p>
            <a:pPr algn="r" rtl="1"/>
            <a:r>
              <a:rPr lang="fa-IR" sz="2000" b="1" dirty="0">
                <a:solidFill>
                  <a:srgbClr val="00B050"/>
                </a:solidFill>
                <a:cs typeface="B Nazanin" panose="00000400000000000000" pitchFamily="2" charset="-78"/>
              </a:rPr>
              <a:t>ابتکار</a:t>
            </a:r>
            <a:r>
              <a:rPr lang="fa-IR" sz="2000" dirty="0">
                <a:cs typeface="B Nazanin" panose="00000400000000000000" pitchFamily="2" charset="-78"/>
              </a:rPr>
              <a:t>:شیوه ای در حل یک مسئله است که همراه با زیرکی باشد یعنی میانبری ناشی از هوش.</a:t>
            </a:r>
          </a:p>
          <a:p>
            <a:pPr algn="r" rtl="1"/>
            <a:r>
              <a:rPr lang="fa-IR" sz="2000" b="1" dirty="0">
                <a:solidFill>
                  <a:srgbClr val="FFC000"/>
                </a:solidFill>
                <a:cs typeface="B Nazanin" panose="00000400000000000000" pitchFamily="2" charset="-78"/>
              </a:rPr>
              <a:t>* ابداع</a:t>
            </a:r>
            <a:r>
              <a:rPr lang="fa-IR" sz="2000" dirty="0">
                <a:cs typeface="B Nazanin" panose="00000400000000000000" pitchFamily="2" charset="-78"/>
              </a:rPr>
              <a:t>: یک نوع تغییر است که ارزش را برای محصولات یا خدمات افزایش می دهد و نیازهای مشتریان را برآورده می کند. به طور خلاصه، ابداع به مفهوم اضافه کردن ارزش به چیزی است که در حال حاضر موجود است. </a:t>
            </a:r>
          </a:p>
          <a:p>
            <a:pPr algn="r" rtl="1"/>
            <a:r>
              <a:rPr lang="fa-IR" sz="2000" b="1" dirty="0">
                <a:solidFill>
                  <a:srgbClr val="C00000"/>
                </a:solidFill>
                <a:cs typeface="B Nazanin" panose="00000400000000000000" pitchFamily="2" charset="-78"/>
              </a:rPr>
              <a:t>اکتشاف</a:t>
            </a:r>
            <a:r>
              <a:rPr lang="fa-IR" sz="2000" dirty="0">
                <a:cs typeface="B Nazanin" panose="00000400000000000000" pitchFamily="2" charset="-78"/>
              </a:rPr>
              <a:t>: عبارت است از پی بردن به روابط و خواص ابزار و مواد خاصی که از ترکیب آن ها می توان در زمینه های صنعتی و غیره استفاده کرد. در اکتشاف، عنصر اصلی پی بردن و کشف یک خاصیت یا رابطه خاص بین اشیا به خصوصی است . مثل کشف جاذبه زمین</a:t>
            </a:r>
          </a:p>
        </p:txBody>
      </p:sp>
    </p:spTree>
    <p:extLst>
      <p:ext uri="{BB962C8B-B14F-4D97-AF65-F5344CB8AC3E}">
        <p14:creationId xmlns:p14="http://schemas.microsoft.com/office/powerpoint/2010/main" val="148148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563" y="76200"/>
            <a:ext cx="10058400" cy="1371600"/>
          </a:xfrm>
        </p:spPr>
        <p:txBody>
          <a:bodyPr/>
          <a:lstStyle/>
          <a:p>
            <a:pPr algn="ctr" rtl="1"/>
            <a:r>
              <a:rPr lang="fa-IR" dirty="0">
                <a:effectLst/>
                <a:cs typeface="B Nazanin" pitchFamily="2" charset="-78"/>
              </a:rPr>
              <a:t/>
            </a:r>
            <a:br>
              <a:rPr lang="fa-IR" dirty="0">
                <a:effectLst/>
                <a:cs typeface="B Nazanin" pitchFamily="2" charset="-78"/>
              </a:rPr>
            </a:br>
            <a:r>
              <a:rPr lang="fa-IR" dirty="0">
                <a:effectLst/>
                <a:cs typeface="B Nazanin" pitchFamily="2" charset="-78"/>
              </a:rPr>
              <a:t>*رویکردهای شناسایی فرصت در فرایند کارآفرینی</a:t>
            </a:r>
            <a:endParaRPr lang="en-US" dirty="0">
              <a:effectLst/>
              <a:cs typeface="B Nazanin" pitchFamily="2" charset="-78"/>
            </a:endParaRPr>
          </a:p>
        </p:txBody>
      </p:sp>
      <p:sp>
        <p:nvSpPr>
          <p:cNvPr id="3" name="Content Placeholder 2"/>
          <p:cNvSpPr>
            <a:spLocks noGrp="1"/>
          </p:cNvSpPr>
          <p:nvPr>
            <p:ph idx="1"/>
          </p:nvPr>
        </p:nvSpPr>
        <p:spPr>
          <a:xfrm>
            <a:off x="905163" y="1447800"/>
            <a:ext cx="10344727" cy="4800600"/>
          </a:xfrm>
        </p:spPr>
        <p:txBody>
          <a:bodyPr>
            <a:normAutofit/>
          </a:bodyPr>
          <a:lstStyle/>
          <a:p>
            <a:pPr marL="82296" indent="0" algn="just" rtl="1">
              <a:buNone/>
            </a:pPr>
            <a:endParaRPr lang="fa-IR" sz="2400" b="1" u="sng" dirty="0">
              <a:solidFill>
                <a:srgbClr val="009900"/>
              </a:solidFill>
              <a:cs typeface="B Nazanin" pitchFamily="2" charset="-78"/>
            </a:endParaRPr>
          </a:p>
          <a:p>
            <a:pPr marL="82296" indent="0" algn="just" rtl="1">
              <a:buNone/>
            </a:pPr>
            <a:r>
              <a:rPr lang="fa-IR" sz="2400" b="1" u="sng" dirty="0">
                <a:solidFill>
                  <a:srgbClr val="009900"/>
                </a:solidFill>
                <a:cs typeface="B Nazanin" pitchFamily="2" charset="-78"/>
              </a:rPr>
              <a:t>3</a:t>
            </a:r>
            <a:r>
              <a:rPr lang="fa-IR" sz="3200" b="1" u="sng" dirty="0">
                <a:solidFill>
                  <a:srgbClr val="009900"/>
                </a:solidFill>
                <a:cs typeface="B Nazanin" pitchFamily="2" charset="-78"/>
              </a:rPr>
              <a:t>. خلق نیاز (فرصت)</a:t>
            </a:r>
            <a:r>
              <a:rPr lang="fa-IR" sz="3200" b="1" dirty="0">
                <a:solidFill>
                  <a:srgbClr val="009900"/>
                </a:solidFill>
                <a:cs typeface="B Nazanin" pitchFamily="2" charset="-78"/>
              </a:rPr>
              <a:t>: </a:t>
            </a:r>
            <a:r>
              <a:rPr lang="fa-IR" sz="2800" u="sng" dirty="0">
                <a:solidFill>
                  <a:schemeClr val="accent4">
                    <a:lumMod val="75000"/>
                  </a:schemeClr>
                </a:solidFill>
                <a:cs typeface="B Nazanin" pitchFamily="2" charset="-78"/>
              </a:rPr>
              <a:t>انسانهای خلاق و نواور</a:t>
            </a:r>
            <a:r>
              <a:rPr lang="fa-IR" sz="2800" dirty="0">
                <a:solidFill>
                  <a:schemeClr val="accent4">
                    <a:lumMod val="75000"/>
                  </a:schemeClr>
                </a:solidFill>
                <a:cs typeface="B Nazanin" pitchFamily="2" charset="-78"/>
              </a:rPr>
              <a:t> </a:t>
            </a:r>
            <a:r>
              <a:rPr lang="fa-IR" sz="2800" dirty="0">
                <a:cs typeface="B Nazanin" pitchFamily="2" charset="-78"/>
              </a:rPr>
              <a:t>در محیط های سرشار از </a:t>
            </a:r>
            <a:r>
              <a:rPr lang="fa-IR" sz="2800" u="sng" dirty="0">
                <a:solidFill>
                  <a:srgbClr val="7030A0"/>
                </a:solidFill>
                <a:cs typeface="B Nazanin" pitchFamily="2" charset="-78"/>
              </a:rPr>
              <a:t>عدم اطمینان </a:t>
            </a:r>
            <a:r>
              <a:rPr lang="fa-IR" sz="2800" u="sng" dirty="0">
                <a:cs typeface="B Nazanin" pitchFamily="2" charset="-78"/>
              </a:rPr>
              <a:t>از </a:t>
            </a:r>
            <a:r>
              <a:rPr lang="fa-IR" sz="2800" u="sng" dirty="0">
                <a:solidFill>
                  <a:srgbClr val="00B0F0"/>
                </a:solidFill>
                <a:cs typeface="B Nazanin" pitchFamily="2" charset="-78"/>
              </a:rPr>
              <a:t>طریق حدس و ایده پردازی</a:t>
            </a:r>
            <a:r>
              <a:rPr lang="fa-IR" sz="2800" dirty="0">
                <a:solidFill>
                  <a:srgbClr val="00B0F0"/>
                </a:solidFill>
                <a:cs typeface="B Nazanin" pitchFamily="2" charset="-78"/>
              </a:rPr>
              <a:t> </a:t>
            </a:r>
            <a:r>
              <a:rPr lang="fa-IR" sz="2800" dirty="0">
                <a:cs typeface="B Nazanin" pitchFamily="2" charset="-78"/>
              </a:rPr>
              <a:t>فرصت های مناسب را شناسایی کرده و به کسب و کار تبدیل می کنند. فرد </a:t>
            </a:r>
            <a:r>
              <a:rPr lang="fa-IR" sz="2800" dirty="0">
                <a:solidFill>
                  <a:schemeClr val="accent5">
                    <a:lumMod val="75000"/>
                  </a:schemeClr>
                </a:solidFill>
                <a:cs typeface="B Nazanin" pitchFamily="2" charset="-78"/>
              </a:rPr>
              <a:t>از قبل نمی داند </a:t>
            </a:r>
            <a:r>
              <a:rPr lang="fa-IR" sz="2800" dirty="0">
                <a:cs typeface="B Nazanin" pitchFamily="2" charset="-78"/>
              </a:rPr>
              <a:t>قرار است چه فرصتی را شناسایی کند یا چه کسب و کاری را ایجاد کند (ساراسواتی). </a:t>
            </a:r>
            <a:r>
              <a:rPr lang="fa-IR" sz="2800" dirty="0">
                <a:solidFill>
                  <a:srgbClr val="C00000"/>
                </a:solidFill>
                <a:cs typeface="B Nazanin" pitchFamily="2" charset="-78"/>
              </a:rPr>
              <a:t>هیچ کدام </a:t>
            </a:r>
            <a:r>
              <a:rPr lang="fa-IR" sz="2800" dirty="0">
                <a:cs typeface="B Nazanin" pitchFamily="2" charset="-78"/>
              </a:rPr>
              <a:t>از دو سمت عرضه و تقاضا وجود ندارد، تراوشات ذهنی، مهارتها و شبکه اجتماعی کارافرین او را به سمتی می برد که فرصتی را اجرایی می کند. در طول مسیر تا تبدیل شدن به کسب و کار، به علت </a:t>
            </a:r>
            <a:r>
              <a:rPr lang="fa-IR" sz="2800" b="1" dirty="0">
                <a:cs typeface="B Nazanin" pitchFamily="2" charset="-78"/>
              </a:rPr>
              <a:t>عدم اطمینان </a:t>
            </a:r>
            <a:r>
              <a:rPr lang="fa-IR" sz="2800" dirty="0">
                <a:cs typeface="B Nazanin" pitchFamily="2" charset="-78"/>
              </a:rPr>
              <a:t>محیطی بالا، ممکن است این فرصت بارها تغییر کند.  </a:t>
            </a:r>
          </a:p>
          <a:p>
            <a:pPr marL="870966" lvl="1" indent="-514350" algn="just" rtl="1">
              <a:buAutoNum type="arabicPeriod"/>
            </a:pPr>
            <a:endParaRPr lang="fa-IR" sz="2000" dirty="0">
              <a:cs typeface="B Nazanin" pitchFamily="2" charset="-78"/>
            </a:endParaRPr>
          </a:p>
        </p:txBody>
      </p:sp>
    </p:spTree>
    <p:extLst>
      <p:ext uri="{BB962C8B-B14F-4D97-AF65-F5344CB8AC3E}">
        <p14:creationId xmlns:p14="http://schemas.microsoft.com/office/powerpoint/2010/main" val="2954095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u="sng" dirty="0"/>
          </a:p>
        </p:txBody>
      </p:sp>
      <p:sp>
        <p:nvSpPr>
          <p:cNvPr id="3" name="Content Placeholder 2"/>
          <p:cNvSpPr>
            <a:spLocks noGrp="1"/>
          </p:cNvSpPr>
          <p:nvPr>
            <p:ph idx="1"/>
          </p:nvPr>
        </p:nvSpPr>
        <p:spPr>
          <a:xfrm>
            <a:off x="2379892" y="1020897"/>
            <a:ext cx="8915400" cy="4300250"/>
          </a:xfrm>
        </p:spPr>
        <p:txBody>
          <a:bodyPr>
            <a:normAutofit/>
          </a:bodyPr>
          <a:lstStyle/>
          <a:p>
            <a:pPr marL="109728" indent="0" algn="just" rtl="1">
              <a:buNone/>
            </a:pPr>
            <a:r>
              <a:rPr lang="fa-IR" sz="2400" dirty="0">
                <a:cs typeface="B Nazanin" pitchFamily="2" charset="-78"/>
              </a:rPr>
              <a:t>در مورد ایده های خود موارد زیر را در نظر بگیرید و پاسخ دهید:</a:t>
            </a:r>
          </a:p>
          <a:p>
            <a:pPr marL="452628" indent="-342900" algn="just" rtl="1">
              <a:buFont typeface="+mj-lt"/>
              <a:buAutoNum type="arabicPeriod"/>
            </a:pPr>
            <a:endParaRPr lang="fa-IR" dirty="0">
              <a:cs typeface="B Nazanin" pitchFamily="2" charset="-78"/>
            </a:endParaRPr>
          </a:p>
          <a:p>
            <a:pPr marL="452628" indent="-342900" algn="just" rtl="1">
              <a:buFont typeface="+mj-lt"/>
              <a:buAutoNum type="arabicPeriod"/>
            </a:pPr>
            <a:r>
              <a:rPr lang="fa-IR" dirty="0">
                <a:cs typeface="B Nazanin" pitchFamily="2" charset="-78"/>
              </a:rPr>
              <a:t>آیا این ایده برای مشتری جذاب است؟</a:t>
            </a:r>
          </a:p>
          <a:p>
            <a:pPr marL="452628" indent="-342900" algn="just" rtl="1">
              <a:buFont typeface="+mj-lt"/>
              <a:buAutoNum type="arabicPeriod"/>
            </a:pPr>
            <a:r>
              <a:rPr lang="fa-IR" dirty="0">
                <a:cs typeface="B Nazanin" pitchFamily="2" charset="-78"/>
              </a:rPr>
              <a:t>ایا این ایده در محیط کسب و کار شما موفق است؟</a:t>
            </a:r>
          </a:p>
          <a:p>
            <a:pPr marL="452628" indent="-342900" algn="just" rtl="1">
              <a:buFont typeface="+mj-lt"/>
              <a:buAutoNum type="arabicPeriod"/>
            </a:pPr>
            <a:r>
              <a:rPr lang="fa-IR" dirty="0">
                <a:cs typeface="B Nazanin" pitchFamily="2" charset="-78"/>
              </a:rPr>
              <a:t>آیا پنجره فرصت معقول است؟  (ایا ایده تان می تواند به فرصت تبدیل شود؟)</a:t>
            </a:r>
          </a:p>
          <a:p>
            <a:pPr marL="452628" indent="-342900" algn="just" rtl="1">
              <a:buFont typeface="+mj-lt"/>
              <a:buAutoNum type="arabicPeriod"/>
            </a:pPr>
            <a:r>
              <a:rPr lang="fa-IR" dirty="0">
                <a:cs typeface="B Nazanin" pitchFamily="2" charset="-78"/>
              </a:rPr>
              <a:t>آیا تواناییها، مهارت ها و منابع لازم برای ایجاد کسب و کار رادارید؟</a:t>
            </a:r>
          </a:p>
          <a:p>
            <a:pPr marL="452628" indent="-342900" algn="just" rtl="1">
              <a:buFont typeface="+mj-lt"/>
              <a:buAutoNum type="arabicPeriod"/>
            </a:pPr>
            <a:r>
              <a:rPr lang="fa-IR" dirty="0">
                <a:cs typeface="B Nazanin" pitchFamily="2" charset="-78"/>
              </a:rPr>
              <a:t>آیا شخصی را می شناسید که بتواند اینکار را انجام دهد و یا به شما برای انجام آن کمک کند؟</a:t>
            </a:r>
          </a:p>
          <a:p>
            <a:pPr marL="452628" indent="-342900" algn="just" rtl="1">
              <a:buFont typeface="+mj-lt"/>
              <a:buAutoNum type="arabicPeriod"/>
            </a:pPr>
            <a:r>
              <a:rPr lang="fa-IR" dirty="0">
                <a:cs typeface="B Nazanin" pitchFamily="2" charset="-78"/>
              </a:rPr>
              <a:t>آیا مشتری حاضر است قیمیتی که من در ذهن دارم را بپردازد.</a:t>
            </a:r>
          </a:p>
          <a:p>
            <a:pPr marL="452628" indent="-342900" algn="just" rtl="1">
              <a:buFont typeface="+mj-lt"/>
              <a:buAutoNum type="arabicPeriod"/>
            </a:pPr>
            <a:endParaRPr lang="fa-IR" dirty="0">
              <a:cs typeface="B Nazanin" pitchFamily="2" charset="-78"/>
            </a:endParaRPr>
          </a:p>
        </p:txBody>
      </p:sp>
    </p:spTree>
    <p:extLst>
      <p:ext uri="{BB962C8B-B14F-4D97-AF65-F5344CB8AC3E}">
        <p14:creationId xmlns:p14="http://schemas.microsoft.com/office/powerpoint/2010/main" val="482739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effectLst/>
                <a:cs typeface="B Nazanin" pitchFamily="2" charset="-78"/>
              </a:rPr>
              <a:t>منابع تولید ایده</a:t>
            </a:r>
            <a:endParaRPr lang="en-US" dirty="0">
              <a:effectLst/>
              <a:cs typeface="B Nazanin" pitchFamily="2" charset="-78"/>
            </a:endParaRPr>
          </a:p>
        </p:txBody>
      </p:sp>
      <p:sp>
        <p:nvSpPr>
          <p:cNvPr id="3" name="Content Placeholder 2"/>
          <p:cNvSpPr>
            <a:spLocks noGrp="1"/>
          </p:cNvSpPr>
          <p:nvPr>
            <p:ph idx="1"/>
          </p:nvPr>
        </p:nvSpPr>
        <p:spPr>
          <a:xfrm>
            <a:off x="3009899" y="2014194"/>
            <a:ext cx="7972425" cy="4234206"/>
          </a:xfrm>
        </p:spPr>
        <p:txBody>
          <a:bodyPr>
            <a:normAutofit/>
          </a:bodyPr>
          <a:lstStyle/>
          <a:p>
            <a:pPr marL="539496" indent="-457200" algn="r" rtl="1">
              <a:buFont typeface="+mj-lt"/>
              <a:buAutoNum type="arabicPeriod"/>
            </a:pPr>
            <a:r>
              <a:rPr lang="fa-IR" sz="2200" u="sng" dirty="0">
                <a:solidFill>
                  <a:srgbClr val="7030A0"/>
                </a:solidFill>
                <a:cs typeface="B Nazanin" pitchFamily="2" charset="-78"/>
              </a:rPr>
              <a:t>مصرف کنندگان و همکاران تجاری</a:t>
            </a:r>
            <a:r>
              <a:rPr lang="fa-IR" sz="2400" dirty="0">
                <a:solidFill>
                  <a:srgbClr val="7030A0"/>
                </a:solidFill>
                <a:cs typeface="B Nazanin" pitchFamily="2" charset="-78"/>
              </a:rPr>
              <a:t>:</a:t>
            </a:r>
            <a:r>
              <a:rPr lang="fa-IR" sz="2400" dirty="0">
                <a:cs typeface="B Nazanin" pitchFamily="2" charset="-78"/>
              </a:rPr>
              <a:t> </a:t>
            </a:r>
            <a:r>
              <a:rPr lang="fa-IR" sz="2000" dirty="0">
                <a:cs typeface="B Nazanin" pitchFamily="2" charset="-78"/>
              </a:rPr>
              <a:t>اگر محصولی بود که ...</a:t>
            </a:r>
            <a:r>
              <a:rPr lang="en-US" sz="2000" dirty="0">
                <a:cs typeface="B Nazanin" pitchFamily="2" charset="-78"/>
              </a:rPr>
              <a:t>    </a:t>
            </a:r>
            <a:r>
              <a:rPr lang="fa-IR" sz="2000" dirty="0">
                <a:cs typeface="B Nazanin" pitchFamily="2" charset="-78"/>
              </a:rPr>
              <a:t> </a:t>
            </a:r>
          </a:p>
          <a:p>
            <a:pPr marL="539496" indent="-457200" algn="r" rtl="1">
              <a:buFont typeface="+mj-lt"/>
              <a:buAutoNum type="arabicPeriod"/>
            </a:pPr>
            <a:r>
              <a:rPr lang="fa-IR" sz="2200" u="sng" dirty="0">
                <a:solidFill>
                  <a:srgbClr val="7030A0"/>
                </a:solidFill>
                <a:cs typeface="B Nazanin" pitchFamily="2" charset="-78"/>
              </a:rPr>
              <a:t>اعضای شبکه توزیع</a:t>
            </a:r>
            <a:r>
              <a:rPr lang="fa-IR" sz="2400" dirty="0">
                <a:cs typeface="B Nazanin" pitchFamily="2" charset="-78"/>
              </a:rPr>
              <a:t>: </a:t>
            </a:r>
            <a:r>
              <a:rPr lang="fa-IR" sz="2000" dirty="0">
                <a:cs typeface="B Nazanin" pitchFamily="2" charset="-78"/>
              </a:rPr>
              <a:t>آشنایی بهتر با نیازهای مشتری به خاطر ارتباط نزدیکتر با آنها</a:t>
            </a:r>
          </a:p>
          <a:p>
            <a:pPr marL="539496" indent="-457200" algn="r" rtl="1">
              <a:buFont typeface="+mj-lt"/>
              <a:buAutoNum type="arabicPeriod"/>
            </a:pPr>
            <a:r>
              <a:rPr lang="fa-IR" sz="2200" u="sng" dirty="0">
                <a:solidFill>
                  <a:srgbClr val="7030A0"/>
                </a:solidFill>
                <a:cs typeface="B Nazanin" pitchFamily="2" charset="-78"/>
              </a:rPr>
              <a:t>گرایشات فنی و گروه تحقیق و توسعه</a:t>
            </a:r>
            <a:r>
              <a:rPr lang="fa-IR" sz="2400" dirty="0">
                <a:cs typeface="B Nazanin" pitchFamily="2" charset="-78"/>
              </a:rPr>
              <a:t>: </a:t>
            </a:r>
            <a:r>
              <a:rPr lang="fa-IR" sz="2000" dirty="0">
                <a:cs typeface="B Nazanin" pitchFamily="2" charset="-78"/>
              </a:rPr>
              <a:t>نوعی پلاستیک جدید برای حمل فنجان ها </a:t>
            </a:r>
          </a:p>
          <a:p>
            <a:pPr marL="539496" indent="-457200" algn="r" rtl="1">
              <a:buFont typeface="+mj-lt"/>
              <a:buAutoNum type="arabicPeriod"/>
            </a:pPr>
            <a:r>
              <a:rPr lang="fa-IR" sz="2200" u="sng" dirty="0">
                <a:solidFill>
                  <a:srgbClr val="7030A0"/>
                </a:solidFill>
                <a:cs typeface="B Nazanin" pitchFamily="2" charset="-78"/>
              </a:rPr>
              <a:t>رقبا و شرکت های موجود</a:t>
            </a:r>
          </a:p>
          <a:p>
            <a:pPr marL="539496" indent="-457200" algn="r" rtl="1">
              <a:buFont typeface="+mj-lt"/>
              <a:buAutoNum type="arabicPeriod"/>
            </a:pPr>
            <a:r>
              <a:rPr lang="fa-IR" sz="2000" dirty="0">
                <a:cs typeface="B Nazanin" pitchFamily="2" charset="-78"/>
              </a:rPr>
              <a:t>  </a:t>
            </a:r>
            <a:r>
              <a:rPr lang="fa-IR" sz="2200" u="sng" dirty="0">
                <a:solidFill>
                  <a:srgbClr val="7030A0"/>
                </a:solidFill>
                <a:cs typeface="B Nazanin" pitchFamily="2" charset="-78"/>
              </a:rPr>
              <a:t>نمایشگاه و گردهمایی‌ها</a:t>
            </a:r>
          </a:p>
          <a:p>
            <a:pPr marL="0" indent="0" algn="just" rtl="1">
              <a:lnSpc>
                <a:spcPct val="120000"/>
              </a:lnSpc>
              <a:spcBef>
                <a:spcPts val="1200"/>
              </a:spcBef>
              <a:spcAft>
                <a:spcPts val="600"/>
              </a:spcAft>
              <a:buNone/>
            </a:pPr>
            <a:endParaRPr lang="fa-IR" sz="2200" u="sng" dirty="0">
              <a:solidFill>
                <a:srgbClr val="7030A0"/>
              </a:solidFill>
              <a:cs typeface="B Nazanin" pitchFamily="2" charset="-78"/>
            </a:endParaRPr>
          </a:p>
        </p:txBody>
      </p:sp>
      <p:pic>
        <p:nvPicPr>
          <p:cNvPr id="4" name="Picture 2" descr="F:\entertain\picture\innovation\0_19c5a_86aea7a8_L.jpg"/>
          <p:cNvPicPr>
            <a:picLocks noChangeAspect="1" noChangeArrowheads="1"/>
          </p:cNvPicPr>
          <p:nvPr/>
        </p:nvPicPr>
        <p:blipFill>
          <a:blip r:embed="rId2"/>
          <a:srcRect/>
          <a:stretch>
            <a:fillRect/>
          </a:stretch>
        </p:blipFill>
        <p:spPr bwMode="auto">
          <a:xfrm>
            <a:off x="552450" y="1146596"/>
            <a:ext cx="2133600" cy="1735196"/>
          </a:xfrm>
          <a:prstGeom prst="rect">
            <a:avLst/>
          </a:prstGeom>
          <a:noFill/>
        </p:spPr>
      </p:pic>
      <p:pic>
        <p:nvPicPr>
          <p:cNvPr id="5" name="Picture 3" descr="F:\entertain\picture\innovation\0_19c5c_89774195_L.jpg"/>
          <p:cNvPicPr>
            <a:picLocks noChangeAspect="1" noChangeArrowheads="1"/>
          </p:cNvPicPr>
          <p:nvPr/>
        </p:nvPicPr>
        <p:blipFill>
          <a:blip r:embed="rId3"/>
          <a:srcRect/>
          <a:stretch>
            <a:fillRect/>
          </a:stretch>
        </p:blipFill>
        <p:spPr bwMode="auto">
          <a:xfrm>
            <a:off x="552450" y="2900842"/>
            <a:ext cx="2178018" cy="1383948"/>
          </a:xfrm>
          <a:prstGeom prst="rect">
            <a:avLst/>
          </a:prstGeom>
          <a:noFill/>
        </p:spPr>
      </p:pic>
      <p:pic>
        <p:nvPicPr>
          <p:cNvPr id="6" name="Picture 4" descr="F:\entertain\picture\innovation\0_19c5d_42862946_L.jpg"/>
          <p:cNvPicPr>
            <a:picLocks noChangeAspect="1" noChangeArrowheads="1"/>
          </p:cNvPicPr>
          <p:nvPr/>
        </p:nvPicPr>
        <p:blipFill>
          <a:blip r:embed="rId4"/>
          <a:srcRect/>
          <a:stretch>
            <a:fillRect/>
          </a:stretch>
        </p:blipFill>
        <p:spPr bwMode="auto">
          <a:xfrm>
            <a:off x="552450" y="4284790"/>
            <a:ext cx="2190044" cy="1580444"/>
          </a:xfrm>
          <a:prstGeom prst="rect">
            <a:avLst/>
          </a:prstGeom>
          <a:noFill/>
        </p:spPr>
      </p:pic>
    </p:spTree>
    <p:extLst>
      <p:ext uri="{BB962C8B-B14F-4D97-AF65-F5344CB8AC3E}">
        <p14:creationId xmlns:p14="http://schemas.microsoft.com/office/powerpoint/2010/main" val="3439798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effectLst/>
                <a:cs typeface="B Nazanin" pitchFamily="2" charset="-78"/>
              </a:rPr>
              <a:t>منابع تولید ایده</a:t>
            </a:r>
            <a:endParaRPr lang="en-US" dirty="0">
              <a:effectLst/>
              <a:cs typeface="B Nazanin" pitchFamily="2" charset="-78"/>
            </a:endParaRPr>
          </a:p>
        </p:txBody>
      </p:sp>
      <p:sp>
        <p:nvSpPr>
          <p:cNvPr id="3" name="Content Placeholder 2"/>
          <p:cNvSpPr>
            <a:spLocks noGrp="1"/>
          </p:cNvSpPr>
          <p:nvPr>
            <p:ph idx="1"/>
          </p:nvPr>
        </p:nvSpPr>
        <p:spPr>
          <a:xfrm>
            <a:off x="942975" y="1924050"/>
            <a:ext cx="10544175" cy="4324350"/>
          </a:xfrm>
        </p:spPr>
        <p:txBody>
          <a:bodyPr>
            <a:normAutofit/>
          </a:bodyPr>
          <a:lstStyle/>
          <a:p>
            <a:pPr marL="0" indent="0" algn="r" rtl="1">
              <a:buNone/>
            </a:pPr>
            <a:r>
              <a:rPr lang="fa-IR" sz="2200" dirty="0">
                <a:solidFill>
                  <a:srgbClr val="7030A0"/>
                </a:solidFill>
                <a:cs typeface="B Nazanin" pitchFamily="2" charset="-78"/>
              </a:rPr>
              <a:t>6.    </a:t>
            </a:r>
            <a:r>
              <a:rPr lang="fa-IR" sz="2200" u="sng" dirty="0">
                <a:solidFill>
                  <a:srgbClr val="7030A0"/>
                </a:solidFill>
                <a:cs typeface="B Nazanin" pitchFamily="2" charset="-78"/>
              </a:rPr>
              <a:t>تغییر قانون و مقررات جدید</a:t>
            </a:r>
            <a:endParaRPr lang="fa-IR" dirty="0">
              <a:cs typeface="B Nazanin" pitchFamily="2" charset="-78"/>
            </a:endParaRPr>
          </a:p>
          <a:p>
            <a:pPr marL="0" indent="0" algn="just" rtl="1">
              <a:lnSpc>
                <a:spcPct val="120000"/>
              </a:lnSpc>
              <a:spcBef>
                <a:spcPts val="1200"/>
              </a:spcBef>
              <a:spcAft>
                <a:spcPts val="600"/>
              </a:spcAft>
              <a:buNone/>
            </a:pPr>
            <a:r>
              <a:rPr lang="fa-IR" dirty="0">
                <a:ln w="0"/>
                <a:solidFill>
                  <a:schemeClr val="accent4">
                    <a:lumMod val="50000"/>
                  </a:schemeClr>
                </a:solidFill>
                <a:cs typeface="B Lotus" pitchFamily="2" charset="-78"/>
              </a:rPr>
              <a:t>7.   </a:t>
            </a:r>
            <a:r>
              <a:rPr lang="fa-IR" sz="2400" u="sng" dirty="0">
                <a:solidFill>
                  <a:srgbClr val="7030A0"/>
                </a:solidFill>
                <a:cs typeface="B Nazanin" pitchFamily="2" charset="-78"/>
              </a:rPr>
              <a:t>بررسی شرکت‌های موفق در زمینه مورد علاقه </a:t>
            </a:r>
            <a:r>
              <a:rPr lang="fa-IR" dirty="0">
                <a:ln w="0"/>
                <a:solidFill>
                  <a:schemeClr val="accent4">
                    <a:lumMod val="50000"/>
                  </a:schemeClr>
                </a:solidFill>
                <a:cs typeface="B Lotus" pitchFamily="2" charset="-78"/>
              </a:rPr>
              <a:t>( کشورهای برتر دنیا چه می کنند؟)</a:t>
            </a:r>
          </a:p>
          <a:p>
            <a:pPr marL="0" indent="0" algn="just" rtl="1">
              <a:lnSpc>
                <a:spcPct val="120000"/>
              </a:lnSpc>
              <a:spcBef>
                <a:spcPts val="1200"/>
              </a:spcBef>
              <a:spcAft>
                <a:spcPts val="600"/>
              </a:spcAft>
              <a:buNone/>
            </a:pPr>
            <a:r>
              <a:rPr lang="fa-IR" dirty="0">
                <a:ln w="0"/>
                <a:solidFill>
                  <a:schemeClr val="accent4">
                    <a:lumMod val="50000"/>
                  </a:schemeClr>
                </a:solidFill>
                <a:cs typeface="B Lotus" pitchFamily="2" charset="-78"/>
              </a:rPr>
              <a:t>8.    </a:t>
            </a:r>
            <a:r>
              <a:rPr lang="fa-IR" sz="2400" u="sng" dirty="0">
                <a:solidFill>
                  <a:srgbClr val="7030A0"/>
                </a:solidFill>
                <a:cs typeface="B Nazanin" pitchFamily="2" charset="-78"/>
              </a:rPr>
              <a:t>یادگیری و تجربه قبلی</a:t>
            </a:r>
          </a:p>
          <a:p>
            <a:pPr marL="457200" indent="-457200" algn="r" rtl="1">
              <a:buAutoNum type="arabicPeriod" startAt="9"/>
            </a:pPr>
            <a:r>
              <a:rPr lang="fa-IR" sz="2400" u="sng" dirty="0">
                <a:solidFill>
                  <a:srgbClr val="7030A0"/>
                </a:solidFill>
                <a:cs typeface="B Nazanin" pitchFamily="2" charset="-78"/>
              </a:rPr>
              <a:t>نیاز فرآیند و بازار</a:t>
            </a:r>
            <a:endParaRPr lang="fa-IR" sz="2400" dirty="0">
              <a:cs typeface="B Nazanin" pitchFamily="2" charset="-78"/>
            </a:endParaRPr>
          </a:p>
          <a:p>
            <a:pPr marL="457200" indent="-457200" algn="r" rtl="1">
              <a:buAutoNum type="arabicPeriod" startAt="9"/>
            </a:pPr>
            <a:r>
              <a:rPr lang="fa-IR" sz="2200" dirty="0">
                <a:solidFill>
                  <a:srgbClr val="7030A0"/>
                </a:solidFill>
                <a:cs typeface="B Nazanin" pitchFamily="2" charset="-78"/>
              </a:rPr>
              <a:t> </a:t>
            </a:r>
            <a:r>
              <a:rPr lang="fa-IR" sz="2200" u="sng" dirty="0">
                <a:solidFill>
                  <a:srgbClr val="7030A0"/>
                </a:solidFill>
                <a:cs typeface="B Nazanin" pitchFamily="2" charset="-78"/>
              </a:rPr>
              <a:t>تغییرات جمعیتی و فرهنگی و سلایق جامعه</a:t>
            </a:r>
          </a:p>
          <a:p>
            <a:pPr marL="457200" indent="-457200" algn="r" rtl="1">
              <a:buAutoNum type="arabicPeriod" startAt="9"/>
            </a:pPr>
            <a:r>
              <a:rPr lang="fa-IR" sz="2200" dirty="0">
                <a:solidFill>
                  <a:srgbClr val="7030A0"/>
                </a:solidFill>
                <a:cs typeface="B Nazanin" pitchFamily="2" charset="-78"/>
              </a:rPr>
              <a:t> </a:t>
            </a:r>
            <a:r>
              <a:rPr lang="fa-IR" sz="2200" u="sng" dirty="0">
                <a:solidFill>
                  <a:srgbClr val="7030A0"/>
                </a:solidFill>
                <a:cs typeface="B Nazanin" pitchFamily="2" charset="-78"/>
              </a:rPr>
              <a:t>دانش جدید</a:t>
            </a:r>
            <a:r>
              <a:rPr lang="fa-IR" sz="2400" dirty="0">
                <a:cs typeface="B Nazanin" pitchFamily="2" charset="-78"/>
              </a:rPr>
              <a:t>: </a:t>
            </a:r>
            <a:r>
              <a:rPr lang="fa-IR" sz="2000" dirty="0">
                <a:cs typeface="B Nazanin" pitchFamily="2" charset="-78"/>
              </a:rPr>
              <a:t>ستاره سهیل  کارآفرینی است.</a:t>
            </a:r>
          </a:p>
        </p:txBody>
      </p:sp>
    </p:spTree>
    <p:extLst>
      <p:ext uri="{BB962C8B-B14F-4D97-AF65-F5344CB8AC3E}">
        <p14:creationId xmlns:p14="http://schemas.microsoft.com/office/powerpoint/2010/main" val="275097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79C57-8D07-4517-B7BE-FD92ADEE2697}"/>
              </a:ext>
            </a:extLst>
          </p:cNvPr>
          <p:cNvSpPr>
            <a:spLocks noGrp="1"/>
          </p:cNvSpPr>
          <p:nvPr>
            <p:ph type="title"/>
          </p:nvPr>
        </p:nvSpPr>
        <p:spPr/>
        <p:txBody>
          <a:bodyPr/>
          <a:lstStyle/>
          <a:p>
            <a:pPr algn="ctr" rtl="1"/>
            <a:r>
              <a:rPr lang="fa-IR" dirty="0">
                <a:cs typeface="B Nazanin" panose="00000400000000000000" pitchFamily="2" charset="-78"/>
              </a:rPr>
              <a:t>هفت نیروی پیشران تحول و فعالیت کارافرینانه در حوزه سلامت (مور و کادینگتون-1999)</a:t>
            </a:r>
            <a:endParaRPr lang="en-US" dirty="0">
              <a:cs typeface="B Nazanin" panose="00000400000000000000" pitchFamily="2" charset="-78"/>
            </a:endParaRPr>
          </a:p>
        </p:txBody>
      </p:sp>
      <p:sp>
        <p:nvSpPr>
          <p:cNvPr id="3" name="Content Placeholder 2">
            <a:extLst>
              <a:ext uri="{FF2B5EF4-FFF2-40B4-BE49-F238E27FC236}">
                <a16:creationId xmlns:a16="http://schemas.microsoft.com/office/drawing/2014/main" xmlns="" id="{2B6D1E63-8BF5-4026-B4F8-D2FA76E13138}"/>
              </a:ext>
            </a:extLst>
          </p:cNvPr>
          <p:cNvSpPr>
            <a:spLocks noGrp="1"/>
          </p:cNvSpPr>
          <p:nvPr>
            <p:ph idx="1"/>
          </p:nvPr>
        </p:nvSpPr>
        <p:spPr/>
        <p:txBody>
          <a:bodyPr>
            <a:normAutofit/>
          </a:bodyPr>
          <a:lstStyle/>
          <a:p>
            <a:pPr algn="r" rtl="1"/>
            <a:r>
              <a:rPr lang="fa-IR" b="1" dirty="0">
                <a:cs typeface="B Nazanin" panose="00000400000000000000" pitchFamily="2" charset="-78"/>
              </a:rPr>
              <a:t>رشد دانش جدید: </a:t>
            </a:r>
            <a:r>
              <a:rPr lang="fa-IR" dirty="0">
                <a:cs typeface="B Nazanin" panose="00000400000000000000" pitchFamily="2" charset="-78"/>
              </a:rPr>
              <a:t>توسعه دانش و فناوری های پزشکی در عرصه داروسازی، مهندسی پزشکی، ژنتیک و فناوری اطلاعات</a:t>
            </a:r>
          </a:p>
          <a:p>
            <a:pPr algn="r" rtl="1"/>
            <a:r>
              <a:rPr lang="fa-IR" b="1" dirty="0">
                <a:cs typeface="B Nazanin" panose="00000400000000000000" pitchFamily="2" charset="-78"/>
              </a:rPr>
              <a:t>تغییر در ادراکات ، خلق و خو و مفاهیم خدمت گیرندگان</a:t>
            </a:r>
            <a:r>
              <a:rPr lang="fa-IR" dirty="0">
                <a:cs typeface="B Nazanin" panose="00000400000000000000" pitchFamily="2" charset="-78"/>
              </a:rPr>
              <a:t>: </a:t>
            </a:r>
            <a:r>
              <a:rPr lang="fa-IR" b="1" dirty="0">
                <a:cs typeface="B Nazanin" panose="00000400000000000000" pitchFamily="2" charset="-78"/>
              </a:rPr>
              <a:t>افزایش دانایی </a:t>
            </a:r>
            <a:r>
              <a:rPr lang="fa-IR" dirty="0">
                <a:cs typeface="B Nazanin" panose="00000400000000000000" pitchFamily="2" charset="-78"/>
              </a:rPr>
              <a:t>افراد و </a:t>
            </a:r>
            <a:r>
              <a:rPr lang="fa-IR" b="1" dirty="0">
                <a:cs typeface="B Nazanin" panose="00000400000000000000" pitchFamily="2" charset="-78"/>
              </a:rPr>
              <a:t>افزایش سطح انتظارات </a:t>
            </a:r>
            <a:r>
              <a:rPr lang="fa-IR" dirty="0">
                <a:cs typeface="B Nazanin" panose="00000400000000000000" pitchFamily="2" charset="-78"/>
              </a:rPr>
              <a:t>آنها از ارائه کنندگان خدوات و کالاهای پزشکی</a:t>
            </a:r>
          </a:p>
          <a:p>
            <a:pPr algn="r" rtl="1"/>
            <a:r>
              <a:rPr lang="fa-IR" b="1" dirty="0">
                <a:cs typeface="B Nazanin" panose="00000400000000000000" pitchFamily="2" charset="-78"/>
              </a:rPr>
              <a:t>تغییر در ساختار بازار و صنعت</a:t>
            </a:r>
            <a:r>
              <a:rPr lang="fa-IR" dirty="0">
                <a:cs typeface="B Nazanin" panose="00000400000000000000" pitchFamily="2" charset="-78"/>
              </a:rPr>
              <a:t>: تغییرات تامین مالی خدمات سلامت و پاسخ های سازمانی به تهدیدات ادراک شده از محیط</a:t>
            </a:r>
          </a:p>
          <a:p>
            <a:pPr algn="r" rtl="1"/>
            <a:r>
              <a:rPr lang="fa-IR" b="1" dirty="0">
                <a:cs typeface="B Nazanin" panose="00000400000000000000" pitchFamily="2" charset="-78"/>
              </a:rPr>
              <a:t>پیر شدن جمعیت: </a:t>
            </a:r>
            <a:r>
              <a:rPr lang="fa-IR" dirty="0">
                <a:cs typeface="B Nazanin" panose="00000400000000000000" pitchFamily="2" charset="-78"/>
              </a:rPr>
              <a:t>مراقبت بلند مدت سالمندان ، افزایش تنوع در جمعیت، تفاوت نیازها، چالش های موجود و بروز فرصتهای جدید</a:t>
            </a:r>
          </a:p>
          <a:p>
            <a:pPr algn="r" rtl="1"/>
            <a:r>
              <a:rPr lang="fa-IR" b="1" dirty="0">
                <a:cs typeface="B Nazanin" panose="00000400000000000000" pitchFamily="2" charset="-78"/>
              </a:rPr>
              <a:t>بهبود فرایند</a:t>
            </a:r>
            <a:r>
              <a:rPr lang="fa-IR" dirty="0">
                <a:cs typeface="B Nazanin" panose="00000400000000000000" pitchFamily="2" charset="-78"/>
              </a:rPr>
              <a:t>: از نظر سیستم های نرم افزاری، بهبود کیفیت خدمات ارائه شده، وجود خرده نظلام های سلامت و...</a:t>
            </a:r>
          </a:p>
          <a:p>
            <a:pPr algn="r" rtl="1"/>
            <a:r>
              <a:rPr lang="fa-IR" b="1" dirty="0">
                <a:cs typeface="B Nazanin" panose="00000400000000000000" pitchFamily="2" charset="-78"/>
              </a:rPr>
              <a:t>ناهمگونی نظام ارائه خدمات: </a:t>
            </a:r>
            <a:r>
              <a:rPr lang="fa-IR" dirty="0">
                <a:cs typeface="B Nazanin" panose="00000400000000000000" pitchFamily="2" charset="-78"/>
              </a:rPr>
              <a:t>تفاوت میان انتظارات مشتریان  ارائه خدمات= فرصتهای طلایی کارافرینی</a:t>
            </a:r>
          </a:p>
          <a:p>
            <a:pPr algn="r" rtl="1"/>
            <a:r>
              <a:rPr lang="fa-IR" b="1" dirty="0">
                <a:cs typeface="B Nazanin" panose="00000400000000000000" pitchFamily="2" charset="-78"/>
              </a:rPr>
              <a:t>عدم اطمینان</a:t>
            </a:r>
            <a:r>
              <a:rPr lang="fa-IR" dirty="0">
                <a:cs typeface="B Nazanin" panose="00000400000000000000" pitchFamily="2" charset="-78"/>
              </a:rPr>
              <a:t>: تغییرات سریع و عدم اطمینان در این حوزه = شناسایی فرصتهای مناسب در زمان و مکان مناسب</a:t>
            </a:r>
            <a:endParaRPr lang="en-US" dirty="0">
              <a:cs typeface="B Nazanin" panose="00000400000000000000" pitchFamily="2" charset="-78"/>
            </a:endParaRPr>
          </a:p>
        </p:txBody>
      </p:sp>
    </p:spTree>
    <p:extLst>
      <p:ext uri="{BB962C8B-B14F-4D97-AF65-F5344CB8AC3E}">
        <p14:creationId xmlns:p14="http://schemas.microsoft.com/office/powerpoint/2010/main" val="3939634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E332EF-6611-419A-9A59-45C57F29E9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201B5EB-36AB-4579-A95D-C077498F0405}"/>
              </a:ext>
            </a:extLst>
          </p:cNvPr>
          <p:cNvSpPr>
            <a:spLocks noGrp="1"/>
          </p:cNvSpPr>
          <p:nvPr>
            <p:ph idx="1"/>
          </p:nvPr>
        </p:nvSpPr>
        <p:spPr/>
        <p:txBody>
          <a:bodyPr>
            <a:normAutofit/>
          </a:bodyPr>
          <a:lstStyle/>
          <a:p>
            <a:pPr marL="0" indent="0" algn="ctr" rtl="1">
              <a:buNone/>
            </a:pPr>
            <a:r>
              <a:rPr lang="fa-IR" sz="2400" dirty="0">
                <a:cs typeface="B Nazanin" panose="00000400000000000000" pitchFamily="2" charset="-78"/>
              </a:rPr>
              <a:t>با نگاه به این نیروهای پیشران، واضح است که</a:t>
            </a:r>
            <a:r>
              <a:rPr lang="fa-IR" sz="2400" b="1" dirty="0">
                <a:cs typeface="B Nazanin" panose="00000400000000000000" pitchFamily="2" charset="-78"/>
              </a:rPr>
              <a:t> فرصتهای کارافرینانه همواره در صنعت سلامت حضور دارند</a:t>
            </a:r>
            <a:r>
              <a:rPr lang="fa-IR" sz="2400" dirty="0">
                <a:cs typeface="B Nazanin" panose="00000400000000000000" pitchFamily="2" charset="-78"/>
              </a:rPr>
              <a:t>. وجود محیط غنی از منابع گوناگون، فضایی مناسب برای توسعه فهالیتهای نواورانه با پتانسیل خلق ارزش برای گروه های مختلف ذی نفع را فراهم می کند. </a:t>
            </a:r>
            <a:endParaRPr lang="en-US" sz="2400" dirty="0">
              <a:cs typeface="B Nazanin" panose="00000400000000000000" pitchFamily="2" charset="-78"/>
            </a:endParaRPr>
          </a:p>
        </p:txBody>
      </p:sp>
    </p:spTree>
    <p:extLst>
      <p:ext uri="{BB962C8B-B14F-4D97-AF65-F5344CB8AC3E}">
        <p14:creationId xmlns:p14="http://schemas.microsoft.com/office/powerpoint/2010/main" val="3926162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0" y="274638"/>
            <a:ext cx="9144000" cy="1143000"/>
          </a:xfrm>
          <a:solidFill>
            <a:srgbClr val="FFFF00"/>
          </a:solidFill>
        </p:spPr>
        <p:txBody>
          <a:bodyPr>
            <a:normAutofit/>
          </a:bodyPr>
          <a:lstStyle/>
          <a:p>
            <a:pPr algn="ctr" rtl="1"/>
            <a:r>
              <a:rPr lang="fa-IR" sz="3200" dirty="0">
                <a:cs typeface="B Titr" panose="00000700000000000000" pitchFamily="2" charset="-78"/>
              </a:rPr>
              <a:t>*گام‌های کارآفرینی</a:t>
            </a:r>
            <a:endParaRPr lang="en-US" sz="3200" dirty="0">
              <a:cs typeface="B Titr" panose="00000700000000000000" pitchFamily="2" charset="-78"/>
            </a:endParaRPr>
          </a:p>
        </p:txBody>
      </p:sp>
      <p:sp>
        <p:nvSpPr>
          <p:cNvPr id="3" name="Content Placeholder 2"/>
          <p:cNvSpPr>
            <a:spLocks noGrp="1"/>
          </p:cNvSpPr>
          <p:nvPr>
            <p:ph idx="1"/>
          </p:nvPr>
        </p:nvSpPr>
        <p:spPr>
          <a:xfrm>
            <a:off x="1524000" y="1447800"/>
            <a:ext cx="9144000" cy="5410200"/>
          </a:xfrm>
        </p:spPr>
        <p:txBody>
          <a:bodyPr numCol="1">
            <a:normAutofit/>
          </a:bodyPr>
          <a:lstStyle/>
          <a:p>
            <a:pPr marL="0" indent="0" algn="ctr" rtl="1">
              <a:lnSpc>
                <a:spcPct val="150000"/>
              </a:lnSpc>
              <a:spcBef>
                <a:spcPts val="1200"/>
              </a:spcBef>
              <a:spcAft>
                <a:spcPts val="600"/>
              </a:spcAft>
              <a:buNone/>
            </a:pPr>
            <a:r>
              <a:rPr lang="fa-IR" sz="3600" b="1" dirty="0">
                <a:solidFill>
                  <a:srgbClr val="FF0000"/>
                </a:solidFill>
                <a:cs typeface="B Nazanin" panose="00000400000000000000" pitchFamily="2" charset="-78"/>
              </a:rPr>
              <a:t>گام دوم: </a:t>
            </a:r>
            <a:r>
              <a:rPr lang="fa-IR" sz="3600" dirty="0">
                <a:cs typeface="B Nazanin" panose="00000400000000000000" pitchFamily="2" charset="-78"/>
              </a:rPr>
              <a:t>ارزیابی فرصت </a:t>
            </a:r>
          </a:p>
          <a:p>
            <a:pPr marL="0" indent="0" algn="ctr" rtl="1">
              <a:lnSpc>
                <a:spcPct val="150000"/>
              </a:lnSpc>
              <a:spcBef>
                <a:spcPts val="1200"/>
              </a:spcBef>
              <a:spcAft>
                <a:spcPts val="600"/>
              </a:spcAft>
              <a:buNone/>
            </a:pPr>
            <a:r>
              <a:rPr lang="fa-IR" sz="2800" dirty="0">
                <a:solidFill>
                  <a:srgbClr val="7030A0"/>
                </a:solidFill>
                <a:cs typeface="B Nazanin" panose="00000400000000000000" pitchFamily="2" charset="-78"/>
              </a:rPr>
              <a:t>معیارهای کمی</a:t>
            </a:r>
            <a:r>
              <a:rPr lang="fa-IR" sz="2800" dirty="0">
                <a:cs typeface="B Nazanin" panose="00000400000000000000" pitchFamily="2" charset="-78"/>
              </a:rPr>
              <a:t>: (سرمایه مورد نیاز، نرخ بازگشت سرمایه، اندازه بازار، سهم از بازار، حاشیه سود، تسهیلات دولتی و غیردولتی، رشد بازار، زمانبندی فرصت)</a:t>
            </a:r>
          </a:p>
          <a:p>
            <a:pPr marL="0" indent="0" algn="just" rtl="1">
              <a:lnSpc>
                <a:spcPct val="150000"/>
              </a:lnSpc>
              <a:spcBef>
                <a:spcPts val="1200"/>
              </a:spcBef>
              <a:spcAft>
                <a:spcPts val="600"/>
              </a:spcAft>
              <a:buNone/>
            </a:pPr>
            <a:r>
              <a:rPr lang="fa-IR" sz="2800" dirty="0">
                <a:solidFill>
                  <a:srgbClr val="00B050"/>
                </a:solidFill>
                <a:cs typeface="B Nazanin" panose="00000400000000000000" pitchFamily="2" charset="-78"/>
              </a:rPr>
              <a:t>معیارهای کیفی</a:t>
            </a:r>
            <a:r>
              <a:rPr lang="fa-IR" sz="2800" dirty="0">
                <a:cs typeface="B Nazanin" panose="00000400000000000000" pitchFamily="2" charset="-78"/>
              </a:rPr>
              <a:t>: (ویژگی‌های فرهنگی، توانایی رقبا، ویژگی‌های جغرافیایی، ساختار نیروی انسانی، روندهیا سیاسی اجتماعی، قوانین دولتی، الگوها و روندهای موجود)</a:t>
            </a:r>
          </a:p>
          <a:p>
            <a:pPr marL="0" indent="0" algn="ctr" rtl="1">
              <a:lnSpc>
                <a:spcPct val="150000"/>
              </a:lnSpc>
              <a:spcBef>
                <a:spcPts val="1200"/>
              </a:spcBef>
              <a:spcAft>
                <a:spcPts val="600"/>
              </a:spcAft>
              <a:buNone/>
            </a:pPr>
            <a:r>
              <a:rPr lang="fa-IR" sz="1400" b="1" u="sng" dirty="0">
                <a:solidFill>
                  <a:srgbClr val="00B050"/>
                </a:solidFill>
                <a:cs typeface="B Nazanin" panose="00000400000000000000" pitchFamily="2" charset="-78"/>
              </a:rPr>
              <a:t># کلیپ ارزش در بوم کسب و کار و ارزیابی ایده</a:t>
            </a:r>
          </a:p>
          <a:p>
            <a:pPr marL="0" indent="0" algn="just" rtl="1">
              <a:lnSpc>
                <a:spcPct val="150000"/>
              </a:lnSpc>
              <a:spcBef>
                <a:spcPts val="1200"/>
              </a:spcBef>
              <a:spcAft>
                <a:spcPts val="600"/>
              </a:spcAft>
              <a:buNone/>
            </a:pPr>
            <a:endParaRPr lang="fa-IR" sz="2800" dirty="0">
              <a:cs typeface="B Nazanin" panose="00000400000000000000" pitchFamily="2" charset="-78"/>
            </a:endParaRPr>
          </a:p>
        </p:txBody>
      </p:sp>
    </p:spTree>
    <p:extLst>
      <p:ext uri="{BB962C8B-B14F-4D97-AF65-F5344CB8AC3E}">
        <p14:creationId xmlns:p14="http://schemas.microsoft.com/office/powerpoint/2010/main" val="3736656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dirty="0">
                <a:effectLst/>
                <a:cs typeface="B Nazanin" pitchFamily="2" charset="-78"/>
              </a:rPr>
              <a:t>*توسعه و بهبود ایده های خام</a:t>
            </a:r>
            <a:endParaRPr lang="en-US" dirty="0">
              <a:effectLst/>
              <a:cs typeface="B Nazanin" pitchFamily="2" charset="-78"/>
            </a:endParaRPr>
          </a:p>
        </p:txBody>
      </p:sp>
      <p:sp>
        <p:nvSpPr>
          <p:cNvPr id="3" name="Content Placeholder 2"/>
          <p:cNvSpPr>
            <a:spLocks noGrp="1"/>
          </p:cNvSpPr>
          <p:nvPr>
            <p:ph idx="1"/>
          </p:nvPr>
        </p:nvSpPr>
        <p:spPr>
          <a:xfrm>
            <a:off x="2743200" y="1447800"/>
            <a:ext cx="7498080" cy="4800600"/>
          </a:xfrm>
        </p:spPr>
        <p:txBody>
          <a:bodyPr>
            <a:normAutofit/>
          </a:bodyPr>
          <a:lstStyle/>
          <a:p>
            <a:pPr marL="596646" indent="-514350" algn="r" rtl="1"/>
            <a:r>
              <a:rPr lang="fa-IR" sz="2400" dirty="0">
                <a:solidFill>
                  <a:srgbClr val="FF0000"/>
                </a:solidFill>
                <a:cs typeface="B Nazanin" pitchFamily="2" charset="-78"/>
              </a:rPr>
              <a:t> </a:t>
            </a:r>
            <a:r>
              <a:rPr lang="fa-IR" sz="2400" dirty="0">
                <a:cs typeface="B Nazanin" pitchFamily="2" charset="-78"/>
              </a:rPr>
              <a:t>ایده خود را بپرورید: آیا اصلا ایده تان به درد بخور است یا نه؟</a:t>
            </a:r>
          </a:p>
          <a:p>
            <a:pPr marL="596646" indent="-514350" algn="r" rtl="1"/>
            <a:r>
              <a:rPr lang="fa-IR" sz="2400" dirty="0">
                <a:cs typeface="B Nazanin" pitchFamily="2" charset="-78"/>
              </a:rPr>
              <a:t>گروهی و شاداب کار کنید.</a:t>
            </a:r>
          </a:p>
          <a:p>
            <a:pPr marL="596646" indent="-514350" algn="r" rtl="1"/>
            <a:r>
              <a:rPr lang="fa-IR" sz="2400" dirty="0">
                <a:cs typeface="B Nazanin" pitchFamily="2" charset="-78"/>
              </a:rPr>
              <a:t>ایده اولیه را بهبود دهید.</a:t>
            </a:r>
          </a:p>
          <a:p>
            <a:pPr marL="596646" indent="-514350" algn="r" rtl="1"/>
            <a:r>
              <a:rPr lang="fa-IR" sz="2400" dirty="0">
                <a:cs typeface="B Nazanin" pitchFamily="2" charset="-78"/>
              </a:rPr>
              <a:t>بازار هدف را بشناسید.</a:t>
            </a:r>
          </a:p>
          <a:p>
            <a:pPr marL="596646" indent="-514350" algn="r" rtl="1"/>
            <a:r>
              <a:rPr lang="fa-IR" sz="2400" dirty="0">
                <a:cs typeface="B Nazanin" pitchFamily="2" charset="-78"/>
              </a:rPr>
              <a:t>نیاز های مشتریان خود را بشناسید.</a:t>
            </a:r>
          </a:p>
          <a:p>
            <a:pPr marL="596646" indent="-514350" algn="r" rtl="1"/>
            <a:r>
              <a:rPr lang="fa-IR" sz="2400" dirty="0">
                <a:cs typeface="B Nazanin" pitchFamily="2" charset="-78"/>
              </a:rPr>
              <a:t>از متخصصان کمک بگیرید.</a:t>
            </a:r>
          </a:p>
        </p:txBody>
      </p:sp>
      <p:pic>
        <p:nvPicPr>
          <p:cNvPr id="1026" name="Picture 2" descr="C:\Users\shahi-36237773\AppData\Local\Microsoft\Windows\Temporary Internet Files\Content.IE5\QVM87PPU\Clipart_Work_Together_Idea[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757404"/>
            <a:ext cx="2819400" cy="226239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hahi-36237773\AppData\Local\Microsoft\Windows\Temporary Internet Files\Content.IE5\2LN1SMG9\idea[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3962400"/>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1" y="1247776"/>
            <a:ext cx="1838325" cy="2486025"/>
          </a:xfrm>
          <a:prstGeom prst="rect">
            <a:avLst/>
          </a:prstGeom>
        </p:spPr>
      </p:pic>
      <p:grpSp>
        <p:nvGrpSpPr>
          <p:cNvPr id="11" name="Group 10"/>
          <p:cNvGrpSpPr/>
          <p:nvPr/>
        </p:nvGrpSpPr>
        <p:grpSpPr>
          <a:xfrm>
            <a:off x="2743200" y="3200400"/>
            <a:ext cx="3048000" cy="2514600"/>
            <a:chOff x="6324600" y="4114800"/>
            <a:chExt cx="3048000" cy="2514600"/>
          </a:xfrm>
        </p:grpSpPr>
        <p:cxnSp>
          <p:nvCxnSpPr>
            <p:cNvPr id="6" name="Straight Connector 5"/>
            <p:cNvCxnSpPr/>
            <p:nvPr/>
          </p:nvCxnSpPr>
          <p:spPr>
            <a:xfrm>
              <a:off x="7924800" y="4114800"/>
              <a:ext cx="0" cy="2514600"/>
            </a:xfrm>
            <a:prstGeom prst="line">
              <a:avLst/>
            </a:prstGeom>
          </p:spPr>
          <p:style>
            <a:lnRef idx="2">
              <a:schemeClr val="accent3"/>
            </a:lnRef>
            <a:fillRef idx="0">
              <a:schemeClr val="accent3"/>
            </a:fillRef>
            <a:effectRef idx="1">
              <a:schemeClr val="accent3"/>
            </a:effectRef>
            <a:fontRef idx="minor">
              <a:schemeClr val="tx1"/>
            </a:fontRef>
          </p:style>
        </p:cxnSp>
        <p:cxnSp>
          <p:nvCxnSpPr>
            <p:cNvPr id="8" name="Straight Connector 7"/>
            <p:cNvCxnSpPr/>
            <p:nvPr/>
          </p:nvCxnSpPr>
          <p:spPr>
            <a:xfrm>
              <a:off x="6477000" y="4572000"/>
              <a:ext cx="2895600" cy="0"/>
            </a:xfrm>
            <a:prstGeom prst="line">
              <a:avLst/>
            </a:prstGeom>
          </p:spPr>
          <p:style>
            <a:lnRef idx="2">
              <a:schemeClr val="accent3"/>
            </a:lnRef>
            <a:fillRef idx="0">
              <a:schemeClr val="accent3"/>
            </a:fillRef>
            <a:effectRef idx="1">
              <a:schemeClr val="accent3"/>
            </a:effectRef>
            <a:fontRef idx="minor">
              <a:schemeClr val="tx1"/>
            </a:fontRef>
          </p:style>
        </p:cxnSp>
        <p:sp>
          <p:nvSpPr>
            <p:cNvPr id="10" name="TextBox 9"/>
            <p:cNvSpPr txBox="1"/>
            <p:nvPr/>
          </p:nvSpPr>
          <p:spPr>
            <a:xfrm>
              <a:off x="7962900" y="4188023"/>
              <a:ext cx="1257300" cy="307777"/>
            </a:xfrm>
            <a:prstGeom prst="rect">
              <a:avLst/>
            </a:prstGeom>
            <a:noFill/>
            <a:ln>
              <a:noFill/>
            </a:ln>
          </p:spPr>
          <p:txBody>
            <a:bodyPr wrap="square" rtlCol="0">
              <a:spAutoFit/>
            </a:bodyPr>
            <a:lstStyle/>
            <a:p>
              <a:pPr algn="r"/>
              <a:r>
                <a:rPr lang="fa-IR" sz="1400" b="1" dirty="0">
                  <a:cs typeface="B Nazanin" pitchFamily="2" charset="-78"/>
                </a:rPr>
                <a:t>نیازهای مشتریان</a:t>
              </a:r>
              <a:endParaRPr lang="en-US" sz="1400" b="1" dirty="0">
                <a:cs typeface="B Nazanin" pitchFamily="2" charset="-78"/>
              </a:endParaRPr>
            </a:p>
          </p:txBody>
        </p:sp>
        <p:sp>
          <p:nvSpPr>
            <p:cNvPr id="13" name="TextBox 12"/>
            <p:cNvSpPr txBox="1"/>
            <p:nvPr/>
          </p:nvSpPr>
          <p:spPr>
            <a:xfrm>
              <a:off x="6324600" y="4191000"/>
              <a:ext cx="1519238" cy="307777"/>
            </a:xfrm>
            <a:prstGeom prst="rect">
              <a:avLst/>
            </a:prstGeom>
            <a:noFill/>
          </p:spPr>
          <p:txBody>
            <a:bodyPr wrap="square" rtlCol="0">
              <a:spAutoFit/>
            </a:bodyPr>
            <a:lstStyle/>
            <a:p>
              <a:pPr algn="r"/>
              <a:r>
                <a:rPr lang="fa-IR" sz="1400" b="1" dirty="0">
                  <a:cs typeface="B Nazanin" pitchFamily="2" charset="-78"/>
                </a:rPr>
                <a:t>ویژگی های محصول</a:t>
              </a:r>
              <a:endParaRPr lang="en-US" sz="1400" b="1" dirty="0">
                <a:cs typeface="B Nazanin" pitchFamily="2" charset="-7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42" presetClass="exit" presetSubtype="0" fill="hold" nodeType="withEffect">
                                  <p:stCondLst>
                                    <p:cond delay="0"/>
                                  </p:stCondLst>
                                  <p:childTnLst>
                                    <p:animEffect transition="out" filter="fade">
                                      <p:cBhvr>
                                        <p:cTn id="21" dur="1000"/>
                                        <p:tgtEl>
                                          <p:spTgt spid="4"/>
                                        </p:tgtEl>
                                      </p:cBhvr>
                                    </p:animEffect>
                                    <p:anim calcmode="lin" valueType="num">
                                      <p:cBhvr>
                                        <p:cTn id="22" dur="1000"/>
                                        <p:tgtEl>
                                          <p:spTgt spid="4"/>
                                        </p:tgtEl>
                                        <p:attrNameLst>
                                          <p:attrName>ppt_x</p:attrName>
                                        </p:attrNameLst>
                                      </p:cBhvr>
                                      <p:tavLst>
                                        <p:tav tm="0">
                                          <p:val>
                                            <p:strVal val="ppt_x"/>
                                          </p:val>
                                        </p:tav>
                                        <p:tav tm="100000">
                                          <p:val>
                                            <p:strVal val="ppt_x"/>
                                          </p:val>
                                        </p:tav>
                                      </p:tavLst>
                                    </p:anim>
                                    <p:anim calcmode="lin" valueType="num">
                                      <p:cBhvr>
                                        <p:cTn id="23" dur="1000"/>
                                        <p:tgtEl>
                                          <p:spTgt spid="4"/>
                                        </p:tgtEl>
                                        <p:attrNameLst>
                                          <p:attrName>ppt_y</p:attrName>
                                        </p:attrNameLst>
                                      </p:cBhvr>
                                      <p:tavLst>
                                        <p:tav tm="0">
                                          <p:val>
                                            <p:strVal val="ppt_y"/>
                                          </p:val>
                                        </p:tav>
                                        <p:tav tm="100000">
                                          <p:val>
                                            <p:strVal val="ppt_y+.1"/>
                                          </p:val>
                                        </p:tav>
                                      </p:tavLst>
                                    </p:anim>
                                    <p:set>
                                      <p:cBhvr>
                                        <p:cTn id="24" dur="1" fill="hold">
                                          <p:stCondLst>
                                            <p:cond delay="999"/>
                                          </p:stCondLst>
                                        </p:cTn>
                                        <p:tgtEl>
                                          <p:spTgt spid="4"/>
                                        </p:tgtEl>
                                        <p:attrNameLst>
                                          <p:attrName>style.visibility</p:attrName>
                                        </p:attrNameLst>
                                      </p:cBhvr>
                                      <p:to>
                                        <p:strVal val="hidden"/>
                                      </p:to>
                                    </p:set>
                                  </p:childTnLst>
                                </p:cTn>
                              </p:par>
                              <p:par>
                                <p:cTn id="25" presetID="16" presetClass="entr" presetSubtype="21"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arn(inVertical)">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4" presetID="10" presetClass="exit" presetSubtype="0" fill="hold" nodeType="withEffect">
                                  <p:stCondLst>
                                    <p:cond delay="0"/>
                                  </p:stCondLst>
                                  <p:childTnLst>
                                    <p:animEffect transition="out" filter="fade">
                                      <p:cBhvr>
                                        <p:cTn id="35" dur="500"/>
                                        <p:tgtEl>
                                          <p:spTgt spid="1026"/>
                                        </p:tgtEl>
                                      </p:cBhvr>
                                    </p:animEffect>
                                    <p:set>
                                      <p:cBhvr>
                                        <p:cTn id="36" dur="1" fill="hold">
                                          <p:stCondLst>
                                            <p:cond delay="499"/>
                                          </p:stCondLst>
                                        </p:cTn>
                                        <p:tgtEl>
                                          <p:spTgt spid="1026"/>
                                        </p:tgtEl>
                                        <p:attrNameLst>
                                          <p:attrName>style.visibility</p:attrName>
                                        </p:attrNameLst>
                                      </p:cBhvr>
                                      <p:to>
                                        <p:strVal val="hidden"/>
                                      </p:to>
                                    </p:set>
                                  </p:childTnLst>
                                </p:cTn>
                              </p:par>
                              <p:par>
                                <p:cTn id="37" presetID="6" presetClass="entr" presetSubtype="16" fill="hold" nodeType="withEffect">
                                  <p:stCondLst>
                                    <p:cond delay="0"/>
                                  </p:stCondLst>
                                  <p:childTnLst>
                                    <p:set>
                                      <p:cBhvr>
                                        <p:cTn id="38" dur="1" fill="hold">
                                          <p:stCondLst>
                                            <p:cond delay="0"/>
                                          </p:stCondLst>
                                        </p:cTn>
                                        <p:tgtEl>
                                          <p:spTgt spid="1027"/>
                                        </p:tgtEl>
                                        <p:attrNameLst>
                                          <p:attrName>style.visibility</p:attrName>
                                        </p:attrNameLst>
                                      </p:cBhvr>
                                      <p:to>
                                        <p:strVal val="visible"/>
                                      </p:to>
                                    </p:set>
                                    <p:animEffect transition="in" filter="circle(in)">
                                      <p:cBhvr>
                                        <p:cTn id="39" dur="2000"/>
                                        <p:tgtEl>
                                          <p:spTgt spid="102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additive="base">
                                        <p:cTn id="4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additive="base">
                                        <p:cTn id="5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4" end="4"/>
                                            </p:txEl>
                                          </p:spTgt>
                                        </p:tgtEl>
                                        <p:attrNameLst>
                                          <p:attrName>ppt_y</p:attrName>
                                        </p:attrNameLst>
                                      </p:cBhvr>
                                      <p:tavLst>
                                        <p:tav tm="0">
                                          <p:val>
                                            <p:strVal val="1+#ppt_h/2"/>
                                          </p:val>
                                        </p:tav>
                                        <p:tav tm="100000">
                                          <p:val>
                                            <p:strVal val="#ppt_y"/>
                                          </p:val>
                                        </p:tav>
                                      </p:tavLst>
                                    </p:anim>
                                  </p:childTnLst>
                                </p:cTn>
                              </p:par>
                              <p:par>
                                <p:cTn id="52" presetID="14" presetClass="exit" presetSubtype="10" fill="hold" nodeType="withEffect">
                                  <p:stCondLst>
                                    <p:cond delay="0"/>
                                  </p:stCondLst>
                                  <p:childTnLst>
                                    <p:animEffect transition="out" filter="randombar(horizontal)">
                                      <p:cBhvr>
                                        <p:cTn id="53" dur="500"/>
                                        <p:tgtEl>
                                          <p:spTgt spid="1027"/>
                                        </p:tgtEl>
                                      </p:cBhvr>
                                    </p:animEffect>
                                    <p:set>
                                      <p:cBhvr>
                                        <p:cTn id="54" dur="1" fill="hold">
                                          <p:stCondLst>
                                            <p:cond delay="499"/>
                                          </p:stCondLst>
                                        </p:cTn>
                                        <p:tgtEl>
                                          <p:spTgt spid="1027"/>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 calcmode="lin" valueType="num">
                                      <p:cBhvr additive="base">
                                        <p:cTn id="6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63" presetID="6" presetClass="exit" presetSubtype="32" fill="hold" nodeType="withEffect">
                                  <p:stCondLst>
                                    <p:cond delay="0"/>
                                  </p:stCondLst>
                                  <p:childTnLst>
                                    <p:animEffect transition="out" filter="circle(out)">
                                      <p:cBhvr>
                                        <p:cTn id="64" dur="2000"/>
                                        <p:tgtEl>
                                          <p:spTgt spid="11"/>
                                        </p:tgtEl>
                                      </p:cBhvr>
                                    </p:animEffect>
                                    <p:set>
                                      <p:cBhvr>
                                        <p:cTn id="65"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0" y="274638"/>
            <a:ext cx="9144000" cy="1143000"/>
          </a:xfrm>
          <a:solidFill>
            <a:srgbClr val="FFFF00"/>
          </a:solidFill>
        </p:spPr>
        <p:txBody>
          <a:bodyPr>
            <a:normAutofit/>
          </a:bodyPr>
          <a:lstStyle/>
          <a:p>
            <a:pPr algn="ctr" rtl="1"/>
            <a:r>
              <a:rPr lang="fa-IR" sz="3200" dirty="0">
                <a:cs typeface="B Titr" panose="00000700000000000000" pitchFamily="2" charset="-78"/>
              </a:rPr>
              <a:t>گام‌های کارآفرینی</a:t>
            </a:r>
            <a:endParaRPr lang="en-US" sz="3200" dirty="0">
              <a:cs typeface="B Titr" panose="00000700000000000000" pitchFamily="2" charset="-78"/>
            </a:endParaRPr>
          </a:p>
        </p:txBody>
      </p:sp>
      <p:sp>
        <p:nvSpPr>
          <p:cNvPr id="3" name="Content Placeholder 2"/>
          <p:cNvSpPr>
            <a:spLocks noGrp="1"/>
          </p:cNvSpPr>
          <p:nvPr>
            <p:ph idx="1"/>
          </p:nvPr>
        </p:nvSpPr>
        <p:spPr>
          <a:xfrm>
            <a:off x="1524000" y="1447800"/>
            <a:ext cx="9144000" cy="5410200"/>
          </a:xfrm>
        </p:spPr>
        <p:txBody>
          <a:bodyPr numCol="1">
            <a:normAutofit/>
          </a:bodyPr>
          <a:lstStyle/>
          <a:p>
            <a:pPr marL="0" indent="0" algn="ctr" rtl="1">
              <a:lnSpc>
                <a:spcPct val="150000"/>
              </a:lnSpc>
              <a:spcBef>
                <a:spcPts val="1200"/>
              </a:spcBef>
              <a:spcAft>
                <a:spcPts val="600"/>
              </a:spcAft>
              <a:buNone/>
            </a:pPr>
            <a:endParaRPr lang="fa-IR" sz="2800" b="1" dirty="0">
              <a:solidFill>
                <a:srgbClr val="FF0000"/>
              </a:solidFill>
              <a:cs typeface="B Lotus" pitchFamily="2" charset="-78"/>
            </a:endParaRPr>
          </a:p>
          <a:p>
            <a:pPr marL="0" indent="0" algn="ctr" rtl="1">
              <a:lnSpc>
                <a:spcPct val="150000"/>
              </a:lnSpc>
              <a:spcBef>
                <a:spcPts val="1200"/>
              </a:spcBef>
              <a:spcAft>
                <a:spcPts val="600"/>
              </a:spcAft>
              <a:buNone/>
            </a:pPr>
            <a:endParaRPr lang="fa-IR" sz="2800" b="1" dirty="0">
              <a:solidFill>
                <a:srgbClr val="FF0000"/>
              </a:solidFill>
              <a:cs typeface="B Lotus" pitchFamily="2" charset="-78"/>
            </a:endParaRPr>
          </a:p>
          <a:p>
            <a:pPr marL="0" indent="0" algn="ctr" rtl="1">
              <a:lnSpc>
                <a:spcPct val="150000"/>
              </a:lnSpc>
              <a:spcBef>
                <a:spcPts val="1200"/>
              </a:spcBef>
              <a:spcAft>
                <a:spcPts val="600"/>
              </a:spcAft>
              <a:buNone/>
            </a:pPr>
            <a:r>
              <a:rPr lang="fa-IR" sz="2800" b="1" dirty="0">
                <a:solidFill>
                  <a:srgbClr val="FF0000"/>
                </a:solidFill>
                <a:cs typeface="B Lotus" pitchFamily="2" charset="-78"/>
              </a:rPr>
              <a:t>گام سوم: </a:t>
            </a:r>
            <a:r>
              <a:rPr lang="fa-IR" sz="2800" dirty="0">
                <a:cs typeface="B Lotus" pitchFamily="2" charset="-78"/>
              </a:rPr>
              <a:t>بهره‎برداری از فرصت </a:t>
            </a:r>
          </a:p>
          <a:p>
            <a:pPr marL="0" indent="0" algn="ctr" rtl="1">
              <a:lnSpc>
                <a:spcPct val="150000"/>
              </a:lnSpc>
              <a:spcBef>
                <a:spcPts val="1200"/>
              </a:spcBef>
              <a:spcAft>
                <a:spcPts val="600"/>
              </a:spcAft>
              <a:buNone/>
            </a:pPr>
            <a:r>
              <a:rPr lang="fa-IR" sz="2800" dirty="0">
                <a:cs typeface="B Lotus" pitchFamily="2" charset="-78"/>
              </a:rPr>
              <a:t>نگارش مدل کسب و کار / اجرا</a:t>
            </a:r>
          </a:p>
        </p:txBody>
      </p:sp>
    </p:spTree>
    <p:extLst>
      <p:ext uri="{BB962C8B-B14F-4D97-AF65-F5344CB8AC3E}">
        <p14:creationId xmlns:p14="http://schemas.microsoft.com/office/powerpoint/2010/main" val="629172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CB324C-0DDB-4337-883A-85F41122F130}"/>
              </a:ext>
            </a:extLst>
          </p:cNvPr>
          <p:cNvSpPr>
            <a:spLocks noGrp="1"/>
          </p:cNvSpPr>
          <p:nvPr>
            <p:ph type="title"/>
          </p:nvPr>
        </p:nvSpPr>
        <p:spPr/>
        <p:txBody>
          <a:bodyPr/>
          <a:lstStyle/>
          <a:p>
            <a:pPr algn="ctr" rtl="1"/>
            <a:r>
              <a:rPr lang="fa-IR" dirty="0">
                <a:cs typeface="B Nazanin" panose="00000400000000000000" pitchFamily="2" charset="-78"/>
              </a:rPr>
              <a:t>چرخه عمر فناوری (</a:t>
            </a:r>
            <a:r>
              <a:rPr lang="en-US" dirty="0" err="1">
                <a:cs typeface="B Nazanin" panose="00000400000000000000" pitchFamily="2" charset="-78"/>
              </a:rPr>
              <a:t>Technilogy</a:t>
            </a:r>
            <a:r>
              <a:rPr lang="en-US" dirty="0">
                <a:cs typeface="B Nazanin" panose="00000400000000000000" pitchFamily="2" charset="-78"/>
              </a:rPr>
              <a:t> life cycle</a:t>
            </a:r>
            <a:r>
              <a:rPr lang="fa-IR" dirty="0">
                <a:cs typeface="B Nazanin" panose="00000400000000000000" pitchFamily="2" charset="-78"/>
              </a:rPr>
              <a:t>)</a:t>
            </a:r>
            <a:endParaRPr lang="en-US" dirty="0">
              <a:cs typeface="B Nazanin" panose="00000400000000000000" pitchFamily="2" charset="-78"/>
            </a:endParaRPr>
          </a:p>
        </p:txBody>
      </p:sp>
      <p:sp>
        <p:nvSpPr>
          <p:cNvPr id="3" name="Content Placeholder 2">
            <a:extLst>
              <a:ext uri="{FF2B5EF4-FFF2-40B4-BE49-F238E27FC236}">
                <a16:creationId xmlns:a16="http://schemas.microsoft.com/office/drawing/2014/main" xmlns="" id="{F3355227-D61A-40F7-9E8E-8EBD944831FB}"/>
              </a:ext>
            </a:extLst>
          </p:cNvPr>
          <p:cNvSpPr>
            <a:spLocks noGrp="1"/>
          </p:cNvSpPr>
          <p:nvPr>
            <p:ph idx="1"/>
          </p:nvPr>
        </p:nvSpPr>
        <p:spPr>
          <a:xfrm>
            <a:off x="1024127" y="1770926"/>
            <a:ext cx="10307487" cy="4780343"/>
          </a:xfrm>
        </p:spPr>
        <p:txBody>
          <a:bodyPr>
            <a:normAutofit/>
          </a:bodyPr>
          <a:lstStyle/>
          <a:p>
            <a:pPr algn="r" rtl="1"/>
            <a:r>
              <a:rPr lang="fa-IR" b="1" dirty="0">
                <a:solidFill>
                  <a:srgbClr val="00B0F0"/>
                </a:solidFill>
                <a:cs typeface="B Nazanin" panose="00000400000000000000" pitchFamily="2" charset="-78"/>
              </a:rPr>
              <a:t>فناوری ها دارای عمر محدودی هستند</a:t>
            </a:r>
            <a:r>
              <a:rPr lang="fa-IR" b="1" dirty="0">
                <a:cs typeface="B Nazanin" panose="00000400000000000000" pitchFamily="2" charset="-78"/>
              </a:rPr>
              <a:t>. </a:t>
            </a:r>
            <a:r>
              <a:rPr lang="fa-IR" dirty="0">
                <a:cs typeface="B Nazanin" panose="00000400000000000000" pitchFamily="2" charset="-78"/>
              </a:rPr>
              <a:t>رشد و پیشرفت بسیاری از فناوریها نشان داده است که آنها به صورت اتفاقي و بدون قاعده رشد نميکنند، بلکه دنباله رو یک الگوی خاص هستند. روشها و الگوهای متفاوتي از رشد یک فناوری ارائه شده اند که معروفترین این الگوها، الگویي موسوم به «منحني »</a:t>
            </a:r>
            <a:r>
              <a:rPr lang="en-US" dirty="0">
                <a:cs typeface="B Nazanin" panose="00000400000000000000" pitchFamily="2" charset="-78"/>
              </a:rPr>
              <a:t>S</a:t>
            </a:r>
            <a:r>
              <a:rPr lang="fa-IR" dirty="0">
                <a:cs typeface="B Nazanin" panose="00000400000000000000" pitchFamily="2" charset="-78"/>
              </a:rPr>
              <a:t>است. در این الگو چرخه عمر یک فناوری از تولد تا زوال توصیف شده است.</a:t>
            </a:r>
            <a:br>
              <a:rPr lang="fa-IR" dirty="0">
                <a:cs typeface="B Nazanin" panose="00000400000000000000" pitchFamily="2" charset="-78"/>
              </a:rPr>
            </a:br>
            <a:r>
              <a:rPr lang="fa-IR" b="1" dirty="0">
                <a:solidFill>
                  <a:srgbClr val="00B050"/>
                </a:solidFill>
                <a:cs typeface="B Nazanin" panose="00000400000000000000" pitchFamily="2" charset="-78"/>
              </a:rPr>
              <a:t>شناخت الگوی رشد یک فناوری </a:t>
            </a:r>
            <a:r>
              <a:rPr lang="fa-IR" dirty="0">
                <a:cs typeface="B Nazanin" panose="00000400000000000000" pitchFamily="2" charset="-78"/>
              </a:rPr>
              <a:t>ميتواند ما را در شناسایي عوامل موثر بر هر فناوری، و برنامهریزی برای مدیریت فناوری یاری رساند </a:t>
            </a:r>
            <a:br>
              <a:rPr lang="fa-IR" dirty="0">
                <a:cs typeface="B Nazanin" panose="00000400000000000000" pitchFamily="2" charset="-78"/>
              </a:rPr>
            </a:br>
            <a:r>
              <a:rPr lang="fa-IR" dirty="0">
                <a:cs typeface="B Nazanin" panose="00000400000000000000" pitchFamily="2" charset="-78"/>
              </a:rPr>
              <a:t>چرخه عمر فناوری </a:t>
            </a:r>
            <a:r>
              <a:rPr lang="fa-IR" b="1" dirty="0">
                <a:solidFill>
                  <a:srgbClr val="7030A0"/>
                </a:solidFill>
                <a:cs typeface="B Nazanin" panose="00000400000000000000" pitchFamily="2" charset="-78"/>
              </a:rPr>
              <a:t>سود تجاری یک محصول از لحاظ زمان و هزینه مرحله تحقیقات، تولید و بازگشت مالی </a:t>
            </a:r>
            <a:r>
              <a:rPr lang="fa-IR" dirty="0">
                <a:cs typeface="B Nazanin" panose="00000400000000000000" pitchFamily="2" charset="-78"/>
              </a:rPr>
              <a:t>را توصیف می‌کند. بعضی تکنولوژی‌ها، مانند </a:t>
            </a:r>
            <a:r>
              <a:rPr lang="fa-IR" u="sng" dirty="0">
                <a:cs typeface="B Nazanin" panose="00000400000000000000" pitchFamily="2" charset="-78"/>
              </a:rPr>
              <a:t>ساخت فولاد، کاغذ یا سیمان</a:t>
            </a:r>
            <a:r>
              <a:rPr lang="fa-IR" dirty="0">
                <a:cs typeface="B Nazanin" panose="00000400000000000000" pitchFamily="2" charset="-78"/>
              </a:rPr>
              <a:t> </a:t>
            </a:r>
            <a:r>
              <a:rPr lang="fa-IR" dirty="0">
                <a:cs typeface="B Nazanin" panose="00000400000000000000" pitchFamily="2" charset="-78"/>
                <a:hlinkClick r:id="rId2" tooltip="طول عمر">
                  <a:extLst>
                    <a:ext uri="{A12FA001-AC4F-418D-AE19-62706E023703}">
                      <ahyp:hlinkClr xmlns:ahyp="http://schemas.microsoft.com/office/drawing/2018/hyperlinkcolor" xmlns="" val="tx"/>
                    </a:ext>
                  </a:extLst>
                </a:hlinkClick>
              </a:rPr>
              <a:t>طول عمر</a:t>
            </a:r>
            <a:r>
              <a:rPr lang="fa-IR" dirty="0">
                <a:cs typeface="B Nazanin" panose="00000400000000000000" pitchFamily="2" charset="-78"/>
              </a:rPr>
              <a:t> زیادی دارند (با انواع کمتر در تکنولوژی که با زمان گنجانیده شده‌است) در حالی که در دیگر موارد، </a:t>
            </a:r>
            <a:r>
              <a:rPr lang="fa-IR" dirty="0">
                <a:solidFill>
                  <a:srgbClr val="FFC000"/>
                </a:solidFill>
                <a:cs typeface="B Nazanin" panose="00000400000000000000" pitchFamily="2" charset="-78"/>
              </a:rPr>
              <a:t>مانند محصولات دارویی و الکتریکی</a:t>
            </a:r>
            <a:r>
              <a:rPr lang="fa-IR" dirty="0">
                <a:cs typeface="B Nazanin" panose="00000400000000000000" pitchFamily="2" charset="-78"/>
              </a:rPr>
              <a:t>، طول عمر ممکن است بسیار </a:t>
            </a:r>
            <a:r>
              <a:rPr lang="fa-IR" dirty="0">
                <a:solidFill>
                  <a:srgbClr val="FF0000"/>
                </a:solidFill>
                <a:cs typeface="B Nazanin" panose="00000400000000000000" pitchFamily="2" charset="-78"/>
              </a:rPr>
              <a:t>کوتاه</a:t>
            </a:r>
            <a:r>
              <a:rPr lang="fa-IR" dirty="0">
                <a:cs typeface="B Nazanin" panose="00000400000000000000" pitchFamily="2" charset="-78"/>
              </a:rPr>
              <a:t> باشد.</a:t>
            </a:r>
          </a:p>
          <a:p>
            <a:pPr algn="r" rtl="1"/>
            <a:r>
              <a:rPr lang="fa-IR" b="1" dirty="0">
                <a:solidFill>
                  <a:schemeClr val="accent5">
                    <a:lumMod val="75000"/>
                  </a:schemeClr>
                </a:solidFill>
                <a:cs typeface="B Nazanin" panose="00000400000000000000" pitchFamily="2" charset="-78"/>
              </a:rPr>
              <a:t>حق تثبیت اختراع و ثبت مالکیت فکری و ثبت پتنت </a:t>
            </a:r>
            <a:r>
              <a:rPr lang="fa-IR" dirty="0">
                <a:cs typeface="B Nazanin" panose="00000400000000000000" pitchFamily="2" charset="-78"/>
              </a:rPr>
              <a:t> به طولانی تر کردن دوره حیات یک فناوری و گرفتن حداکثر سود از آن کمک کند. محصول تکنولوژی ممکن است که فقط یک کالا مانند پلاستیک </a:t>
            </a:r>
            <a:r>
              <a:rPr lang="fa-IR" dirty="0">
                <a:cs typeface="B Nazanin" panose="00000400000000000000" pitchFamily="2" charset="-78"/>
                <a:hlinkClick r:id="rId3" tooltip="پلی اتیلن"/>
              </a:rPr>
              <a:t>پلی اتیلن</a:t>
            </a:r>
            <a:r>
              <a:rPr lang="fa-IR" dirty="0">
                <a:cs typeface="B Nazanin" panose="00000400000000000000" pitchFamily="2" charset="-78"/>
              </a:rPr>
              <a:t> یا یک محصول پیچیده مانند </a:t>
            </a:r>
            <a:r>
              <a:rPr lang="en-US" dirty="0">
                <a:cs typeface="B Nazanin" panose="00000400000000000000" pitchFamily="2" charset="-78"/>
              </a:rPr>
              <a:t>IC</a:t>
            </a:r>
            <a:r>
              <a:rPr lang="fa-IR" dirty="0">
                <a:cs typeface="B Nazanin" panose="00000400000000000000" pitchFamily="2" charset="-78"/>
              </a:rPr>
              <a:t>هایی که در </a:t>
            </a:r>
            <a:r>
              <a:rPr lang="fa-IR" dirty="0">
                <a:cs typeface="B Nazanin" panose="00000400000000000000" pitchFamily="2" charset="-78"/>
                <a:hlinkClick r:id="rId4" tooltip="تلفن‌های هوشمند"/>
              </a:rPr>
              <a:t>تلفن‌های هوشمند</a:t>
            </a:r>
            <a:r>
              <a:rPr lang="fa-IR" dirty="0">
                <a:cs typeface="B Nazanin" panose="00000400000000000000" pitchFamily="2" charset="-78"/>
              </a:rPr>
              <a:t> استفاده می‌شوند، باشد.</a:t>
            </a:r>
          </a:p>
          <a:p>
            <a:endParaRPr lang="en-US" dirty="0">
              <a:cs typeface="B Nazanin" panose="00000400000000000000" pitchFamily="2" charset="-78"/>
            </a:endParaRPr>
          </a:p>
        </p:txBody>
      </p:sp>
    </p:spTree>
    <p:extLst>
      <p:ext uri="{BB962C8B-B14F-4D97-AF65-F5344CB8AC3E}">
        <p14:creationId xmlns:p14="http://schemas.microsoft.com/office/powerpoint/2010/main" val="3510936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22BC37-4B58-48CE-A315-2153CC5490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40FC5F1C-7CB3-4C57-80F7-B5D089CDF839}"/>
              </a:ext>
            </a:extLst>
          </p:cNvPr>
          <p:cNvSpPr>
            <a:spLocks noGrp="1"/>
          </p:cNvSpPr>
          <p:nvPr>
            <p:ph idx="1"/>
          </p:nvPr>
        </p:nvSpPr>
        <p:spPr>
          <a:xfrm>
            <a:off x="2060402" y="2456268"/>
            <a:ext cx="8915400" cy="3777622"/>
          </a:xfrm>
        </p:spPr>
        <p:txBody>
          <a:bodyPr/>
          <a:lstStyle/>
          <a:p>
            <a:pPr algn="r" rtl="1"/>
            <a:r>
              <a:rPr lang="fa-IR" sz="2400" b="1" dirty="0">
                <a:solidFill>
                  <a:srgbClr val="00B050"/>
                </a:solidFill>
                <a:cs typeface="B Nazanin" panose="00000400000000000000" pitchFamily="2" charset="-78"/>
              </a:rPr>
              <a:t>ایده:</a:t>
            </a:r>
            <a:r>
              <a:rPr lang="fa-IR" sz="2400" dirty="0">
                <a:cs typeface="B Nazanin" panose="00000400000000000000" pitchFamily="2" charset="-78"/>
              </a:rPr>
              <a:t>عبارتست از فکر یا تصویری که در ذهن به وجود می آید (</a:t>
            </a:r>
            <a:r>
              <a:rPr lang="en-US" sz="2400" dirty="0">
                <a:cs typeface="B Nazanin" panose="00000400000000000000" pitchFamily="2" charset="-78"/>
              </a:rPr>
              <a:t>Cambridge Dictionary</a:t>
            </a:r>
            <a:r>
              <a:rPr lang="fa-IR" sz="2400" dirty="0">
                <a:cs typeface="B Nazanin" panose="00000400000000000000" pitchFamily="2" charset="-78"/>
              </a:rPr>
              <a:t>).</a:t>
            </a:r>
          </a:p>
          <a:p>
            <a:pPr algn="r" rtl="1"/>
            <a:r>
              <a:rPr lang="fa-IR" sz="2400" b="1" dirty="0">
                <a:solidFill>
                  <a:schemeClr val="accent2">
                    <a:lumMod val="75000"/>
                  </a:schemeClr>
                </a:solidFill>
                <a:cs typeface="B Nazanin" panose="00000400000000000000" pitchFamily="2" charset="-78"/>
              </a:rPr>
              <a:t> ایده‌پردازی </a:t>
            </a:r>
            <a:r>
              <a:rPr lang="fa-IR" sz="2400" dirty="0">
                <a:cs typeface="B Nazanin" panose="00000400000000000000" pitchFamily="2" charset="-78"/>
              </a:rPr>
              <a:t>به فعالیت‌های مرتبط با شکل‌گیری ایده در ذهن اشاره دارد (</a:t>
            </a:r>
            <a:r>
              <a:rPr lang="en-US" sz="2400" dirty="0">
                <a:cs typeface="B Nazanin" panose="00000400000000000000" pitchFamily="2" charset="-78"/>
              </a:rPr>
              <a:t>Cambridge Dictionary</a:t>
            </a:r>
            <a:r>
              <a:rPr lang="fa-IR" sz="2400" dirty="0">
                <a:cs typeface="B Nazanin" panose="00000400000000000000" pitchFamily="2" charset="-78"/>
              </a:rPr>
              <a:t>). </a:t>
            </a:r>
          </a:p>
          <a:p>
            <a:pPr algn="r" rtl="1"/>
            <a:r>
              <a:rPr lang="fa-IR" sz="2400" b="1" dirty="0">
                <a:solidFill>
                  <a:schemeClr val="accent6">
                    <a:lumMod val="75000"/>
                  </a:schemeClr>
                </a:solidFill>
                <a:cs typeface="B Nazanin" panose="00000400000000000000" pitchFamily="2" charset="-78"/>
              </a:rPr>
              <a:t>ایده کسب‌وکار</a:t>
            </a:r>
            <a:r>
              <a:rPr lang="fa-IR" sz="2400" dirty="0">
                <a:cs typeface="B Nazanin" panose="00000400000000000000" pitchFamily="2" charset="-78"/>
              </a:rPr>
              <a:t>، تصویری از کسب‌وکارمخاطره‌ای در آینده است و به شکل دقیقتر می‌توان آنرا بازنمایی ناقص، قابل تغییر و در حال تکامل از کسب‌وکار مخاطره‌ای در آینده دانست که مشخص‌کننده مسیر، فعالیت‌ها و تلاش‌های فرد در راستای ایجاد کسب‌وکار جدید می‌باشد (</a:t>
            </a:r>
            <a:r>
              <a:rPr lang="en-US" sz="2400" dirty="0" err="1">
                <a:cs typeface="B Nazanin" panose="00000400000000000000" pitchFamily="2" charset="-78"/>
              </a:rPr>
              <a:t>Davidsson</a:t>
            </a:r>
            <a:r>
              <a:rPr lang="en-US" sz="2400" dirty="0">
                <a:cs typeface="B Nazanin" panose="00000400000000000000" pitchFamily="2" charset="-78"/>
              </a:rPr>
              <a:t> &amp;</a:t>
            </a:r>
            <a:r>
              <a:rPr lang="en-US" sz="2400" dirty="0" err="1">
                <a:cs typeface="B Nazanin" panose="00000400000000000000" pitchFamily="2" charset="-78"/>
              </a:rPr>
              <a:t>Toneli</a:t>
            </a:r>
            <a:r>
              <a:rPr lang="en-US" sz="2400" dirty="0">
                <a:cs typeface="B Nazanin" panose="00000400000000000000" pitchFamily="2" charset="-78"/>
              </a:rPr>
              <a:t>, 2013</a:t>
            </a:r>
            <a:r>
              <a:rPr lang="fa-IR" sz="2400" dirty="0">
                <a:cs typeface="B Nazanin" panose="00000400000000000000" pitchFamily="2" charset="-78"/>
              </a:rPr>
              <a:t>). </a:t>
            </a:r>
          </a:p>
          <a:p>
            <a:pPr algn="r" rtl="1"/>
            <a:endParaRPr lang="fa-IR" dirty="0">
              <a:cs typeface="B Nazanin" panose="00000400000000000000" pitchFamily="2" charset="-78"/>
            </a:endParaRPr>
          </a:p>
        </p:txBody>
      </p:sp>
    </p:spTree>
    <p:extLst>
      <p:ext uri="{BB962C8B-B14F-4D97-AF65-F5344CB8AC3E}">
        <p14:creationId xmlns:p14="http://schemas.microsoft.com/office/powerpoint/2010/main" val="3448399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072EA8-9B1B-4B3A-AD86-64EB8AA745F4}"/>
              </a:ext>
            </a:extLst>
          </p:cNvPr>
          <p:cNvSpPr>
            <a:spLocks noGrp="1"/>
          </p:cNvSpPr>
          <p:nvPr>
            <p:ph type="title"/>
          </p:nvPr>
        </p:nvSpPr>
        <p:spPr/>
        <p:txBody>
          <a:bodyPr/>
          <a:lstStyle/>
          <a:p>
            <a:pPr algn="ctr"/>
            <a:r>
              <a:rPr lang="fa-IR" dirty="0">
                <a:cs typeface="B Nazanin" panose="00000400000000000000" pitchFamily="2" charset="-78"/>
              </a:rPr>
              <a:t>مراحل چرخه عمر فناوری</a:t>
            </a:r>
            <a:endParaRPr lang="en-US" dirty="0">
              <a:cs typeface="B Nazanin" panose="00000400000000000000" pitchFamily="2" charset="-78"/>
            </a:endParaRPr>
          </a:p>
        </p:txBody>
      </p:sp>
      <p:sp>
        <p:nvSpPr>
          <p:cNvPr id="6" name="Content Placeholder 5">
            <a:extLst>
              <a:ext uri="{FF2B5EF4-FFF2-40B4-BE49-F238E27FC236}">
                <a16:creationId xmlns:a16="http://schemas.microsoft.com/office/drawing/2014/main" xmlns="" id="{3104B85F-1EDB-449F-9249-98AF134457D8}"/>
              </a:ext>
            </a:extLst>
          </p:cNvPr>
          <p:cNvSpPr>
            <a:spLocks noGrp="1"/>
          </p:cNvSpPr>
          <p:nvPr>
            <p:ph idx="1"/>
          </p:nvPr>
        </p:nvSpPr>
        <p:spPr/>
        <p:txBody>
          <a:bodyPr/>
          <a:lstStyle/>
          <a:p>
            <a:endParaRPr lang="en-US" dirty="0"/>
          </a:p>
        </p:txBody>
      </p:sp>
      <p:pic>
        <p:nvPicPr>
          <p:cNvPr id="3" name="Picture 2">
            <a:extLst>
              <a:ext uri="{FF2B5EF4-FFF2-40B4-BE49-F238E27FC236}">
                <a16:creationId xmlns:a16="http://schemas.microsoft.com/office/drawing/2014/main" xmlns="" id="{0D810CA1-DEDF-49D3-A818-A66DF4431E88}"/>
              </a:ext>
            </a:extLst>
          </p:cNvPr>
          <p:cNvPicPr>
            <a:picLocks noChangeAspect="1"/>
          </p:cNvPicPr>
          <p:nvPr/>
        </p:nvPicPr>
        <p:blipFill>
          <a:blip r:embed="rId2"/>
          <a:stretch>
            <a:fillRect/>
          </a:stretch>
        </p:blipFill>
        <p:spPr>
          <a:xfrm>
            <a:off x="1967696" y="1700460"/>
            <a:ext cx="7334198" cy="5001924"/>
          </a:xfrm>
          <a:prstGeom prst="rect">
            <a:avLst/>
          </a:prstGeom>
        </p:spPr>
      </p:pic>
    </p:spTree>
    <p:extLst>
      <p:ext uri="{BB962C8B-B14F-4D97-AF65-F5344CB8AC3E}">
        <p14:creationId xmlns:p14="http://schemas.microsoft.com/office/powerpoint/2010/main" val="3033374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4142DD-0D59-432C-AC77-0359F9EC9B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75484D2F-6D81-4C39-AA49-5C041FA68F44}"/>
              </a:ext>
            </a:extLst>
          </p:cNvPr>
          <p:cNvSpPr>
            <a:spLocks noGrp="1"/>
          </p:cNvSpPr>
          <p:nvPr>
            <p:ph idx="1"/>
          </p:nvPr>
        </p:nvSpPr>
        <p:spPr>
          <a:xfrm>
            <a:off x="1024128" y="1006997"/>
            <a:ext cx="9720073" cy="5302363"/>
          </a:xfrm>
        </p:spPr>
        <p:txBody>
          <a:bodyPr>
            <a:normAutofit fontScale="92500" lnSpcReduction="10000"/>
          </a:bodyPr>
          <a:lstStyle/>
          <a:p>
            <a:pPr algn="r" rtl="1"/>
            <a:r>
              <a:rPr lang="fa-IR" b="1" dirty="0">
                <a:cs typeface="B Nazanin" panose="00000400000000000000" pitchFamily="2" charset="-78"/>
              </a:rPr>
              <a:t>1) مرحله طفولیت: </a:t>
            </a:r>
            <a:r>
              <a:rPr lang="fa-IR" dirty="0">
                <a:cs typeface="B Nazanin" panose="00000400000000000000" pitchFamily="2" charset="-78"/>
              </a:rPr>
              <a:t>در مرحله اول یا مرحله طفولیت، ایده فناوری نو معرفي ميشتتتود. معمودر</a:t>
            </a:r>
          </a:p>
          <a:p>
            <a:pPr lvl="2" algn="r" rtl="1">
              <a:buFont typeface="Wingdings" panose="05000000000000000000" pitchFamily="2" charset="2"/>
              <a:buChar char="q"/>
            </a:pPr>
            <a:r>
              <a:rPr lang="fa-IR" sz="1800" dirty="0">
                <a:cs typeface="B Nazanin" panose="00000400000000000000" pitchFamily="2" charset="-78"/>
              </a:rPr>
              <a:t> تعدادی مقاله منتشر ميشود که از یک امکان جدید برای رفع یک نیاز بر اساس پشتوانه تجربي یا علمي سخن ميگویند. </a:t>
            </a:r>
          </a:p>
          <a:p>
            <a:pPr lvl="2" algn="r" rtl="1">
              <a:buFont typeface="Wingdings" panose="05000000000000000000" pitchFamily="2" charset="2"/>
              <a:buChar char="q"/>
            </a:pPr>
            <a:r>
              <a:rPr lang="fa-IR" sz="1800" dirty="0">
                <a:cs typeface="B Nazanin" panose="00000400000000000000" pitchFamily="2" charset="-78"/>
              </a:rPr>
              <a:t> این امکان فني ميتواند پس از انجام آزمایشها و ساخت نمونه به ساخت یک محصول جدید منتهي شود. </a:t>
            </a:r>
          </a:p>
          <a:p>
            <a:pPr lvl="2" algn="r" rtl="1">
              <a:buFont typeface="Wingdings" panose="05000000000000000000" pitchFamily="2" charset="2"/>
              <a:buChar char="q"/>
            </a:pPr>
            <a:r>
              <a:rPr lang="fa-IR" sz="1800" dirty="0">
                <a:cs typeface="B Nazanin" panose="00000400000000000000" pitchFamily="2" charset="-78"/>
              </a:rPr>
              <a:t> در اواخر دوره طفولیت، نمونه هایي از این محصول ساخته ميشود و امکان ساخت محصول از لحاظ عملي اثبات ميشود. در این مرحله ممکن است چند شرکت به طور همزمان به مرحله ساخت نمونه برسند و نتایج کارهای خود را ارائه دهند </a:t>
            </a:r>
          </a:p>
          <a:p>
            <a:pPr algn="r" rtl="1"/>
            <a:endParaRPr lang="fa-IR" b="1" dirty="0">
              <a:cs typeface="B Nazanin" panose="00000400000000000000" pitchFamily="2" charset="-78"/>
            </a:endParaRPr>
          </a:p>
          <a:p>
            <a:pPr algn="r" rtl="1"/>
            <a:r>
              <a:rPr lang="fa-IR" b="1" dirty="0">
                <a:cs typeface="B Nazanin" panose="00000400000000000000" pitchFamily="2" charset="-78"/>
              </a:rPr>
              <a:t>2) مرحله ر شد: </a:t>
            </a:r>
            <a:r>
              <a:rPr lang="fa-IR" dirty="0">
                <a:cs typeface="B Nazanin" panose="00000400000000000000" pitchFamily="2" charset="-78"/>
              </a:rPr>
              <a:t> در این مرحله، همزمان با ادامه فعالیتهای تحقیق و توسعه برای ساخت محصولات با کیفیت های بهتر، برخي از شرکتها به تولید محصول </a:t>
            </a:r>
            <a:r>
              <a:rPr lang="fa-IR" b="1" dirty="0">
                <a:solidFill>
                  <a:srgbClr val="C00000"/>
                </a:solidFill>
                <a:cs typeface="B Nazanin" panose="00000400000000000000" pitchFamily="2" charset="-78"/>
              </a:rPr>
              <a:t>در مقیاس کوچک و نه انبوه </a:t>
            </a:r>
            <a:r>
              <a:rPr lang="fa-IR" dirty="0">
                <a:cs typeface="B Nazanin" panose="00000400000000000000" pitchFamily="2" charset="-78"/>
              </a:rPr>
              <a:t>ميپردازند.</a:t>
            </a:r>
          </a:p>
          <a:p>
            <a:pPr lvl="2" algn="r" rtl="1">
              <a:buFont typeface="Wingdings" panose="05000000000000000000" pitchFamily="2" charset="2"/>
              <a:buChar char="q"/>
            </a:pPr>
            <a:r>
              <a:rPr lang="fa-IR" dirty="0">
                <a:cs typeface="B Nazanin" panose="00000400000000000000" pitchFamily="2" charset="-78"/>
              </a:rPr>
              <a:t> </a:t>
            </a:r>
            <a:r>
              <a:rPr lang="fa-IR" sz="1900" dirty="0">
                <a:cs typeface="B Nazanin" panose="00000400000000000000" pitchFamily="2" charset="-78"/>
              </a:rPr>
              <a:t>از اواسط این دوره، نمونه های ابتدایي محصول وارد بازار ميشوند. هر شرکتي که محصول جدیدی را با به کارگیری فناوری نو تولید ميکند، آن را ثبت ميکند. </a:t>
            </a:r>
          </a:p>
          <a:p>
            <a:pPr lvl="2" algn="r" rtl="1">
              <a:buFont typeface="Wingdings" panose="05000000000000000000" pitchFamily="2" charset="2"/>
              <a:buChar char="q"/>
            </a:pPr>
            <a:r>
              <a:rPr lang="fa-IR" sz="1900" dirty="0">
                <a:cs typeface="B Nazanin" panose="00000400000000000000" pitchFamily="2" charset="-78"/>
              </a:rPr>
              <a:t>با ثبت اختراع توسط یک شرکت، شرکتهای دیگر برای استفاده از ایده ثبت شده باید با شرکت ثبت کننده وارد مذاکره شوند. اگر محصول جدید کاربردی و مفید باشد و بازاری برای آن شکل بگیرد، به مرور نسخه های بهتری از آن ساخته ميشود و محصول جای خود را در بازار باز ميکند. </a:t>
            </a:r>
          </a:p>
          <a:p>
            <a:pPr lvl="2" algn="r" rtl="1">
              <a:buFont typeface="Wingdings" panose="05000000000000000000" pitchFamily="2" charset="2"/>
              <a:buChar char="q"/>
            </a:pPr>
            <a:r>
              <a:rPr lang="fa-IR" sz="1900" dirty="0">
                <a:cs typeface="B Nazanin" panose="00000400000000000000" pitchFamily="2" charset="-78"/>
              </a:rPr>
              <a:t> بین شرکتهای مختلف رقابت برای ساخت بهتر و بیشتر محصول شکل ميگیرد </a:t>
            </a:r>
          </a:p>
          <a:p>
            <a:pPr lvl="2" algn="r" rtl="1">
              <a:buFont typeface="Wingdings" panose="05000000000000000000" pitchFamily="2" charset="2"/>
              <a:buChar char="q"/>
            </a:pPr>
            <a:r>
              <a:rPr lang="fa-IR" sz="1900" dirty="0">
                <a:cs typeface="B Nazanin" panose="00000400000000000000" pitchFamily="2" charset="-78"/>
              </a:rPr>
              <a:t>در اواخر دوره رشد، محصول کاملار در بازار شناخته شده است و شرکتهای مختلفي آن را تولید ميکنند </a:t>
            </a: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spTree>
    <p:extLst>
      <p:ext uri="{BB962C8B-B14F-4D97-AF65-F5344CB8AC3E}">
        <p14:creationId xmlns:p14="http://schemas.microsoft.com/office/powerpoint/2010/main" val="49950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1B4416-FEB4-4DCB-80E8-56155A08751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93562A31-6367-4DD5-810B-225FC071608B}"/>
              </a:ext>
            </a:extLst>
          </p:cNvPr>
          <p:cNvSpPr>
            <a:spLocks noGrp="1"/>
          </p:cNvSpPr>
          <p:nvPr>
            <p:ph idx="1"/>
          </p:nvPr>
        </p:nvSpPr>
        <p:spPr>
          <a:xfrm>
            <a:off x="1024128" y="868101"/>
            <a:ext cx="9720073" cy="5441259"/>
          </a:xfrm>
        </p:spPr>
        <p:txBody>
          <a:bodyPr>
            <a:normAutofit/>
          </a:bodyPr>
          <a:lstStyle/>
          <a:p>
            <a:pPr algn="r" rtl="1"/>
            <a:r>
              <a:rPr lang="fa-IR" b="1" dirty="0">
                <a:cs typeface="B Nazanin" panose="00000400000000000000" pitchFamily="2" charset="-78"/>
              </a:rPr>
              <a:t>3) مرحله بلوغ: </a:t>
            </a:r>
            <a:r>
              <a:rPr lang="fa-IR" dirty="0">
                <a:cs typeface="B Nazanin" panose="00000400000000000000" pitchFamily="2" charset="-78"/>
              </a:rPr>
              <a:t>در این مرحله تحقیق و توسعه نقش کمتری در بهبود کیفیت محصول دارد،</a:t>
            </a:r>
            <a:br>
              <a:rPr lang="fa-IR" dirty="0">
                <a:cs typeface="B Nazanin" panose="00000400000000000000" pitchFamily="2" charset="-78"/>
              </a:rPr>
            </a:br>
            <a:r>
              <a:rPr lang="fa-IR" dirty="0">
                <a:cs typeface="B Nazanin" panose="00000400000000000000" pitchFamily="2" charset="-78"/>
              </a:rPr>
              <a:t>ایده فني تولید محصول تغییر زیادی نميکند و تغییرات بیشتر در زمینه ظاهر محصول یا امکانات جانبي آن خواهند بود. </a:t>
            </a:r>
          </a:p>
          <a:p>
            <a:pPr algn="r" rtl="1">
              <a:buFont typeface="Wingdings" panose="05000000000000000000" pitchFamily="2" charset="2"/>
              <a:buChar char="q"/>
            </a:pPr>
            <a:r>
              <a:rPr lang="fa-IR" dirty="0">
                <a:cs typeface="B Nazanin" panose="00000400000000000000" pitchFamily="2" charset="-78"/>
              </a:rPr>
              <a:t>به علت فروش بالای محصول سود فراواني نصیب شرکتهایي ميشود که در دوره رشد جای خود را در بازارِ محصول مستحکم کرده باشند.</a:t>
            </a:r>
          </a:p>
          <a:p>
            <a:pPr algn="r" rtl="1"/>
            <a:endParaRPr lang="fa-IR" dirty="0">
              <a:cs typeface="B Nazanin" panose="00000400000000000000" pitchFamily="2" charset="-78"/>
            </a:endParaRPr>
          </a:p>
          <a:p>
            <a:pPr algn="r" rtl="1"/>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4) </a:t>
            </a:r>
            <a:r>
              <a:rPr lang="fa-IR" b="1" dirty="0">
                <a:cs typeface="B Nazanin" panose="00000400000000000000" pitchFamily="2" charset="-78"/>
              </a:rPr>
              <a:t>مرحله زوال: در</a:t>
            </a:r>
            <a:r>
              <a:rPr lang="fa-IR" dirty="0">
                <a:cs typeface="B Nazanin" panose="00000400000000000000" pitchFamily="2" charset="-78"/>
              </a:rPr>
              <a:t> این مرحله با معرفي شدن یک فناوری جدید که در مرحله طفولیت یا رشد قرار دارد و ميتواند نیاز موجود را به شکل بهتر یا ارزانتری رفع کند، فناوری قبلي به تدریج از رونق ميافتد و مردم به سمت خرید محصولات جدیدتر ميروند. </a:t>
            </a:r>
          </a:p>
          <a:p>
            <a:pPr algn="r" rtl="1">
              <a:buFont typeface="Wingdings" panose="05000000000000000000" pitchFamily="2" charset="2"/>
              <a:buChar char="q"/>
            </a:pPr>
            <a:r>
              <a:rPr lang="fa-IR" dirty="0">
                <a:cs typeface="B Nazanin" panose="00000400000000000000" pitchFamily="2" charset="-78"/>
              </a:rPr>
              <a:t> شرکتها سعي ميکنند روی فناوری جدید سرمایه گذاری کنند تا بازار سالهای آینده را از دست ندهند.</a:t>
            </a:r>
          </a:p>
          <a:p>
            <a:pPr algn="r" rtl="1">
              <a:buFont typeface="Wingdings" panose="05000000000000000000" pitchFamily="2" charset="2"/>
              <a:buChar char="q"/>
            </a:pPr>
            <a:r>
              <a:rPr lang="fa-IR" dirty="0">
                <a:cs typeface="B Nazanin" panose="00000400000000000000" pitchFamily="2" charset="-78"/>
              </a:rPr>
              <a:t> شرکتهایي که توانایي تحقیق و توسعه مناسبي داشته با شند، سعي ميکنند امکانات و ظرفیتهای مربوط به فناوری قبلي را از طریق نوسازی به فناوری جدید وارد کنند و اگر امکان چنین ارتقایي وجود نداشته باشد، فناوری را به </a:t>
            </a:r>
            <a:r>
              <a:rPr lang="fa-IR" b="1" dirty="0">
                <a:solidFill>
                  <a:srgbClr val="C00000"/>
                </a:solidFill>
                <a:cs typeface="B Nazanin" panose="00000400000000000000" pitchFamily="2" charset="-78"/>
              </a:rPr>
              <a:t>شرکتها و کشورهای ضعیفتر </a:t>
            </a:r>
            <a:r>
              <a:rPr lang="fa-IR" dirty="0">
                <a:cs typeface="B Nazanin" panose="00000400000000000000" pitchFamily="2" charset="-78"/>
              </a:rPr>
              <a:t>واگذار ميکنند. بدین علت که فناوری در حال زوالي که در کشورهای پیشرفته در حال کهنه شدن است، در کشورهای در حال توسعه برای چند سال دیگر فروش خواهد داشت. </a:t>
            </a:r>
            <a:endParaRPr lang="en-US" dirty="0">
              <a:cs typeface="B Nazanin" panose="00000400000000000000" pitchFamily="2" charset="-78"/>
            </a:endParaRPr>
          </a:p>
        </p:txBody>
      </p:sp>
    </p:spTree>
    <p:extLst>
      <p:ext uri="{BB962C8B-B14F-4D97-AF65-F5344CB8AC3E}">
        <p14:creationId xmlns:p14="http://schemas.microsoft.com/office/powerpoint/2010/main" val="2572578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2139ED-A8FE-4240-84B5-84723A6655F6}"/>
              </a:ext>
            </a:extLst>
          </p:cNvPr>
          <p:cNvSpPr>
            <a:spLocks noGrp="1"/>
          </p:cNvSpPr>
          <p:nvPr>
            <p:ph type="title"/>
          </p:nvPr>
        </p:nvSpPr>
        <p:spPr>
          <a:xfrm>
            <a:off x="1024128" y="400021"/>
            <a:ext cx="9720072" cy="1499616"/>
          </a:xfrm>
        </p:spPr>
        <p:txBody>
          <a:bodyPr>
            <a:normAutofit/>
          </a:bodyPr>
          <a:lstStyle/>
          <a:p>
            <a:pPr algn="ctr"/>
            <a:r>
              <a:rPr lang="fa-IR" sz="4000" dirty="0">
                <a:cs typeface="B Nazanin" panose="00000400000000000000" pitchFamily="2" charset="-78"/>
              </a:rPr>
              <a:t>مفهوم تحقیق و توسعه و نمودار بازخورد</a:t>
            </a:r>
            <a:endParaRPr lang="en-US" sz="4000" dirty="0">
              <a:cs typeface="B Nazanin" panose="00000400000000000000" pitchFamily="2" charset="-78"/>
            </a:endParaRPr>
          </a:p>
        </p:txBody>
      </p:sp>
      <p:sp>
        <p:nvSpPr>
          <p:cNvPr id="3" name="Content Placeholder 2">
            <a:extLst>
              <a:ext uri="{FF2B5EF4-FFF2-40B4-BE49-F238E27FC236}">
                <a16:creationId xmlns:a16="http://schemas.microsoft.com/office/drawing/2014/main" xmlns="" id="{AC4DDD5C-6373-45AC-A6DF-DDAB8F8ABC34}"/>
              </a:ext>
            </a:extLst>
          </p:cNvPr>
          <p:cNvSpPr>
            <a:spLocks noGrp="1"/>
          </p:cNvSpPr>
          <p:nvPr>
            <p:ph idx="1"/>
          </p:nvPr>
        </p:nvSpPr>
        <p:spPr>
          <a:xfrm>
            <a:off x="1024127" y="1655180"/>
            <a:ext cx="9720073" cy="4617604"/>
          </a:xfrm>
        </p:spPr>
        <p:txBody>
          <a:bodyPr>
            <a:normAutofit/>
          </a:bodyPr>
          <a:lstStyle/>
          <a:p>
            <a:pPr algn="r" rtl="1"/>
            <a:r>
              <a:rPr lang="en-US" sz="2800" dirty="0">
                <a:cs typeface="B Nazanin" panose="00000400000000000000" pitchFamily="2" charset="-78"/>
              </a:rPr>
              <a:t>R&amp;D </a:t>
            </a:r>
            <a:r>
              <a:rPr lang="fa-IR" sz="2800" dirty="0">
                <a:cs typeface="B Nazanin" panose="00000400000000000000" pitchFamily="2" charset="-78"/>
              </a:rPr>
              <a:t>مخفف کلمه(</a:t>
            </a:r>
            <a:r>
              <a:rPr lang="en-US" sz="2800" dirty="0">
                <a:cs typeface="B Nazanin" panose="00000400000000000000" pitchFamily="2" charset="-78"/>
              </a:rPr>
              <a:t>Research &amp; Development</a:t>
            </a:r>
            <a:r>
              <a:rPr lang="fa-IR" sz="2800" dirty="0">
                <a:cs typeface="B Nazanin" panose="00000400000000000000" pitchFamily="2" charset="-78"/>
              </a:rPr>
              <a:t>)</a:t>
            </a:r>
            <a:r>
              <a:rPr lang="en-US" sz="2800" dirty="0">
                <a:cs typeface="B Nazanin" panose="00000400000000000000" pitchFamily="2" charset="-78"/>
              </a:rPr>
              <a:t> </a:t>
            </a:r>
            <a:r>
              <a:rPr lang="fa-IR" sz="2800" dirty="0">
                <a:cs typeface="B Nazanin" panose="00000400000000000000" pitchFamily="2" charset="-78"/>
              </a:rPr>
              <a:t>به معنی تحقیق و توسعه است. اکثر شرکت های بزرگ از یک تیم تحقیق و توسعه مستقل چه برای </a:t>
            </a:r>
            <a:r>
              <a:rPr lang="fa-IR" sz="2800" u="sng" dirty="0">
                <a:solidFill>
                  <a:srgbClr val="C00000"/>
                </a:solidFill>
                <a:cs typeface="B Nazanin" panose="00000400000000000000" pitchFamily="2" charset="-78"/>
              </a:rPr>
              <a:t>ساخت و تولید محصولات و چه برای تبلیغات آنه</a:t>
            </a:r>
            <a:r>
              <a:rPr lang="fa-IR" sz="2800" dirty="0">
                <a:cs typeface="B Nazanin" panose="00000400000000000000" pitchFamily="2" charset="-78"/>
              </a:rPr>
              <a:t>ا استفاده می کنند و </a:t>
            </a:r>
            <a:r>
              <a:rPr lang="fa-IR" sz="2800" dirty="0">
                <a:solidFill>
                  <a:srgbClr val="00B050"/>
                </a:solidFill>
                <a:cs typeface="B Nazanin" panose="00000400000000000000" pitchFamily="2" charset="-78"/>
              </a:rPr>
              <a:t>سالانه بخشی از سرمایه شرکت خود را صرف ایجاد و پیشرفت </a:t>
            </a:r>
            <a:r>
              <a:rPr lang="fa-IR" sz="2800" dirty="0">
                <a:cs typeface="B Nazanin" panose="00000400000000000000" pitchFamily="2" charset="-78"/>
              </a:rPr>
              <a:t>این واحد می کنند. این واحد با </a:t>
            </a:r>
            <a:r>
              <a:rPr lang="fa-IR" sz="2800" b="1" dirty="0">
                <a:cs typeface="B Nazanin" panose="00000400000000000000" pitchFamily="2" charset="-78"/>
              </a:rPr>
              <a:t>بررسی</a:t>
            </a:r>
            <a:r>
              <a:rPr lang="fa-IR" sz="2800" dirty="0">
                <a:cs typeface="B Nazanin" panose="00000400000000000000" pitchFamily="2" charset="-78"/>
              </a:rPr>
              <a:t> </a:t>
            </a:r>
            <a:r>
              <a:rPr lang="fa-IR" sz="2800" u="sng" dirty="0">
                <a:solidFill>
                  <a:srgbClr val="FFC000"/>
                </a:solidFill>
                <a:cs typeface="B Nazanin" panose="00000400000000000000" pitchFamily="2" charset="-78"/>
              </a:rPr>
              <a:t>نیازهای روز بازار </a:t>
            </a:r>
            <a:r>
              <a:rPr lang="fa-IR" sz="2800" dirty="0">
                <a:cs typeface="B Nazanin" panose="00000400000000000000" pitchFamily="2" charset="-78"/>
              </a:rPr>
              <a:t>و </a:t>
            </a:r>
            <a:r>
              <a:rPr lang="fa-IR" sz="2800" u="sng" dirty="0">
                <a:solidFill>
                  <a:schemeClr val="accent2">
                    <a:lumMod val="75000"/>
                  </a:schemeClr>
                </a:solidFill>
                <a:cs typeface="B Nazanin" panose="00000400000000000000" pitchFamily="2" charset="-78"/>
              </a:rPr>
              <a:t>پتانسیل های موجود و در دسترس</a:t>
            </a:r>
            <a:r>
              <a:rPr lang="fa-IR" sz="2800" dirty="0">
                <a:cs typeface="B Nazanin" panose="00000400000000000000" pitchFamily="2" charset="-78"/>
              </a:rPr>
              <a:t>، به </a:t>
            </a:r>
            <a:r>
              <a:rPr lang="fa-IR" sz="2800" u="sng" dirty="0">
                <a:solidFill>
                  <a:srgbClr val="7030A0"/>
                </a:solidFill>
                <a:cs typeface="B Nazanin" panose="00000400000000000000" pitchFamily="2" charset="-78"/>
              </a:rPr>
              <a:t>کمک علم و تکنولوژی و نوآوری </a:t>
            </a:r>
            <a:r>
              <a:rPr lang="fa-IR" sz="2800" dirty="0">
                <a:cs typeface="B Nazanin" panose="00000400000000000000" pitchFamily="2" charset="-78"/>
              </a:rPr>
              <a:t>در </a:t>
            </a:r>
            <a:r>
              <a:rPr lang="fa-IR" sz="2800" u="sng" dirty="0">
                <a:solidFill>
                  <a:srgbClr val="0070C0"/>
                </a:solidFill>
                <a:cs typeface="B Nazanin" panose="00000400000000000000" pitchFamily="2" charset="-78"/>
              </a:rPr>
              <a:t>جهت بهبود کیفیت محصولات و یا تولید محصول</a:t>
            </a:r>
            <a:r>
              <a:rPr lang="fa-IR" sz="2800" dirty="0">
                <a:cs typeface="B Nazanin" panose="00000400000000000000" pitchFamily="2" charset="-78"/>
              </a:rPr>
              <a:t> و همچنین تبلیغات به جا و به موقع، سعی در افزایش فروش دارد. </a:t>
            </a:r>
          </a:p>
        </p:txBody>
      </p:sp>
    </p:spTree>
    <p:extLst>
      <p:ext uri="{BB962C8B-B14F-4D97-AF65-F5344CB8AC3E}">
        <p14:creationId xmlns:p14="http://schemas.microsoft.com/office/powerpoint/2010/main" val="23216231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A94127-4C4B-4917-83B4-22B8ECE9A020}"/>
              </a:ext>
            </a:extLst>
          </p:cNvPr>
          <p:cNvSpPr>
            <a:spLocks noGrp="1"/>
          </p:cNvSpPr>
          <p:nvPr>
            <p:ph type="title"/>
          </p:nvPr>
        </p:nvSpPr>
        <p:spPr/>
        <p:txBody>
          <a:bodyPr/>
          <a:lstStyle/>
          <a:p>
            <a:pPr algn="r"/>
            <a:r>
              <a:rPr lang="fa-IR" b="1" dirty="0">
                <a:cs typeface="B Nazanin" panose="00000400000000000000" pitchFamily="2" charset="-78"/>
              </a:rPr>
              <a:t>روند تحقیق و توسعه:</a:t>
            </a:r>
            <a:r>
              <a:rPr lang="en-US" b="1" dirty="0">
                <a:cs typeface="B Nazanin" panose="00000400000000000000" pitchFamily="2" charset="-78"/>
              </a:rPr>
              <a:t/>
            </a:r>
            <a:br>
              <a:rPr lang="en-US" b="1" dirty="0">
                <a:cs typeface="B Nazanin" panose="00000400000000000000" pitchFamily="2" charset="-78"/>
              </a:rPr>
            </a:br>
            <a:endParaRPr lang="en-US" dirty="0"/>
          </a:p>
        </p:txBody>
      </p:sp>
      <p:sp>
        <p:nvSpPr>
          <p:cNvPr id="3" name="Content Placeholder 2">
            <a:extLst>
              <a:ext uri="{FF2B5EF4-FFF2-40B4-BE49-F238E27FC236}">
                <a16:creationId xmlns:a16="http://schemas.microsoft.com/office/drawing/2014/main" xmlns="" id="{4605F431-A98D-49C6-9F30-35511E1DAD36}"/>
              </a:ext>
            </a:extLst>
          </p:cNvPr>
          <p:cNvSpPr>
            <a:spLocks noGrp="1"/>
          </p:cNvSpPr>
          <p:nvPr>
            <p:ph idx="1"/>
          </p:nvPr>
        </p:nvSpPr>
        <p:spPr/>
        <p:txBody>
          <a:bodyPr/>
          <a:lstStyle/>
          <a:p>
            <a:endParaRPr lang="en-US"/>
          </a:p>
        </p:txBody>
      </p:sp>
      <p:pic>
        <p:nvPicPr>
          <p:cNvPr id="4" name="Content Placeholder 4">
            <a:extLst>
              <a:ext uri="{FF2B5EF4-FFF2-40B4-BE49-F238E27FC236}">
                <a16:creationId xmlns:a16="http://schemas.microsoft.com/office/drawing/2014/main" xmlns="" id="{DBEF6250-8910-48B2-9D61-FC4B309F31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273" y="3051696"/>
            <a:ext cx="9531983" cy="2859526"/>
          </a:xfrm>
          <a:prstGeom prst="rect">
            <a:avLst/>
          </a:prstGeom>
        </p:spPr>
      </p:pic>
    </p:spTree>
    <p:extLst>
      <p:ext uri="{BB962C8B-B14F-4D97-AF65-F5344CB8AC3E}">
        <p14:creationId xmlns:p14="http://schemas.microsoft.com/office/powerpoint/2010/main" val="37366741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A43FD8-700C-49AC-B672-BB6CDD93E6B0}"/>
              </a:ext>
            </a:extLst>
          </p:cNvPr>
          <p:cNvSpPr>
            <a:spLocks noGrp="1"/>
          </p:cNvSpPr>
          <p:nvPr>
            <p:ph type="title"/>
          </p:nvPr>
        </p:nvSpPr>
        <p:spPr/>
        <p:txBody>
          <a:bodyPr>
            <a:normAutofit/>
          </a:bodyPr>
          <a:lstStyle/>
          <a:p>
            <a:pPr algn="ctr" rtl="1"/>
            <a:r>
              <a:rPr lang="fa-IR" sz="3600" dirty="0">
                <a:cs typeface="B Nazanin" panose="00000400000000000000" pitchFamily="2" charset="-78"/>
              </a:rPr>
              <a:t>*توسعه محصول جدید (</a:t>
            </a:r>
            <a:r>
              <a:rPr lang="en-US" sz="3600" dirty="0">
                <a:cs typeface="B Nazanin" panose="00000400000000000000" pitchFamily="2" charset="-78"/>
              </a:rPr>
              <a:t> New product </a:t>
            </a:r>
            <a:r>
              <a:rPr lang="en-US" sz="3600" dirty="0" err="1">
                <a:cs typeface="B Nazanin" panose="00000400000000000000" pitchFamily="2" charset="-78"/>
              </a:rPr>
              <a:t>developement</a:t>
            </a:r>
            <a:r>
              <a:rPr lang="fa-IR" sz="3600" dirty="0">
                <a:cs typeface="B Nazanin" panose="00000400000000000000" pitchFamily="2" charset="-78"/>
              </a:rPr>
              <a:t>)</a:t>
            </a:r>
            <a:endParaRPr lang="en-US" sz="3600" dirty="0">
              <a:cs typeface="B Nazanin" panose="00000400000000000000" pitchFamily="2" charset="-78"/>
            </a:endParaRPr>
          </a:p>
        </p:txBody>
      </p:sp>
      <p:sp>
        <p:nvSpPr>
          <p:cNvPr id="3" name="Content Placeholder 2">
            <a:extLst>
              <a:ext uri="{FF2B5EF4-FFF2-40B4-BE49-F238E27FC236}">
                <a16:creationId xmlns:a16="http://schemas.microsoft.com/office/drawing/2014/main" xmlns="" id="{AEB10014-6A4F-4A33-BF0D-9E8C7A26D52A}"/>
              </a:ext>
            </a:extLst>
          </p:cNvPr>
          <p:cNvSpPr>
            <a:spLocks noGrp="1"/>
          </p:cNvSpPr>
          <p:nvPr>
            <p:ph idx="1"/>
          </p:nvPr>
        </p:nvSpPr>
        <p:spPr>
          <a:xfrm>
            <a:off x="1440493" y="2133600"/>
            <a:ext cx="10064119" cy="3777622"/>
          </a:xfrm>
        </p:spPr>
        <p:txBody>
          <a:bodyPr>
            <a:normAutofit/>
          </a:bodyPr>
          <a:lstStyle/>
          <a:p>
            <a:pPr marL="0" indent="0" algn="r" rtl="1">
              <a:buNone/>
            </a:pPr>
            <a:r>
              <a:rPr lang="fa-IR" sz="2000" dirty="0">
                <a:cs typeface="B Nazanin" panose="00000400000000000000" pitchFamily="2" charset="-78"/>
              </a:rPr>
              <a:t>از زمانی که یک شرکت به بررسی شرایط و بازار می‌پردازد، تا لحظه‌ای که یک محصول برای قیمت گذاری و فروش روی میز کارش قرار می‌گیرد، درگیر </a:t>
            </a:r>
            <a:r>
              <a:rPr lang="fa-IR" sz="2000" b="1" dirty="0">
                <a:cs typeface="B Nazanin" panose="00000400000000000000" pitchFamily="2" charset="-78"/>
              </a:rPr>
              <a:t>توسعه محصول می باشد.</a:t>
            </a:r>
            <a:endParaRPr lang="en-US" sz="2000" dirty="0">
              <a:cs typeface="B Nazanin" panose="00000400000000000000" pitchFamily="2" charset="-78"/>
            </a:endParaRPr>
          </a:p>
          <a:p>
            <a:pPr algn="r" rtl="1"/>
            <a:r>
              <a:rPr lang="fa-IR" sz="2000" dirty="0">
                <a:cs typeface="B Nazanin" panose="00000400000000000000" pitchFamily="2" charset="-78"/>
              </a:rPr>
              <a:t>منظور از </a:t>
            </a:r>
            <a:r>
              <a:rPr lang="fa-IR" sz="2000" b="1" dirty="0">
                <a:solidFill>
                  <a:schemeClr val="accent6">
                    <a:lumMod val="75000"/>
                  </a:schemeClr>
                </a:solidFill>
                <a:cs typeface="B Nazanin" panose="00000400000000000000" pitchFamily="2" charset="-78"/>
              </a:rPr>
              <a:t>محصول</a:t>
            </a:r>
            <a:r>
              <a:rPr lang="fa-IR" sz="2000" dirty="0">
                <a:cs typeface="B Nazanin" panose="00000400000000000000" pitchFamily="2" charset="-78"/>
              </a:rPr>
              <a:t>: هر نوع کالا یا خدمتی که برای مشتری ارزش اقتصادی ایجاد می‌کند و مشتری با پرداخت هزینه برای آن، امکان گردش مالی و فعالیت اقتصادی را برای یک کسب و کار فراهم می‌کند.</a:t>
            </a:r>
          </a:p>
          <a:p>
            <a:pPr algn="r" rtl="1"/>
            <a:r>
              <a:rPr lang="fa-IR" sz="2000" dirty="0">
                <a:cs typeface="B Nazanin" panose="00000400000000000000" pitchFamily="2" charset="-78"/>
              </a:rPr>
              <a:t>منظور از </a:t>
            </a:r>
            <a:r>
              <a:rPr lang="fa-IR" sz="2000" b="1" dirty="0">
                <a:solidFill>
                  <a:srgbClr val="FF0000"/>
                </a:solidFill>
                <a:cs typeface="B Nazanin" panose="00000400000000000000" pitchFamily="2" charset="-78"/>
              </a:rPr>
              <a:t>خدمت</a:t>
            </a:r>
            <a:r>
              <a:rPr lang="fa-IR" sz="2000" dirty="0">
                <a:cs typeface="B Nazanin" panose="00000400000000000000" pitchFamily="2" charset="-78"/>
              </a:rPr>
              <a:t>: به</a:t>
            </a:r>
            <a:r>
              <a:rPr lang="fa-IR" sz="2000" dirty="0"/>
              <a:t> </a:t>
            </a:r>
            <a:r>
              <a:rPr lang="fa-IR" sz="2000" dirty="0">
                <a:cs typeface="B Nazanin" panose="00000400000000000000" pitchFamily="2" charset="-78"/>
              </a:rPr>
              <a:t>کارگیری قابلیت ها از طریق فعالیت ها، فرآیندها و عملکردها برای سود خود یا دیگری است.</a:t>
            </a:r>
          </a:p>
          <a:p>
            <a:pPr algn="r" rtl="1"/>
            <a:endParaRPr lang="fa-IR" dirty="0">
              <a:cs typeface="B Nazanin" panose="00000400000000000000" pitchFamily="2" charset="-78"/>
            </a:endParaRPr>
          </a:p>
          <a:p>
            <a:pPr algn="r" rtl="1"/>
            <a:endParaRPr lang="en-US" dirty="0">
              <a:cs typeface="B Nazanin" panose="00000400000000000000" pitchFamily="2" charset="-78"/>
            </a:endParaRPr>
          </a:p>
          <a:p>
            <a:pPr marL="0" indent="0" algn="r" rtl="1">
              <a:buNone/>
            </a:pPr>
            <a:endParaRPr lang="en-US" dirty="0">
              <a:cs typeface="B Nazanin" panose="00000400000000000000" pitchFamily="2" charset="-78"/>
            </a:endParaRPr>
          </a:p>
        </p:txBody>
      </p:sp>
      <p:pic>
        <p:nvPicPr>
          <p:cNvPr id="5" name="Picture 4">
            <a:extLst>
              <a:ext uri="{FF2B5EF4-FFF2-40B4-BE49-F238E27FC236}">
                <a16:creationId xmlns:a16="http://schemas.microsoft.com/office/drawing/2014/main" xmlns="" id="{71AE1A7F-3559-466F-A023-68AF200EF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405" y="3975851"/>
            <a:ext cx="4147595" cy="2765063"/>
          </a:xfrm>
          <a:prstGeom prst="rect">
            <a:avLst/>
          </a:prstGeom>
        </p:spPr>
      </p:pic>
    </p:spTree>
    <p:extLst>
      <p:ext uri="{BB962C8B-B14F-4D97-AF65-F5344CB8AC3E}">
        <p14:creationId xmlns:p14="http://schemas.microsoft.com/office/powerpoint/2010/main" val="9648399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2EC8E6-9F64-494A-9A82-1AD01E017A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42490E3-BAE9-4ED3-B7C6-BC09BBFFDEE3}"/>
              </a:ext>
            </a:extLst>
          </p:cNvPr>
          <p:cNvSpPr>
            <a:spLocks noGrp="1"/>
          </p:cNvSpPr>
          <p:nvPr>
            <p:ph idx="1"/>
          </p:nvPr>
        </p:nvSpPr>
        <p:spPr/>
        <p:txBody>
          <a:bodyPr/>
          <a:lstStyle/>
          <a:p>
            <a:pPr algn="r" rtl="1"/>
            <a:r>
              <a:rPr lang="fa-IR" sz="2400" b="1" dirty="0">
                <a:solidFill>
                  <a:srgbClr val="00B050"/>
                </a:solidFill>
                <a:cs typeface="B Nazanin" panose="00000400000000000000" pitchFamily="2" charset="-78"/>
              </a:rPr>
              <a:t>تفاوت کالا و خدمت: </a:t>
            </a:r>
          </a:p>
          <a:p>
            <a:pPr algn="r" rtl="1">
              <a:buFont typeface="Wingdings" panose="05000000000000000000" pitchFamily="2" charset="2"/>
              <a:buChar char="Ø"/>
            </a:pPr>
            <a:r>
              <a:rPr lang="fa-IR" sz="2400" dirty="0">
                <a:cs typeface="B Nazanin" panose="00000400000000000000" pitchFamily="2" charset="-78"/>
              </a:rPr>
              <a:t>تفاوت در ملموس بودن</a:t>
            </a:r>
          </a:p>
          <a:p>
            <a:pPr algn="r" rtl="1">
              <a:buFont typeface="Wingdings" panose="05000000000000000000" pitchFamily="2" charset="2"/>
              <a:buChar char="Ø"/>
            </a:pPr>
            <a:r>
              <a:rPr lang="fa-IR" sz="2400" dirty="0">
                <a:cs typeface="B Nazanin" panose="00000400000000000000" pitchFamily="2" charset="-78"/>
              </a:rPr>
              <a:t>قابل‌انباشت بودن و امکان ذخیره‌سازی</a:t>
            </a:r>
          </a:p>
          <a:p>
            <a:pPr algn="r" rtl="1">
              <a:buFont typeface="Wingdings" panose="05000000000000000000" pitchFamily="2" charset="2"/>
              <a:buChar char="Ø"/>
            </a:pPr>
            <a:r>
              <a:rPr lang="fa-IR" sz="2400" dirty="0">
                <a:cs typeface="B Nazanin" panose="00000400000000000000" pitchFamily="2" charset="-78"/>
              </a:rPr>
              <a:t>تولید و استفاده‌ی هم‌زمان</a:t>
            </a:r>
          </a:p>
          <a:p>
            <a:pPr algn="r" rtl="1">
              <a:buFont typeface="Wingdings" panose="05000000000000000000" pitchFamily="2" charset="2"/>
              <a:buChar char="Ø"/>
            </a:pPr>
            <a:r>
              <a:rPr lang="fa-IR" sz="2400" dirty="0">
                <a:cs typeface="B Nazanin" panose="00000400000000000000" pitchFamily="2" charset="-78"/>
              </a:rPr>
              <a:t>همکاری عرضه‌کننده و مصرف‌کننده در خلق خدمت (</a:t>
            </a:r>
            <a:r>
              <a:rPr lang="en-US" sz="2400" dirty="0">
                <a:cs typeface="B Nazanin" panose="00000400000000000000" pitchFamily="2" charset="-78"/>
              </a:rPr>
              <a:t>co-creation</a:t>
            </a:r>
            <a:r>
              <a:rPr lang="fa-IR" sz="2400" dirty="0">
                <a:cs typeface="B Nazanin" panose="00000400000000000000" pitchFamily="2" charset="-78"/>
              </a:rPr>
              <a:t>)</a:t>
            </a:r>
          </a:p>
          <a:p>
            <a:endParaRPr lang="en-US" dirty="0"/>
          </a:p>
        </p:txBody>
      </p:sp>
    </p:spTree>
    <p:extLst>
      <p:ext uri="{BB962C8B-B14F-4D97-AF65-F5344CB8AC3E}">
        <p14:creationId xmlns:p14="http://schemas.microsoft.com/office/powerpoint/2010/main" val="743919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E91089-F080-4213-BD5E-81DFC581AD4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B032A3C6-9097-4517-B83C-C02BEACB779E}"/>
              </a:ext>
            </a:extLst>
          </p:cNvPr>
          <p:cNvSpPr>
            <a:spLocks noGrp="1"/>
          </p:cNvSpPr>
          <p:nvPr>
            <p:ph idx="1"/>
          </p:nvPr>
        </p:nvSpPr>
        <p:spPr>
          <a:xfrm>
            <a:off x="5081286" y="669480"/>
            <a:ext cx="6287948" cy="5603304"/>
          </a:xfrm>
        </p:spPr>
        <p:txBody>
          <a:bodyPr>
            <a:normAutofit/>
          </a:bodyPr>
          <a:lstStyle/>
          <a:p>
            <a:pPr algn="r" rtl="1"/>
            <a:r>
              <a:rPr lang="fa-IR" dirty="0">
                <a:cs typeface="B Nazanin" panose="00000400000000000000" pitchFamily="2" charset="-78"/>
              </a:rPr>
              <a:t>منابع مختلف، </a:t>
            </a:r>
            <a:r>
              <a:rPr lang="fa-IR" b="1" dirty="0">
                <a:cs typeface="B Nazanin" panose="00000400000000000000" pitchFamily="2" charset="-78"/>
              </a:rPr>
              <a:t>فرایند توسعه محصول</a:t>
            </a:r>
            <a:r>
              <a:rPr lang="fa-IR" dirty="0">
                <a:cs typeface="B Nazanin" panose="00000400000000000000" pitchFamily="2" charset="-78"/>
              </a:rPr>
              <a:t> را به شیوه‌های متفاوتی تعریف می‌کنند، اما می‌توان گفت مراحل زیر، تقریباً بین همه‌ی تعریف‌هایی که از توسعه محصول انجام می‌شود، مشترک است:</a:t>
            </a:r>
          </a:p>
          <a:p>
            <a:pPr algn="r" rtl="1">
              <a:buFont typeface="Wingdings" panose="05000000000000000000" pitchFamily="2" charset="2"/>
              <a:buChar char="q"/>
            </a:pPr>
            <a:r>
              <a:rPr lang="fa-IR" dirty="0">
                <a:cs typeface="B Nazanin" panose="00000400000000000000" pitchFamily="2" charset="-78"/>
              </a:rPr>
              <a:t>شناخت فضای موجود و بررسی نیازهای مشتری</a:t>
            </a:r>
          </a:p>
          <a:p>
            <a:pPr algn="r" rtl="1">
              <a:buFont typeface="Wingdings" panose="05000000000000000000" pitchFamily="2" charset="2"/>
              <a:buChar char="q"/>
            </a:pPr>
            <a:r>
              <a:rPr lang="fa-IR" dirty="0">
                <a:cs typeface="B Nazanin" panose="00000400000000000000" pitchFamily="2" charset="-78"/>
              </a:rPr>
              <a:t>فرصت یابی، ایده پردازی و غربال کردن ایده‌ها</a:t>
            </a:r>
          </a:p>
          <a:p>
            <a:pPr algn="r" rtl="1">
              <a:buFont typeface="Wingdings" panose="05000000000000000000" pitchFamily="2" charset="2"/>
              <a:buChar char="q"/>
            </a:pPr>
            <a:r>
              <a:rPr lang="fa-IR" dirty="0">
                <a:cs typeface="B Nazanin" panose="00000400000000000000" pitchFamily="2" charset="-78"/>
              </a:rPr>
              <a:t>طراحی محصول</a:t>
            </a:r>
          </a:p>
          <a:p>
            <a:pPr algn="r" rtl="1">
              <a:buFont typeface="Wingdings" panose="05000000000000000000" pitchFamily="2" charset="2"/>
              <a:buChar char="q"/>
            </a:pPr>
            <a:r>
              <a:rPr lang="fa-IR" dirty="0">
                <a:cs typeface="B Nazanin" panose="00000400000000000000" pitchFamily="2" charset="-78"/>
              </a:rPr>
              <a:t>بررسی و تحلیل اقتصادی </a:t>
            </a:r>
            <a:r>
              <a:rPr lang="fa-IR" b="1" dirty="0">
                <a:cs typeface="B Nazanin" panose="00000400000000000000" pitchFamily="2" charset="-78"/>
              </a:rPr>
              <a:t>محصول</a:t>
            </a:r>
          </a:p>
          <a:p>
            <a:pPr algn="r" rtl="1">
              <a:buFont typeface="Wingdings" panose="05000000000000000000" pitchFamily="2" charset="2"/>
              <a:buChar char="q"/>
            </a:pPr>
            <a:r>
              <a:rPr lang="fa-IR" b="1" dirty="0">
                <a:cs typeface="B Nazanin" panose="00000400000000000000" pitchFamily="2" charset="-78"/>
              </a:rPr>
              <a:t>تست محصول</a:t>
            </a:r>
          </a:p>
          <a:p>
            <a:endParaRPr lang="en-US" dirty="0"/>
          </a:p>
          <a:p>
            <a:endParaRPr lang="en-US" dirty="0"/>
          </a:p>
          <a:p>
            <a:pPr marL="0" indent="0" algn="ctr">
              <a:buNone/>
            </a:pPr>
            <a:r>
              <a:rPr lang="fa-IR" sz="2800" u="sng" dirty="0">
                <a:solidFill>
                  <a:srgbClr val="00B050"/>
                </a:solidFill>
                <a:cs typeface="B Nazanin" panose="00000400000000000000" pitchFamily="2" charset="-78"/>
              </a:rPr>
              <a:t>کلیپ فرایند توسعه محصول جدید</a:t>
            </a:r>
            <a:endParaRPr lang="en-US" sz="2800" u="sng" dirty="0">
              <a:solidFill>
                <a:srgbClr val="00B050"/>
              </a:solidFill>
              <a:cs typeface="B Nazanin" panose="00000400000000000000" pitchFamily="2" charset="-78"/>
            </a:endParaRPr>
          </a:p>
        </p:txBody>
      </p:sp>
      <p:pic>
        <p:nvPicPr>
          <p:cNvPr id="4" name="Content Placeholder 4">
            <a:extLst>
              <a:ext uri="{FF2B5EF4-FFF2-40B4-BE49-F238E27FC236}">
                <a16:creationId xmlns:a16="http://schemas.microsoft.com/office/drawing/2014/main" xmlns="" id="{2FFB819C-869B-458E-8109-56E50B534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094" y="262166"/>
            <a:ext cx="4268945" cy="6333668"/>
          </a:xfrm>
          <a:prstGeom prst="rect">
            <a:avLst/>
          </a:prstGeom>
        </p:spPr>
      </p:pic>
    </p:spTree>
    <p:extLst>
      <p:ext uri="{BB962C8B-B14F-4D97-AF65-F5344CB8AC3E}">
        <p14:creationId xmlns:p14="http://schemas.microsoft.com/office/powerpoint/2010/main" val="14825550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EED935-28BA-4DA3-AA00-33DAC9ABAF4B}"/>
              </a:ext>
            </a:extLst>
          </p:cNvPr>
          <p:cNvSpPr>
            <a:spLocks noGrp="1"/>
          </p:cNvSpPr>
          <p:nvPr>
            <p:ph type="title"/>
          </p:nvPr>
        </p:nvSpPr>
        <p:spPr/>
        <p:txBody>
          <a:bodyPr/>
          <a:lstStyle/>
          <a:p>
            <a:pPr algn="ctr"/>
            <a:r>
              <a:rPr lang="fa-IR" dirty="0">
                <a:cs typeface="B Nazanin" panose="00000400000000000000" pitchFamily="2" charset="-78"/>
              </a:rPr>
              <a:t>مدل های فرایند توسعه محصول</a:t>
            </a:r>
            <a:endParaRPr lang="en-US" dirty="0">
              <a:cs typeface="B Nazanin" panose="00000400000000000000" pitchFamily="2" charset="-78"/>
            </a:endParaRPr>
          </a:p>
        </p:txBody>
      </p:sp>
      <p:sp>
        <p:nvSpPr>
          <p:cNvPr id="3" name="Content Placeholder 2">
            <a:extLst>
              <a:ext uri="{FF2B5EF4-FFF2-40B4-BE49-F238E27FC236}">
                <a16:creationId xmlns:a16="http://schemas.microsoft.com/office/drawing/2014/main" xmlns="" id="{2DF911EC-A584-42C1-99DC-FF8E8428DE38}"/>
              </a:ext>
            </a:extLst>
          </p:cNvPr>
          <p:cNvSpPr>
            <a:spLocks noGrp="1"/>
          </p:cNvSpPr>
          <p:nvPr>
            <p:ph idx="1"/>
          </p:nvPr>
        </p:nvSpPr>
        <p:spPr>
          <a:xfrm>
            <a:off x="7478038" y="1825625"/>
            <a:ext cx="3875761" cy="4351338"/>
          </a:xfrm>
        </p:spPr>
        <p:txBody>
          <a:bodyPr>
            <a:normAutofit/>
          </a:bodyPr>
          <a:lstStyle/>
          <a:p>
            <a:pPr algn="r" rtl="1" fontAlgn="base"/>
            <a:r>
              <a:rPr lang="fa-IR" sz="2400" b="1" dirty="0">
                <a:cs typeface="B Nazanin" panose="00000400000000000000" pitchFamily="2" charset="-78"/>
              </a:rPr>
              <a:t>فرایند توسعه محصول جدید از دیدگاه ناسا:</a:t>
            </a:r>
            <a:endParaRPr lang="fa-IR" sz="2400" dirty="0">
              <a:cs typeface="B Nazanin" panose="00000400000000000000" pitchFamily="2" charset="-78"/>
            </a:endParaRPr>
          </a:p>
          <a:p>
            <a:pPr algn="r" rtl="1" fontAlgn="base">
              <a:buFont typeface="Wingdings" panose="05000000000000000000" pitchFamily="2" charset="2"/>
              <a:buChar char="§"/>
            </a:pPr>
            <a:r>
              <a:rPr lang="fa-IR" sz="2400" dirty="0">
                <a:cs typeface="B Nazanin" panose="00000400000000000000" pitchFamily="2" charset="-78"/>
              </a:rPr>
              <a:t>  آنالیز اولیه (فاز اول)</a:t>
            </a:r>
          </a:p>
          <a:p>
            <a:pPr algn="r" rtl="1" fontAlgn="base">
              <a:buFont typeface="Wingdings" panose="05000000000000000000" pitchFamily="2" charset="2"/>
              <a:buChar char="§"/>
            </a:pPr>
            <a:r>
              <a:rPr lang="fa-IR" sz="2400" dirty="0">
                <a:cs typeface="B Nazanin" panose="00000400000000000000" pitchFamily="2" charset="-78"/>
              </a:rPr>
              <a:t>  تعریف (فاز دوم)</a:t>
            </a:r>
          </a:p>
          <a:p>
            <a:pPr algn="r" rtl="1" fontAlgn="base">
              <a:buFont typeface="Wingdings" panose="05000000000000000000" pitchFamily="2" charset="2"/>
              <a:buChar char="§"/>
            </a:pPr>
            <a:r>
              <a:rPr lang="fa-IR" sz="2400" dirty="0">
                <a:cs typeface="B Nazanin" panose="00000400000000000000" pitchFamily="2" charset="-78"/>
              </a:rPr>
              <a:t>  طراحی (فاز سوم)</a:t>
            </a:r>
          </a:p>
          <a:p>
            <a:pPr algn="r" rtl="1" fontAlgn="base">
              <a:buFont typeface="Wingdings" panose="05000000000000000000" pitchFamily="2" charset="2"/>
              <a:buChar char="§"/>
            </a:pPr>
            <a:r>
              <a:rPr lang="fa-IR" sz="2400" dirty="0">
                <a:cs typeface="B Nazanin" panose="00000400000000000000" pitchFamily="2" charset="-78"/>
              </a:rPr>
              <a:t> عملیات (فاز چهارم)</a:t>
            </a:r>
          </a:p>
          <a:p>
            <a:pPr marL="0" indent="0" algn="r" rtl="1">
              <a:buNone/>
            </a:pPr>
            <a:r>
              <a:rPr lang="fa-IR" dirty="0"/>
              <a:t/>
            </a:r>
            <a:br>
              <a:rPr lang="fa-IR" dirty="0"/>
            </a:br>
            <a:endParaRPr lang="en-US" dirty="0"/>
          </a:p>
          <a:p>
            <a:endParaRPr lang="en-US" dirty="0"/>
          </a:p>
        </p:txBody>
      </p:sp>
      <p:sp>
        <p:nvSpPr>
          <p:cNvPr id="5" name="Content Placeholder 2">
            <a:extLst>
              <a:ext uri="{FF2B5EF4-FFF2-40B4-BE49-F238E27FC236}">
                <a16:creationId xmlns:a16="http://schemas.microsoft.com/office/drawing/2014/main" xmlns="" id="{BD8F6A4D-B8D6-463C-93C8-7116500EC175}"/>
              </a:ext>
            </a:extLst>
          </p:cNvPr>
          <p:cNvSpPr txBox="1">
            <a:spLocks/>
          </p:cNvSpPr>
          <p:nvPr/>
        </p:nvSpPr>
        <p:spPr>
          <a:xfrm>
            <a:off x="2834846" y="1687839"/>
            <a:ext cx="3569954" cy="4351338"/>
          </a:xfrm>
          <a:prstGeom prst="rect">
            <a:avLst/>
          </a:prstGeom>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r" rtl="1" fontAlgn="base"/>
            <a:r>
              <a:rPr lang="fa-IR" b="1" dirty="0">
                <a:cs typeface="B Nazanin" panose="00000400000000000000" pitchFamily="2" charset="-78"/>
              </a:rPr>
              <a:t>فرآیند توسعه محصول جدید از دیدگاه بوزآلن و همیلتون:</a:t>
            </a:r>
            <a:endParaRPr lang="fa-IR" dirty="0">
              <a:cs typeface="B Nazanin" panose="00000400000000000000" pitchFamily="2" charset="-78"/>
            </a:endParaRPr>
          </a:p>
          <a:p>
            <a:pPr algn="r" rtl="1" fontAlgn="base">
              <a:buFont typeface="Tw Cen MT" panose="020B0602020104020603" pitchFamily="34" charset="0"/>
              <a:buChar char="&lt;"/>
            </a:pPr>
            <a:r>
              <a:rPr lang="fa-IR" dirty="0">
                <a:cs typeface="B Nazanin" panose="00000400000000000000" pitchFamily="2" charset="-78"/>
              </a:rPr>
              <a:t>  توسعه استراتژی</a:t>
            </a:r>
          </a:p>
          <a:p>
            <a:pPr algn="r" rtl="1" fontAlgn="base">
              <a:buFont typeface="Tw Cen MT" panose="020B0602020104020603" pitchFamily="34" charset="0"/>
              <a:buChar char="&lt;"/>
            </a:pPr>
            <a:r>
              <a:rPr lang="fa-IR" dirty="0">
                <a:cs typeface="B Nazanin" panose="00000400000000000000" pitchFamily="2" charset="-78"/>
              </a:rPr>
              <a:t>  توسعه محصول جدید</a:t>
            </a:r>
          </a:p>
          <a:p>
            <a:pPr algn="r" rtl="1" fontAlgn="base">
              <a:buFont typeface="Tw Cen MT" panose="020B0602020104020603" pitchFamily="34" charset="0"/>
              <a:buChar char="&lt;"/>
            </a:pPr>
            <a:r>
              <a:rPr lang="fa-IR" dirty="0">
                <a:cs typeface="B Nazanin" panose="00000400000000000000" pitchFamily="2" charset="-78"/>
              </a:rPr>
              <a:t>  تولید ایده جدید</a:t>
            </a:r>
          </a:p>
          <a:p>
            <a:pPr algn="r" rtl="1" fontAlgn="base">
              <a:buFont typeface="Tw Cen MT" panose="020B0602020104020603" pitchFamily="34" charset="0"/>
              <a:buChar char="&lt;"/>
            </a:pPr>
            <a:r>
              <a:rPr lang="fa-IR" dirty="0">
                <a:cs typeface="B Nazanin" panose="00000400000000000000" pitchFamily="2" charset="-78"/>
              </a:rPr>
              <a:t>  بازنگری و ارزیابی</a:t>
            </a:r>
          </a:p>
          <a:p>
            <a:pPr algn="r" rtl="1" fontAlgn="base">
              <a:buFont typeface="Tw Cen MT" panose="020B0602020104020603" pitchFamily="34" charset="0"/>
              <a:buChar char="&lt;"/>
            </a:pPr>
            <a:r>
              <a:rPr lang="fa-IR" dirty="0">
                <a:cs typeface="B Nazanin" panose="00000400000000000000" pitchFamily="2" charset="-78"/>
              </a:rPr>
              <a:t>  آنالیز کسب‌وکار</a:t>
            </a:r>
          </a:p>
          <a:p>
            <a:pPr algn="r" rtl="1" fontAlgn="base">
              <a:buFont typeface="Tw Cen MT" panose="020B0602020104020603" pitchFamily="34" charset="0"/>
              <a:buChar char="&lt;"/>
            </a:pPr>
            <a:r>
              <a:rPr lang="fa-IR" dirty="0">
                <a:cs typeface="B Nazanin" panose="00000400000000000000" pitchFamily="2" charset="-78"/>
              </a:rPr>
              <a:t>  آزمایش</a:t>
            </a:r>
          </a:p>
          <a:p>
            <a:pPr algn="r" rtl="1" fontAlgn="base">
              <a:buFont typeface="Tw Cen MT" panose="020B0602020104020603" pitchFamily="34" charset="0"/>
              <a:buChar char="&lt;"/>
            </a:pPr>
            <a:r>
              <a:rPr lang="fa-IR" dirty="0">
                <a:cs typeface="B Nazanin" panose="00000400000000000000" pitchFamily="2" charset="-78"/>
              </a:rPr>
              <a:t>  تجاری‌سازی</a:t>
            </a:r>
          </a:p>
          <a:p>
            <a:pPr algn="r" rtl="1"/>
            <a:r>
              <a:rPr lang="fa-IR" dirty="0"/>
              <a:t/>
            </a:r>
            <a:br>
              <a:rPr lang="fa-IR" dirty="0"/>
            </a:br>
            <a:endParaRPr lang="en-US" dirty="0"/>
          </a:p>
          <a:p>
            <a:endParaRPr lang="en-US" dirty="0"/>
          </a:p>
        </p:txBody>
      </p:sp>
    </p:spTree>
    <p:extLst>
      <p:ext uri="{BB962C8B-B14F-4D97-AF65-F5344CB8AC3E}">
        <p14:creationId xmlns:p14="http://schemas.microsoft.com/office/powerpoint/2010/main" val="11070784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115" y="335731"/>
            <a:ext cx="7772400" cy="785818"/>
          </a:xfrm>
        </p:spPr>
        <p:txBody>
          <a:bodyPr>
            <a:noAutofit/>
          </a:bodyPr>
          <a:lstStyle/>
          <a:p>
            <a:pPr algn="ctr"/>
            <a:r>
              <a:rPr lang="fa-IR" sz="4000" dirty="0">
                <a:cs typeface="B Nazanin" panose="00000400000000000000" pitchFamily="2" charset="-78"/>
              </a:rPr>
              <a:t>مدل کلاسیک توسعه محصول در شرکتهای بزرگ</a:t>
            </a:r>
          </a:p>
        </p:txBody>
      </p:sp>
      <p:sp>
        <p:nvSpPr>
          <p:cNvPr id="31" name="Footer Placeholder 30"/>
          <p:cNvSpPr>
            <a:spLocks noGrp="1"/>
          </p:cNvSpPr>
          <p:nvPr>
            <p:ph type="ftr" sz="quarter" idx="11"/>
          </p:nvPr>
        </p:nvSpPr>
        <p:spPr>
          <a:xfrm>
            <a:off x="4310050" y="6143644"/>
            <a:ext cx="3962400" cy="457200"/>
          </a:xfrm>
        </p:spPr>
        <p:txBody>
          <a:bodyPr/>
          <a:lstStyle/>
          <a:p>
            <a:pPr algn="ctr" rtl="0"/>
            <a:r>
              <a:rPr lang="en-US" b="1"/>
              <a:t>amekhlassi@ut.ac.ir</a:t>
            </a:r>
            <a:endParaRPr lang="fa-IR" dirty="0"/>
          </a:p>
        </p:txBody>
      </p:sp>
      <p:sp>
        <p:nvSpPr>
          <p:cNvPr id="32" name="Slide Number Placeholder 31"/>
          <p:cNvSpPr>
            <a:spLocks noGrp="1"/>
          </p:cNvSpPr>
          <p:nvPr>
            <p:ph type="sldNum" sz="quarter" idx="12"/>
          </p:nvPr>
        </p:nvSpPr>
        <p:spPr/>
        <p:txBody>
          <a:bodyPr/>
          <a:lstStyle/>
          <a:p>
            <a:fld id="{B0458A55-31D6-452E-8F91-E0702DB6DB60}" type="slidenum">
              <a:rPr lang="fa-IR" smtClean="0"/>
              <a:pPr/>
              <a:t>49</a:t>
            </a:fld>
            <a:endParaRPr lang="fa-IR"/>
          </a:p>
        </p:txBody>
      </p:sp>
      <p:grpSp>
        <p:nvGrpSpPr>
          <p:cNvPr id="47" name="Group 46"/>
          <p:cNvGrpSpPr/>
          <p:nvPr/>
        </p:nvGrpSpPr>
        <p:grpSpPr>
          <a:xfrm>
            <a:off x="1809720" y="1357298"/>
            <a:ext cx="8644016" cy="4643470"/>
            <a:chOff x="357150" y="1571612"/>
            <a:chExt cx="8644016" cy="4643470"/>
          </a:xfrm>
        </p:grpSpPr>
        <p:sp>
          <p:nvSpPr>
            <p:cNvPr id="4" name="Rectangle 3"/>
            <p:cNvSpPr/>
            <p:nvPr/>
          </p:nvSpPr>
          <p:spPr>
            <a:xfrm>
              <a:off x="357150" y="2643182"/>
              <a:ext cx="1714512" cy="714380"/>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dirty="0"/>
                <a:t>Opportunity</a:t>
              </a:r>
            </a:p>
            <a:p>
              <a:pPr algn="ctr"/>
              <a:r>
                <a:rPr lang="en-US" dirty="0"/>
                <a:t>Scanning </a:t>
              </a:r>
              <a:endParaRPr lang="fa-IR" dirty="0"/>
            </a:p>
          </p:txBody>
        </p:sp>
        <p:sp>
          <p:nvSpPr>
            <p:cNvPr id="5" name="Rectangle 4"/>
            <p:cNvSpPr/>
            <p:nvPr/>
          </p:nvSpPr>
          <p:spPr>
            <a:xfrm>
              <a:off x="357150" y="4357694"/>
              <a:ext cx="1714512" cy="714380"/>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dirty="0"/>
                <a:t>Industrial </a:t>
              </a:r>
            </a:p>
            <a:p>
              <a:pPr algn="ctr"/>
              <a:r>
                <a:rPr lang="en-US" dirty="0"/>
                <a:t>R&amp;D</a:t>
              </a:r>
              <a:endParaRPr lang="fa-IR" dirty="0"/>
            </a:p>
          </p:txBody>
        </p:sp>
        <p:cxnSp>
          <p:nvCxnSpPr>
            <p:cNvPr id="36" name="Straight Connector 35"/>
            <p:cNvCxnSpPr/>
            <p:nvPr/>
          </p:nvCxnSpPr>
          <p:spPr>
            <a:xfrm rot="16200000" flipH="1">
              <a:off x="4572000" y="3757612"/>
              <a:ext cx="4357718" cy="71438"/>
            </a:xfrm>
            <a:prstGeom prst="line">
              <a:avLst/>
            </a:prstGeom>
            <a:ln>
              <a:prstDash val="lgDash"/>
            </a:ln>
          </p:spPr>
          <p:style>
            <a:lnRef idx="3">
              <a:schemeClr val="dk1"/>
            </a:lnRef>
            <a:fillRef idx="0">
              <a:schemeClr val="dk1"/>
            </a:fillRef>
            <a:effectRef idx="2">
              <a:schemeClr val="dk1"/>
            </a:effectRef>
            <a:fontRef idx="minor">
              <a:schemeClr val="tx1"/>
            </a:fontRef>
          </p:style>
        </p:cxnSp>
        <p:cxnSp>
          <p:nvCxnSpPr>
            <p:cNvPr id="37" name="Straight Connector 36"/>
            <p:cNvCxnSpPr/>
            <p:nvPr/>
          </p:nvCxnSpPr>
          <p:spPr>
            <a:xfrm rot="16200000" flipH="1">
              <a:off x="2221688" y="3707610"/>
              <a:ext cx="4329133" cy="57137"/>
            </a:xfrm>
            <a:prstGeom prst="line">
              <a:avLst/>
            </a:prstGeom>
            <a:ln>
              <a:prstDash val="lgDash"/>
            </a:ln>
          </p:spPr>
          <p:style>
            <a:lnRef idx="3">
              <a:schemeClr val="dk1"/>
            </a:lnRef>
            <a:fillRef idx="0">
              <a:schemeClr val="dk1"/>
            </a:fillRef>
            <a:effectRef idx="2">
              <a:schemeClr val="dk1"/>
            </a:effectRef>
            <a:fontRef idx="minor">
              <a:schemeClr val="tx1"/>
            </a:fontRef>
          </p:style>
        </p:cxnSp>
        <p:grpSp>
          <p:nvGrpSpPr>
            <p:cNvPr id="46" name="Group 45"/>
            <p:cNvGrpSpPr/>
            <p:nvPr/>
          </p:nvGrpSpPr>
          <p:grpSpPr>
            <a:xfrm>
              <a:off x="1142976" y="2514596"/>
              <a:ext cx="7858190" cy="3700486"/>
              <a:chOff x="1142976" y="2514596"/>
              <a:chExt cx="7858190" cy="3700486"/>
            </a:xfrm>
          </p:grpSpPr>
          <p:sp>
            <p:nvSpPr>
              <p:cNvPr id="6" name="Rectangle 5"/>
              <p:cNvSpPr/>
              <p:nvPr/>
            </p:nvSpPr>
            <p:spPr>
              <a:xfrm>
                <a:off x="2543158" y="3214686"/>
                <a:ext cx="1714512" cy="1500198"/>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dirty="0"/>
                  <a:t>Product </a:t>
                </a:r>
              </a:p>
              <a:p>
                <a:pPr algn="ctr"/>
                <a:r>
                  <a:rPr lang="en-US" dirty="0"/>
                  <a:t>Definition</a:t>
                </a:r>
              </a:p>
              <a:p>
                <a:pPr algn="ctr" rtl="0"/>
                <a:r>
                  <a:rPr lang="en-US" dirty="0"/>
                  <a:t>&amp;</a:t>
                </a:r>
              </a:p>
              <a:p>
                <a:pPr algn="ctr" rtl="0"/>
                <a:r>
                  <a:rPr lang="en-US" dirty="0"/>
                  <a:t>Planning </a:t>
                </a:r>
                <a:endParaRPr lang="fa-IR" dirty="0"/>
              </a:p>
            </p:txBody>
          </p:sp>
          <p:sp>
            <p:nvSpPr>
              <p:cNvPr id="7" name="Rectangle 6"/>
              <p:cNvSpPr/>
              <p:nvPr/>
            </p:nvSpPr>
            <p:spPr>
              <a:xfrm>
                <a:off x="4800606" y="2514596"/>
                <a:ext cx="1714512" cy="714380"/>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dirty="0"/>
                  <a:t>Manufacturing</a:t>
                </a:r>
              </a:p>
              <a:p>
                <a:pPr algn="ctr"/>
                <a:r>
                  <a:rPr lang="en-US" dirty="0"/>
                  <a:t>Development </a:t>
                </a:r>
                <a:endParaRPr lang="fa-IR" dirty="0"/>
              </a:p>
            </p:txBody>
          </p:sp>
          <p:sp>
            <p:nvSpPr>
              <p:cNvPr id="8" name="Rectangle 7"/>
              <p:cNvSpPr/>
              <p:nvPr/>
            </p:nvSpPr>
            <p:spPr>
              <a:xfrm>
                <a:off x="4829180" y="3614740"/>
                <a:ext cx="1714512" cy="714380"/>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dirty="0"/>
                  <a:t>Product Development  </a:t>
                </a:r>
                <a:endParaRPr lang="fa-IR" dirty="0"/>
              </a:p>
            </p:txBody>
          </p:sp>
          <p:sp>
            <p:nvSpPr>
              <p:cNvPr id="9" name="Rectangle 8"/>
              <p:cNvSpPr/>
              <p:nvPr/>
            </p:nvSpPr>
            <p:spPr>
              <a:xfrm>
                <a:off x="4843468" y="4529146"/>
                <a:ext cx="1714512" cy="714380"/>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dirty="0"/>
                  <a:t>Market Development </a:t>
                </a:r>
                <a:endParaRPr lang="fa-IR" dirty="0"/>
              </a:p>
            </p:txBody>
          </p:sp>
          <p:sp>
            <p:nvSpPr>
              <p:cNvPr id="10" name="Rectangle 9"/>
              <p:cNvSpPr/>
              <p:nvPr/>
            </p:nvSpPr>
            <p:spPr>
              <a:xfrm>
                <a:off x="7286654" y="3000372"/>
                <a:ext cx="1714512" cy="714380"/>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dirty="0"/>
                  <a:t>Manufacturing </a:t>
                </a:r>
              </a:p>
              <a:p>
                <a:pPr algn="ctr"/>
                <a:r>
                  <a:rPr lang="en-US" dirty="0"/>
                  <a:t>Ramp-Up</a:t>
                </a:r>
                <a:endParaRPr lang="fa-IR" dirty="0"/>
              </a:p>
            </p:txBody>
          </p:sp>
          <p:sp>
            <p:nvSpPr>
              <p:cNvPr id="11" name="Rectangle 10"/>
              <p:cNvSpPr/>
              <p:nvPr/>
            </p:nvSpPr>
            <p:spPr>
              <a:xfrm>
                <a:off x="7272366" y="3986210"/>
                <a:ext cx="1714512" cy="714380"/>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dirty="0"/>
                  <a:t>Market Introduction </a:t>
                </a:r>
                <a:endParaRPr lang="fa-IR" dirty="0"/>
              </a:p>
            </p:txBody>
          </p:sp>
          <p:cxnSp>
            <p:nvCxnSpPr>
              <p:cNvPr id="13" name="Elbow Connector 12"/>
              <p:cNvCxnSpPr>
                <a:stCxn id="4" idx="3"/>
                <a:endCxn id="6" idx="1"/>
              </p:cNvCxnSpPr>
              <p:nvPr/>
            </p:nvCxnSpPr>
            <p:spPr>
              <a:xfrm>
                <a:off x="2071662" y="3000372"/>
                <a:ext cx="471496" cy="964413"/>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15" name="Elbow Connector 14"/>
              <p:cNvCxnSpPr>
                <a:stCxn id="5" idx="3"/>
                <a:endCxn id="6" idx="1"/>
              </p:cNvCxnSpPr>
              <p:nvPr/>
            </p:nvCxnSpPr>
            <p:spPr>
              <a:xfrm flipV="1">
                <a:off x="2071662" y="3964785"/>
                <a:ext cx="471496" cy="750099"/>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8" name="Elbow Connector 17"/>
              <p:cNvCxnSpPr>
                <a:stCxn id="6" idx="3"/>
                <a:endCxn id="7" idx="1"/>
              </p:cNvCxnSpPr>
              <p:nvPr/>
            </p:nvCxnSpPr>
            <p:spPr>
              <a:xfrm flipV="1">
                <a:off x="4257670" y="2871786"/>
                <a:ext cx="542936" cy="1092999"/>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20" name="Elbow Connector 19"/>
              <p:cNvCxnSpPr>
                <a:stCxn id="6" idx="3"/>
                <a:endCxn id="8" idx="1"/>
              </p:cNvCxnSpPr>
              <p:nvPr/>
            </p:nvCxnSpPr>
            <p:spPr>
              <a:xfrm>
                <a:off x="4257670" y="3964785"/>
                <a:ext cx="571510" cy="7145"/>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22" name="Elbow Connector 21"/>
              <p:cNvCxnSpPr>
                <a:stCxn id="6" idx="3"/>
                <a:endCxn id="9" idx="1"/>
              </p:cNvCxnSpPr>
              <p:nvPr/>
            </p:nvCxnSpPr>
            <p:spPr>
              <a:xfrm>
                <a:off x="4257670" y="3964785"/>
                <a:ext cx="585798" cy="921551"/>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24" name="Elbow Connector 23"/>
              <p:cNvCxnSpPr>
                <a:stCxn id="7" idx="3"/>
                <a:endCxn id="10" idx="1"/>
              </p:cNvCxnSpPr>
              <p:nvPr/>
            </p:nvCxnSpPr>
            <p:spPr>
              <a:xfrm>
                <a:off x="6515118" y="2871786"/>
                <a:ext cx="771536" cy="485776"/>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26" name="Elbow Connector 25"/>
              <p:cNvCxnSpPr>
                <a:stCxn id="8" idx="3"/>
                <a:endCxn id="10" idx="1"/>
              </p:cNvCxnSpPr>
              <p:nvPr/>
            </p:nvCxnSpPr>
            <p:spPr>
              <a:xfrm flipV="1">
                <a:off x="6543692" y="3357562"/>
                <a:ext cx="742962" cy="614368"/>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28" name="Elbow Connector 27"/>
              <p:cNvCxnSpPr>
                <a:stCxn id="8" idx="3"/>
                <a:endCxn id="11" idx="1"/>
              </p:cNvCxnSpPr>
              <p:nvPr/>
            </p:nvCxnSpPr>
            <p:spPr>
              <a:xfrm>
                <a:off x="6543692" y="3971930"/>
                <a:ext cx="728674" cy="371470"/>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30" name="Shape 29"/>
              <p:cNvCxnSpPr>
                <a:stCxn id="9" idx="3"/>
                <a:endCxn id="11" idx="1"/>
              </p:cNvCxnSpPr>
              <p:nvPr/>
            </p:nvCxnSpPr>
            <p:spPr>
              <a:xfrm flipV="1">
                <a:off x="6557980" y="4343400"/>
                <a:ext cx="714386" cy="542936"/>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sp>
            <p:nvSpPr>
              <p:cNvPr id="42" name="Rectangle 41"/>
              <p:cNvSpPr/>
              <p:nvPr/>
            </p:nvSpPr>
            <p:spPr>
              <a:xfrm>
                <a:off x="1142976" y="5500702"/>
                <a:ext cx="2571768" cy="71438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1" anchor="ctr"/>
              <a:lstStyle/>
              <a:p>
                <a:pPr algn="ctr"/>
                <a:r>
                  <a:rPr lang="en-US" b="1" dirty="0"/>
                  <a:t>Fuzzy Front End </a:t>
                </a:r>
                <a:endParaRPr lang="fa-IR" b="1" dirty="0"/>
              </a:p>
            </p:txBody>
          </p:sp>
          <p:sp>
            <p:nvSpPr>
              <p:cNvPr id="43" name="Rectangle 42"/>
              <p:cNvSpPr/>
              <p:nvPr/>
            </p:nvSpPr>
            <p:spPr>
              <a:xfrm>
                <a:off x="4714876" y="5500702"/>
                <a:ext cx="1643074" cy="714380"/>
              </a:xfrm>
              <a:prstGeom prst="rect">
                <a:avLst/>
              </a:prstGeom>
              <a:ln>
                <a:noFill/>
              </a:ln>
            </p:spPr>
            <p:style>
              <a:lnRef idx="2">
                <a:schemeClr val="accent1"/>
              </a:lnRef>
              <a:fillRef idx="1">
                <a:schemeClr val="lt1"/>
              </a:fillRef>
              <a:effectRef idx="0">
                <a:schemeClr val="accent1"/>
              </a:effectRef>
              <a:fontRef idx="minor">
                <a:schemeClr val="dk1"/>
              </a:fontRef>
            </p:style>
            <p:txBody>
              <a:bodyPr rtlCol="1" anchor="ctr"/>
              <a:lstStyle/>
              <a:p>
                <a:pPr algn="ctr"/>
                <a:r>
                  <a:rPr lang="en-US" b="1" dirty="0"/>
                  <a:t>Development </a:t>
                </a:r>
              </a:p>
              <a:p>
                <a:pPr algn="ctr"/>
                <a:r>
                  <a:rPr lang="en-US" b="1" dirty="0"/>
                  <a:t>Processes </a:t>
                </a:r>
                <a:endParaRPr lang="fa-IR" b="1" dirty="0"/>
              </a:p>
            </p:txBody>
          </p:sp>
          <p:sp>
            <p:nvSpPr>
              <p:cNvPr id="44" name="Rectangle 43"/>
              <p:cNvSpPr/>
              <p:nvPr/>
            </p:nvSpPr>
            <p:spPr>
              <a:xfrm>
                <a:off x="7286644" y="5429264"/>
                <a:ext cx="1500198" cy="71438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1" anchor="ctr"/>
              <a:lstStyle/>
              <a:p>
                <a:pPr algn="ctr"/>
                <a:r>
                  <a:rPr lang="en-US" b="1" dirty="0"/>
                  <a:t>Ramp-Up </a:t>
                </a:r>
              </a:p>
              <a:p>
                <a:pPr algn="ctr"/>
                <a:r>
                  <a:rPr lang="en-US" b="1" dirty="0"/>
                  <a:t>Processes </a:t>
                </a:r>
                <a:endParaRPr lang="fa-IR" b="1" dirty="0"/>
              </a:p>
            </p:txBody>
          </p:sp>
        </p:grpSp>
      </p:grpSp>
    </p:spTree>
    <p:extLst>
      <p:ext uri="{BB962C8B-B14F-4D97-AF65-F5344CB8AC3E}">
        <p14:creationId xmlns:p14="http://schemas.microsoft.com/office/powerpoint/2010/main" val="75285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091" y="171539"/>
            <a:ext cx="10058400" cy="1371600"/>
          </a:xfrm>
        </p:spPr>
        <p:txBody>
          <a:bodyPr/>
          <a:lstStyle/>
          <a:p>
            <a:pPr algn="ctr" rtl="1"/>
            <a:r>
              <a:rPr lang="fa-IR" dirty="0">
                <a:effectLst/>
                <a:cs typeface="B Nazanin" pitchFamily="2" charset="-78"/>
              </a:rPr>
              <a:t>خلاقیت چیست؟</a:t>
            </a:r>
            <a:endParaRPr lang="en-US" dirty="0">
              <a:effectLst/>
              <a:cs typeface="B Nazanin" pitchFamily="2" charset="-78"/>
            </a:endParaRPr>
          </a:p>
        </p:txBody>
      </p:sp>
      <p:sp>
        <p:nvSpPr>
          <p:cNvPr id="3" name="Content Placeholder 2"/>
          <p:cNvSpPr>
            <a:spLocks noGrp="1"/>
          </p:cNvSpPr>
          <p:nvPr>
            <p:ph idx="1"/>
          </p:nvPr>
        </p:nvSpPr>
        <p:spPr>
          <a:xfrm>
            <a:off x="868218" y="1660236"/>
            <a:ext cx="10229273" cy="4800600"/>
          </a:xfrm>
        </p:spPr>
        <p:txBody>
          <a:bodyPr>
            <a:normAutofit/>
          </a:bodyPr>
          <a:lstStyle/>
          <a:p>
            <a:pPr marL="596646" indent="-514350" algn="r" rtl="1">
              <a:buFont typeface="Wingdings" pitchFamily="2" charset="2"/>
              <a:buChar char="ü"/>
            </a:pPr>
            <a:r>
              <a:rPr lang="fa-IR" sz="2200" dirty="0">
                <a:cs typeface="B Nazanin" panose="00000400000000000000" pitchFamily="2" charset="-78"/>
              </a:rPr>
              <a:t>خلاقیت فرایندی فکری است که به تولید ایده می‌انجامد. خلاقیت همان به‌کارگیری توانایی تجسم و خیال‌پردازی برای ایجاد فکر یا مفهومی جدید است.</a:t>
            </a:r>
          </a:p>
          <a:p>
            <a:pPr marL="596646" indent="-514350" algn="r" rtl="1">
              <a:buFont typeface="Wingdings" pitchFamily="2" charset="2"/>
              <a:buChar char="ü"/>
            </a:pPr>
            <a:r>
              <a:rPr lang="fa-IR" sz="2000" dirty="0">
                <a:cs typeface="B Nazanin" pitchFamily="2" charset="-78"/>
              </a:rPr>
              <a:t>دریافتی نو</a:t>
            </a:r>
            <a:r>
              <a:rPr lang="en-US" sz="2000" dirty="0">
                <a:cs typeface="B Nazanin" pitchFamily="2" charset="-78"/>
              </a:rPr>
              <a:t> </a:t>
            </a:r>
            <a:r>
              <a:rPr lang="fa-IR" sz="2000" dirty="0">
                <a:cs typeface="B Nazanin" pitchFamily="2" charset="-78"/>
              </a:rPr>
              <a:t>از دنیای اطراف</a:t>
            </a:r>
          </a:p>
          <a:p>
            <a:pPr marL="596646" indent="-514350" algn="r" rtl="1">
              <a:buFont typeface="Wingdings" pitchFamily="2" charset="2"/>
              <a:buChar char="ü"/>
            </a:pPr>
            <a:r>
              <a:rPr lang="fa-IR" sz="2000" dirty="0">
                <a:cs typeface="B Nazanin" pitchFamily="2" charset="-78"/>
              </a:rPr>
              <a:t>شکستن قالبهای موجود و دستیابی به ایده های جدید و معنی دار</a:t>
            </a:r>
          </a:p>
          <a:p>
            <a:pPr marL="596646" indent="-514350" algn="r" rtl="1">
              <a:buFont typeface="Wingdings" pitchFamily="2" charset="2"/>
              <a:buChar char="ü"/>
            </a:pPr>
            <a:endParaRPr lang="fa-IR" sz="2800" dirty="0">
              <a:cs typeface="B Nazanin" pitchFamily="2" charset="-78"/>
            </a:endParaRPr>
          </a:p>
          <a:p>
            <a:pPr marL="596646" indent="-514350" algn="ctr" rtl="1">
              <a:buNone/>
            </a:pPr>
            <a:r>
              <a:rPr lang="fa-IR" sz="2800" dirty="0">
                <a:solidFill>
                  <a:srgbClr val="C00000"/>
                </a:solidFill>
                <a:cs typeface="B Nazanin" pitchFamily="2" charset="-78"/>
              </a:rPr>
              <a:t>توانایی خلق فکر های جدید که این فکر ممکن است به محصولات یا خدمات جدید منجر شود.</a:t>
            </a:r>
          </a:p>
          <a:p>
            <a:pPr marL="596646" indent="-514350" algn="r" rtl="1">
              <a:buFont typeface="Wingdings" pitchFamily="2" charset="2"/>
              <a:buChar char="ü"/>
            </a:pPr>
            <a:r>
              <a:rPr lang="fa-IR" sz="2800" u="sng" dirty="0">
                <a:cs typeface="B Nazanin" pitchFamily="2" charset="-78"/>
              </a:rPr>
              <a:t>تعریف خلاقیت در سازمان های امروزی</a:t>
            </a:r>
            <a:r>
              <a:rPr lang="fa-IR" sz="2800" dirty="0">
                <a:cs typeface="B Nazanin" pitchFamily="2" charset="-78"/>
              </a:rPr>
              <a:t>: </a:t>
            </a:r>
            <a:r>
              <a:rPr lang="fa-IR" sz="2600" dirty="0">
                <a:cs typeface="B Nazanin" pitchFamily="2" charset="-78"/>
              </a:rPr>
              <a:t>توانایی ایجاد ایده های جدید و دارای ارزش برای مشتری</a:t>
            </a:r>
          </a:p>
        </p:txBody>
      </p:sp>
    </p:spTree>
    <p:extLst>
      <p:ext uri="{BB962C8B-B14F-4D97-AF65-F5344CB8AC3E}">
        <p14:creationId xmlns:p14="http://schemas.microsoft.com/office/powerpoint/2010/main" val="402759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afterEffect">
                                  <p:stCondLst>
                                    <p:cond delay="1250"/>
                                  </p:stCondLst>
                                  <p:iterate type="lt">
                                    <p:tmPct val="4000"/>
                                  </p:iterate>
                                  <p:childTnLst>
                                    <p:set>
                                      <p:cBhvr override="childStyle">
                                        <p:cTn id="6" dur="500" fill="hold"/>
                                        <p:tgtEl>
                                          <p:spTgt spid="3">
                                            <p:txEl>
                                              <p:pRg st="5" end="5"/>
                                            </p:txEl>
                                          </p:spTgt>
                                        </p:tgtEl>
                                        <p:attrNameLst>
                                          <p:attrName>style.color</p:attrName>
                                        </p:attrNameLst>
                                      </p:cBhvr>
                                      <p:to>
                                        <p:clrVal>
                                          <a:schemeClr val="accent2"/>
                                        </p:clrVal>
                                      </p:to>
                                    </p:set>
                                    <p:set>
                                      <p:cBhvr>
                                        <p:cTn id="7" dur="500" fill="hold"/>
                                        <p:tgtEl>
                                          <p:spTgt spid="3">
                                            <p:txEl>
                                              <p:pRg st="5" end="5"/>
                                            </p:txEl>
                                          </p:spTgt>
                                        </p:tgtEl>
                                        <p:attrNameLst>
                                          <p:attrName>fillcolor</p:attrName>
                                        </p:attrNameLst>
                                      </p:cBhvr>
                                      <p:to>
                                        <p:clrVal>
                                          <a:schemeClr val="accent2"/>
                                        </p:clrVal>
                                      </p:to>
                                    </p:set>
                                    <p:set>
                                      <p:cBhvr>
                                        <p:cTn id="8" dur="500"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B3975-C062-40E5-853D-5B0E0B49DD2E}"/>
              </a:ext>
            </a:extLst>
          </p:cNvPr>
          <p:cNvSpPr>
            <a:spLocks noGrp="1"/>
          </p:cNvSpPr>
          <p:nvPr>
            <p:ph type="title"/>
          </p:nvPr>
        </p:nvSpPr>
        <p:spPr/>
        <p:txBody>
          <a:bodyPr/>
          <a:lstStyle/>
          <a:p>
            <a:pPr algn="ctr" rtl="1"/>
            <a:r>
              <a:rPr lang="fa-IR" dirty="0">
                <a:cs typeface="B Nazanin" panose="00000400000000000000" pitchFamily="2" charset="-78"/>
              </a:rPr>
              <a:t>*مدل نوپای ناب (</a:t>
            </a:r>
            <a:r>
              <a:rPr lang="en-US" dirty="0">
                <a:cs typeface="B Nazanin" panose="00000400000000000000" pitchFamily="2" charset="-78"/>
              </a:rPr>
              <a:t>lean start up</a:t>
            </a:r>
            <a:r>
              <a:rPr lang="fa-IR" dirty="0">
                <a:cs typeface="B Nazanin" panose="00000400000000000000" pitchFamily="2" charset="-78"/>
              </a:rPr>
              <a:t>)</a:t>
            </a:r>
            <a:endParaRPr lang="en-US" dirty="0">
              <a:cs typeface="B Nazanin" panose="00000400000000000000" pitchFamily="2" charset="-78"/>
            </a:endParaRPr>
          </a:p>
        </p:txBody>
      </p:sp>
      <p:pic>
        <p:nvPicPr>
          <p:cNvPr id="5" name="Content Placeholder 4">
            <a:extLst>
              <a:ext uri="{FF2B5EF4-FFF2-40B4-BE49-F238E27FC236}">
                <a16:creationId xmlns:a16="http://schemas.microsoft.com/office/drawing/2014/main" xmlns="" id="{DC8163F4-EBBC-4729-90C6-0639441BBD3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52260" y="1453140"/>
            <a:ext cx="6374334" cy="4780750"/>
          </a:xfrm>
        </p:spPr>
      </p:pic>
    </p:spTree>
    <p:extLst>
      <p:ext uri="{BB962C8B-B14F-4D97-AF65-F5344CB8AC3E}">
        <p14:creationId xmlns:p14="http://schemas.microsoft.com/office/powerpoint/2010/main" val="3555915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dirty="0">
                <a:effectLst/>
                <a:cs typeface="B Nazanin" pitchFamily="2" charset="-78"/>
              </a:rPr>
              <a:t>فرآیند توسعه محصول</a:t>
            </a:r>
            <a:br>
              <a:rPr lang="fa-IR" dirty="0">
                <a:effectLst/>
                <a:cs typeface="B Nazanin" pitchFamily="2" charset="-78"/>
              </a:rPr>
            </a:br>
            <a:r>
              <a:rPr lang="en-US" dirty="0">
                <a:effectLst/>
                <a:cs typeface="B Nazanin" pitchFamily="2" charset="-78"/>
              </a:rPr>
              <a:t>New Product Development</a:t>
            </a:r>
          </a:p>
        </p:txBody>
      </p:sp>
      <p:sp>
        <p:nvSpPr>
          <p:cNvPr id="3" name="Content Placeholder 2"/>
          <p:cNvSpPr>
            <a:spLocks noGrp="1"/>
          </p:cNvSpPr>
          <p:nvPr>
            <p:ph idx="1"/>
          </p:nvPr>
        </p:nvSpPr>
        <p:spPr>
          <a:xfrm>
            <a:off x="2743200" y="1447800"/>
            <a:ext cx="7498080" cy="4800600"/>
          </a:xfrm>
        </p:spPr>
        <p:txBody>
          <a:bodyPr>
            <a:normAutofit/>
          </a:bodyPr>
          <a:lstStyle/>
          <a:p>
            <a:pPr marL="596646" indent="-514350" algn="r" rtl="1">
              <a:buNone/>
            </a:pPr>
            <a:endParaRPr lang="fa-IR" sz="2000" dirty="0">
              <a:cs typeface="B Nazanin" pitchFamily="2" charset="-78"/>
            </a:endParaRPr>
          </a:p>
          <a:p>
            <a:pPr marL="596646" indent="-514350" algn="r" rtl="1">
              <a:buNone/>
            </a:pPr>
            <a:endParaRPr lang="fa-IR" sz="2000" dirty="0">
              <a:cs typeface="B Nazanin"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3823198315"/>
              </p:ext>
            </p:extLst>
          </p:nvPr>
        </p:nvGraphicFramePr>
        <p:xfrm>
          <a:off x="2590799" y="2209799"/>
          <a:ext cx="7931062" cy="2587627"/>
        </p:xfrm>
        <a:graphic>
          <a:graphicData uri="http://schemas.openxmlformats.org/drawingml/2006/table">
            <a:tbl>
              <a:tblPr firstRow="1" bandRow="1">
                <a:tableStyleId>{5C22544A-7EE6-4342-B048-85BDC9FD1C3A}</a:tableStyleId>
              </a:tblPr>
              <a:tblGrid>
                <a:gridCol w="674984">
                  <a:extLst>
                    <a:ext uri="{9D8B030D-6E8A-4147-A177-3AD203B41FA5}">
                      <a16:colId xmlns:a16="http://schemas.microsoft.com/office/drawing/2014/main" xmlns="" val="20000"/>
                    </a:ext>
                  </a:extLst>
                </a:gridCol>
                <a:gridCol w="1012476">
                  <a:extLst>
                    <a:ext uri="{9D8B030D-6E8A-4147-A177-3AD203B41FA5}">
                      <a16:colId xmlns:a16="http://schemas.microsoft.com/office/drawing/2014/main" xmlns="" val="20001"/>
                    </a:ext>
                  </a:extLst>
                </a:gridCol>
                <a:gridCol w="1349968">
                  <a:extLst>
                    <a:ext uri="{9D8B030D-6E8A-4147-A177-3AD203B41FA5}">
                      <a16:colId xmlns:a16="http://schemas.microsoft.com/office/drawing/2014/main" xmlns="" val="20002"/>
                    </a:ext>
                  </a:extLst>
                </a:gridCol>
                <a:gridCol w="928103">
                  <a:extLst>
                    <a:ext uri="{9D8B030D-6E8A-4147-A177-3AD203B41FA5}">
                      <a16:colId xmlns:a16="http://schemas.microsoft.com/office/drawing/2014/main" xmlns="" val="20003"/>
                    </a:ext>
                  </a:extLst>
                </a:gridCol>
                <a:gridCol w="991383">
                  <a:extLst>
                    <a:ext uri="{9D8B030D-6E8A-4147-A177-3AD203B41FA5}">
                      <a16:colId xmlns:a16="http://schemas.microsoft.com/office/drawing/2014/main" xmlns="" val="20004"/>
                    </a:ext>
                  </a:extLst>
                </a:gridCol>
                <a:gridCol w="780450">
                  <a:extLst>
                    <a:ext uri="{9D8B030D-6E8A-4147-A177-3AD203B41FA5}">
                      <a16:colId xmlns:a16="http://schemas.microsoft.com/office/drawing/2014/main" xmlns="" val="20005"/>
                    </a:ext>
                  </a:extLst>
                </a:gridCol>
                <a:gridCol w="1202315">
                  <a:extLst>
                    <a:ext uri="{9D8B030D-6E8A-4147-A177-3AD203B41FA5}">
                      <a16:colId xmlns:a16="http://schemas.microsoft.com/office/drawing/2014/main" xmlns="" val="20006"/>
                    </a:ext>
                  </a:extLst>
                </a:gridCol>
                <a:gridCol w="991383">
                  <a:extLst>
                    <a:ext uri="{9D8B030D-6E8A-4147-A177-3AD203B41FA5}">
                      <a16:colId xmlns:a16="http://schemas.microsoft.com/office/drawing/2014/main" xmlns="" val="20007"/>
                    </a:ext>
                  </a:extLst>
                </a:gridCol>
              </a:tblGrid>
              <a:tr h="995241">
                <a:tc gridSpan="2">
                  <a:txBody>
                    <a:bodyPr/>
                    <a:lstStyle/>
                    <a:p>
                      <a:pPr algn="ctr"/>
                      <a:r>
                        <a:rPr lang="fa-IR" dirty="0">
                          <a:cs typeface="B Nazanin" pitchFamily="2" charset="-78"/>
                        </a:rPr>
                        <a:t>مرحله ایده</a:t>
                      </a:r>
                      <a:endParaRPr lang="en-US" dirty="0">
                        <a:cs typeface="B Nazanin" pitchFamily="2" charset="-78"/>
                      </a:endParaRPr>
                    </a:p>
                  </a:txBody>
                  <a:tcPr>
                    <a:solidFill>
                      <a:srgbClr val="00B050"/>
                    </a:solidFill>
                  </a:tcPr>
                </a:tc>
                <a:tc hMerge="1">
                  <a:txBody>
                    <a:bodyPr/>
                    <a:lstStyle/>
                    <a:p>
                      <a:endParaRPr lang="en-US"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dirty="0">
                          <a:cs typeface="B Nazanin" pitchFamily="2" charset="-78"/>
                        </a:rPr>
                        <a:t>مرحله مفهوم</a:t>
                      </a:r>
                      <a:endParaRPr lang="en-US" dirty="0">
                        <a:cs typeface="B Nazanin" pitchFamily="2" charset="-78"/>
                      </a:endParaRPr>
                    </a:p>
                    <a:p>
                      <a:pPr algn="ctr"/>
                      <a:endParaRPr lang="en-US" dirty="0">
                        <a:cs typeface="B Nazanin" pitchFamily="2" charset="-78"/>
                      </a:endParaRPr>
                    </a:p>
                  </a:txBody>
                  <a:tcPr>
                    <a:solidFill>
                      <a:schemeClr val="accent4">
                        <a:lumMod val="60000"/>
                        <a:lumOff val="40000"/>
                      </a:schemeClr>
                    </a:solidFill>
                  </a:tcPr>
                </a:tc>
                <a:tc hMerge="1">
                  <a:txBody>
                    <a:bodyPr/>
                    <a:lstStyle/>
                    <a:p>
                      <a:endParaRPr lang="en-US"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dirty="0">
                          <a:cs typeface="B Nazanin" pitchFamily="2" charset="-78"/>
                        </a:rPr>
                        <a:t>مرحله توسعه محصول</a:t>
                      </a:r>
                      <a:endParaRPr lang="en-US" dirty="0">
                        <a:cs typeface="B Nazanin" pitchFamily="2" charset="-78"/>
                      </a:endParaRPr>
                    </a:p>
                    <a:p>
                      <a:pPr algn="ctr"/>
                      <a:endParaRPr lang="en-US" dirty="0">
                        <a:cs typeface="B Nazanin" pitchFamily="2" charset="-78"/>
                      </a:endParaRPr>
                    </a:p>
                  </a:txBody>
                  <a:tcPr>
                    <a:solidFill>
                      <a:schemeClr val="accent2">
                        <a:lumMod val="60000"/>
                        <a:lumOff val="40000"/>
                      </a:schemeClr>
                    </a:solidFill>
                  </a:tcPr>
                </a:tc>
                <a:tc hMerge="1">
                  <a:txBody>
                    <a:bodyPr/>
                    <a:lstStyle/>
                    <a:p>
                      <a:endParaRPr lang="en-US"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dirty="0">
                          <a:cs typeface="B Nazanin" pitchFamily="2" charset="-78"/>
                        </a:rPr>
                        <a:t>مرحله آزمون بازاریابی</a:t>
                      </a:r>
                      <a:endParaRPr lang="en-US" dirty="0">
                        <a:cs typeface="B Nazanin" pitchFamily="2" charset="-78"/>
                      </a:endParaRPr>
                    </a:p>
                    <a:p>
                      <a:pPr algn="ctr"/>
                      <a:endParaRPr lang="en-US" dirty="0">
                        <a:cs typeface="B Nazanin" pitchFamily="2" charset="-78"/>
                      </a:endParaRPr>
                    </a:p>
                  </a:txBody>
                  <a:tcPr>
                    <a:solidFill>
                      <a:schemeClr val="accent6">
                        <a:lumMod val="60000"/>
                        <a:lumOff val="40000"/>
                      </a:schemeClr>
                    </a:solidFill>
                  </a:tcPr>
                </a:tc>
                <a:tc hMerge="1">
                  <a:txBody>
                    <a:bodyPr/>
                    <a:lstStyle/>
                    <a:p>
                      <a:endParaRPr lang="en-US" dirty="0"/>
                    </a:p>
                  </a:txBody>
                  <a:tcPr/>
                </a:tc>
                <a:extLst>
                  <a:ext uri="{0D108BD9-81ED-4DB2-BD59-A6C34878D82A}">
                    <a16:rowId xmlns:a16="http://schemas.microsoft.com/office/drawing/2014/main" xmlns="" val="10000"/>
                  </a:ext>
                </a:extLst>
              </a:tr>
              <a:tr h="1592386">
                <a:tc>
                  <a:txBody>
                    <a:bodyPr/>
                    <a:lstStyle/>
                    <a:p>
                      <a:pPr algn="ctr"/>
                      <a:r>
                        <a:rPr lang="fa-IR" dirty="0">
                          <a:cs typeface="B Nazanin" pitchFamily="2" charset="-78"/>
                        </a:rPr>
                        <a:t>ایده </a:t>
                      </a:r>
                      <a:endParaRPr lang="en-US" dirty="0">
                        <a:cs typeface="B Nazanin" pitchFamily="2" charset="-78"/>
                      </a:endParaRPr>
                    </a:p>
                  </a:txBody>
                  <a:tcPr>
                    <a:solidFill>
                      <a:srgbClr val="CCFF33"/>
                    </a:solidFill>
                  </a:tcPr>
                </a:tc>
                <a:tc>
                  <a:txBody>
                    <a:bodyPr/>
                    <a:lstStyle/>
                    <a:p>
                      <a:pPr algn="ctr"/>
                      <a:r>
                        <a:rPr lang="fa-IR" dirty="0">
                          <a:cs typeface="B Nazanin" pitchFamily="2" charset="-78"/>
                        </a:rPr>
                        <a:t>ارزیابی</a:t>
                      </a:r>
                      <a:endParaRPr lang="en-US" dirty="0">
                        <a:cs typeface="B Nazanin" pitchFamily="2" charset="-78"/>
                      </a:endParaRPr>
                    </a:p>
                  </a:txBody>
                  <a:tcPr>
                    <a:solidFill>
                      <a:srgbClr val="CCFF33"/>
                    </a:solidFill>
                  </a:tcPr>
                </a:tc>
                <a:tc>
                  <a:txBody>
                    <a:bodyPr/>
                    <a:lstStyle/>
                    <a:p>
                      <a:pPr algn="ctr"/>
                      <a:r>
                        <a:rPr lang="fa-IR" dirty="0">
                          <a:cs typeface="B Nazanin" pitchFamily="2" charset="-78"/>
                        </a:rPr>
                        <a:t>توسعه آزمایشگاهی</a:t>
                      </a:r>
                      <a:endParaRPr lang="en-US" dirty="0">
                        <a:cs typeface="B Nazanin" pitchFamily="2" charset="-78"/>
                      </a:endParaRPr>
                    </a:p>
                  </a:txBody>
                  <a:tcPr>
                    <a:solidFill>
                      <a:schemeClr val="accent1">
                        <a:lumMod val="20000"/>
                        <a:lumOff val="80000"/>
                      </a:schemeClr>
                    </a:solidFill>
                  </a:tcPr>
                </a:tc>
                <a:tc>
                  <a:txBody>
                    <a:bodyPr/>
                    <a:lstStyle/>
                    <a:p>
                      <a:pPr algn="ctr"/>
                      <a:r>
                        <a:rPr lang="fa-IR" dirty="0">
                          <a:cs typeface="B Nazanin" pitchFamily="2" charset="-78"/>
                        </a:rPr>
                        <a:t>ارزیابی</a:t>
                      </a:r>
                      <a:endParaRPr lang="en-US" dirty="0">
                        <a:cs typeface="B Nazanin" pitchFamily="2" charset="-78"/>
                      </a:endParaRPr>
                    </a:p>
                  </a:txBody>
                  <a:tcPr>
                    <a:solidFill>
                      <a:schemeClr val="accent1">
                        <a:lumMod val="20000"/>
                        <a:lumOff val="80000"/>
                      </a:schemeClr>
                    </a:solidFill>
                  </a:tcPr>
                </a:tc>
                <a:tc>
                  <a:txBody>
                    <a:bodyPr/>
                    <a:lstStyle/>
                    <a:p>
                      <a:pPr algn="ctr"/>
                      <a:r>
                        <a:rPr lang="fa-IR" dirty="0">
                          <a:cs typeface="B Nazanin" pitchFamily="2" charset="-78"/>
                        </a:rPr>
                        <a:t>تولید آزمایشی</a:t>
                      </a:r>
                      <a:endParaRPr lang="en-US" dirty="0">
                        <a:cs typeface="B Nazanin" pitchFamily="2" charset="-78"/>
                      </a:endParaRPr>
                    </a:p>
                  </a:txBody>
                  <a:tcPr>
                    <a:solidFill>
                      <a:schemeClr val="accent2">
                        <a:lumMod val="20000"/>
                        <a:lumOff val="80000"/>
                      </a:schemeClr>
                    </a:solidFill>
                  </a:tcPr>
                </a:tc>
                <a:tc>
                  <a:txBody>
                    <a:bodyPr/>
                    <a:lstStyle/>
                    <a:p>
                      <a:pPr algn="ctr"/>
                      <a:r>
                        <a:rPr lang="fa-IR" dirty="0">
                          <a:cs typeface="B Nazanin" pitchFamily="2" charset="-78"/>
                        </a:rPr>
                        <a:t>ارزیابی</a:t>
                      </a:r>
                      <a:endParaRPr lang="en-US" dirty="0">
                        <a:cs typeface="B Nazanin" pitchFamily="2" charset="-78"/>
                      </a:endParaRPr>
                    </a:p>
                  </a:txBody>
                  <a:tcPr>
                    <a:solidFill>
                      <a:schemeClr val="accent2">
                        <a:lumMod val="20000"/>
                        <a:lumOff val="80000"/>
                      </a:schemeClr>
                    </a:solidFill>
                  </a:tcPr>
                </a:tc>
                <a:tc>
                  <a:txBody>
                    <a:bodyPr/>
                    <a:lstStyle/>
                    <a:p>
                      <a:pPr algn="ctr"/>
                      <a:r>
                        <a:rPr lang="fa-IR" dirty="0">
                          <a:cs typeface="B Nazanin" pitchFamily="2" charset="-78"/>
                        </a:rPr>
                        <a:t>آثار برنامه نیمه تجاری سازی</a:t>
                      </a:r>
                      <a:endParaRPr lang="en-US" dirty="0">
                        <a:cs typeface="B Nazanin" pitchFamily="2" charset="-78"/>
                      </a:endParaRPr>
                    </a:p>
                  </a:txBody>
                  <a:tcPr>
                    <a:solidFill>
                      <a:schemeClr val="accent6">
                        <a:lumMod val="20000"/>
                        <a:lumOff val="80000"/>
                      </a:schemeClr>
                    </a:solidFill>
                  </a:tcPr>
                </a:tc>
                <a:tc>
                  <a:txBody>
                    <a:bodyPr/>
                    <a:lstStyle/>
                    <a:p>
                      <a:pPr algn="ctr"/>
                      <a:r>
                        <a:rPr lang="fa-IR" dirty="0">
                          <a:cs typeface="B Nazanin" pitchFamily="2" charset="-78"/>
                        </a:rPr>
                        <a:t>ارزیابی</a:t>
                      </a:r>
                      <a:endParaRPr lang="en-US" dirty="0">
                        <a:cs typeface="B Nazanin" pitchFamily="2" charset="-78"/>
                      </a:endParaRPr>
                    </a:p>
                  </a:txBody>
                  <a:tcPr>
                    <a:solidFill>
                      <a:schemeClr val="accent6">
                        <a:lumMod val="20000"/>
                        <a:lumOff val="80000"/>
                      </a:schemeClr>
                    </a:solidFill>
                  </a:tcPr>
                </a:tc>
                <a:extLst>
                  <a:ext uri="{0D108BD9-81ED-4DB2-BD59-A6C34878D82A}">
                    <a16:rowId xmlns:a16="http://schemas.microsoft.com/office/drawing/2014/main" xmlns="" val="10001"/>
                  </a:ext>
                </a:extLst>
              </a:tr>
            </a:tbl>
          </a:graphicData>
        </a:graphic>
      </p:graphicFrame>
      <p:cxnSp>
        <p:nvCxnSpPr>
          <p:cNvPr id="6" name="Straight Arrow Connector 5"/>
          <p:cNvCxnSpPr>
            <a:cxnSpLocks/>
          </p:cNvCxnSpPr>
          <p:nvPr/>
        </p:nvCxnSpPr>
        <p:spPr>
          <a:xfrm>
            <a:off x="2819400" y="1905000"/>
            <a:ext cx="7539625"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597885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effectLst/>
                <a:cs typeface="B Nazanin" pitchFamily="2" charset="-78"/>
              </a:rPr>
              <a:t>فرآیند توسعه محصول</a:t>
            </a:r>
            <a:endParaRPr lang="en-US" dirty="0">
              <a:effectLst/>
              <a:cs typeface="B Nazanin" pitchFamily="2" charset="-78"/>
            </a:endParaRPr>
          </a:p>
        </p:txBody>
      </p:sp>
      <p:sp>
        <p:nvSpPr>
          <p:cNvPr id="3" name="Content Placeholder 2"/>
          <p:cNvSpPr>
            <a:spLocks noGrp="1"/>
          </p:cNvSpPr>
          <p:nvPr>
            <p:ph idx="1"/>
          </p:nvPr>
        </p:nvSpPr>
        <p:spPr>
          <a:xfrm>
            <a:off x="2743200" y="1447800"/>
            <a:ext cx="7498080" cy="4800600"/>
          </a:xfrm>
        </p:spPr>
        <p:txBody>
          <a:bodyPr>
            <a:normAutofit/>
          </a:bodyPr>
          <a:lstStyle/>
          <a:p>
            <a:pPr marL="596646" indent="-514350" algn="ctr" rtl="1">
              <a:buNone/>
            </a:pPr>
            <a:r>
              <a:rPr lang="fa-IR" sz="2000" dirty="0">
                <a:cs typeface="B Nazanin" pitchFamily="2" charset="-78"/>
              </a:rPr>
              <a:t>فارغ از نوع ایده تولیدی و منبع تولید آن ، تعیین ملاک های مناسب برای سنجش ایده و محصول در هر یک از مراحل فوق ضروری است:</a:t>
            </a:r>
          </a:p>
          <a:p>
            <a:pPr marL="870966" lvl="1" indent="-514350" algn="r" rtl="1">
              <a:buFont typeface="Wingdings" pitchFamily="2" charset="2"/>
              <a:buChar char="v"/>
            </a:pPr>
            <a:endParaRPr lang="fa-IR" sz="1600" dirty="0">
              <a:cs typeface="B Nazanin" pitchFamily="2" charset="-78"/>
            </a:endParaRPr>
          </a:p>
          <a:p>
            <a:pPr marL="870966" lvl="1" indent="-514350" algn="r" rtl="1">
              <a:buFont typeface="Wingdings" pitchFamily="2" charset="2"/>
              <a:buChar char="v"/>
            </a:pPr>
            <a:r>
              <a:rPr lang="fa-IR" sz="2000" dirty="0">
                <a:cs typeface="B Nazanin" pitchFamily="2" charset="-78"/>
              </a:rPr>
              <a:t>موقعیت بازار</a:t>
            </a:r>
          </a:p>
          <a:p>
            <a:pPr marL="870966" lvl="1" indent="-514350" algn="r" rtl="1">
              <a:buFont typeface="Wingdings" pitchFamily="2" charset="2"/>
              <a:buChar char="v"/>
            </a:pPr>
            <a:r>
              <a:rPr lang="fa-IR" sz="2000" dirty="0">
                <a:cs typeface="B Nazanin" pitchFamily="2" charset="-78"/>
              </a:rPr>
              <a:t>بررسی مشتریان</a:t>
            </a:r>
          </a:p>
          <a:p>
            <a:pPr marL="870966" lvl="1" indent="-514350" algn="r" rtl="1">
              <a:buFont typeface="Wingdings" pitchFamily="2" charset="2"/>
              <a:buChar char="v"/>
            </a:pPr>
            <a:r>
              <a:rPr lang="fa-IR" sz="2000" dirty="0">
                <a:cs typeface="B Nazanin" pitchFamily="2" charset="-78"/>
              </a:rPr>
              <a:t>وضعیت رقبا</a:t>
            </a:r>
          </a:p>
          <a:p>
            <a:pPr marL="870966" lvl="1" indent="-514350" algn="r" rtl="1">
              <a:buFont typeface="Wingdings" pitchFamily="2" charset="2"/>
              <a:buChar char="v"/>
            </a:pPr>
            <a:r>
              <a:rPr lang="fa-IR" sz="2000" dirty="0">
                <a:cs typeface="B Nazanin" pitchFamily="2" charset="-78"/>
              </a:rPr>
              <a:t>تعیین هزینه ها و عوامل مالی</a:t>
            </a:r>
          </a:p>
          <a:p>
            <a:pPr marL="870966" lvl="1" indent="-514350" algn="r" rtl="1">
              <a:buFont typeface="Wingdings" pitchFamily="2" charset="2"/>
              <a:buChar char="v"/>
            </a:pPr>
            <a:r>
              <a:rPr lang="fa-IR" sz="2000" dirty="0">
                <a:cs typeface="B Nazanin" pitchFamily="2" charset="-78"/>
              </a:rPr>
              <a:t>بررسی عوامل تولید</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1" y="4267201"/>
            <a:ext cx="2847975" cy="16097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0" y="2133600"/>
            <a:ext cx="2688336" cy="2133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381500"/>
            <a:ext cx="2286000" cy="1714500"/>
          </a:xfrm>
          <a:prstGeom prst="rect">
            <a:avLst/>
          </a:prstGeom>
        </p:spPr>
      </p:pic>
    </p:spTree>
    <p:extLst>
      <p:ext uri="{BB962C8B-B14F-4D97-AF65-F5344CB8AC3E}">
        <p14:creationId xmlns:p14="http://schemas.microsoft.com/office/powerpoint/2010/main" val="342133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4" presetClass="entr" presetSubtype="1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randombar(horizontal)">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42"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6"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81336"/>
            <a:ext cx="9720072" cy="1499616"/>
          </a:xfrm>
        </p:spPr>
        <p:txBody>
          <a:bodyPr/>
          <a:lstStyle/>
          <a:p>
            <a:pPr algn="ctr" rtl="1"/>
            <a:r>
              <a:rPr lang="fa-IR" dirty="0">
                <a:effectLst/>
                <a:cs typeface="B Nazanin" pitchFamily="2" charset="-78"/>
              </a:rPr>
              <a:t>*فرآیند توسعه محصول</a:t>
            </a:r>
            <a:endParaRPr lang="en-US" dirty="0">
              <a:effectLst/>
              <a:cs typeface="B Nazanin" pitchFamily="2" charset="-78"/>
            </a:endParaRPr>
          </a:p>
        </p:txBody>
      </p:sp>
      <p:sp>
        <p:nvSpPr>
          <p:cNvPr id="3" name="Content Placeholder 2"/>
          <p:cNvSpPr>
            <a:spLocks noGrp="1"/>
          </p:cNvSpPr>
          <p:nvPr>
            <p:ph idx="1"/>
          </p:nvPr>
        </p:nvSpPr>
        <p:spPr>
          <a:xfrm>
            <a:off x="1342663" y="1680952"/>
            <a:ext cx="9401537" cy="4800600"/>
          </a:xfrm>
        </p:spPr>
        <p:txBody>
          <a:bodyPr>
            <a:normAutofit fontScale="92500" lnSpcReduction="20000"/>
          </a:bodyPr>
          <a:lstStyle/>
          <a:p>
            <a:pPr marL="596646" indent="-514350" algn="ctr" rtl="1">
              <a:buNone/>
            </a:pPr>
            <a:r>
              <a:rPr lang="fa-IR" sz="2400" b="1" u="sng" dirty="0">
                <a:solidFill>
                  <a:schemeClr val="accent2"/>
                </a:solidFill>
                <a:cs typeface="B Nazanin" pitchFamily="2" charset="-78"/>
              </a:rPr>
              <a:t>مرحله مفهوم (</a:t>
            </a:r>
            <a:r>
              <a:rPr lang="en-US" sz="2400" b="1" u="sng" dirty="0">
                <a:solidFill>
                  <a:schemeClr val="accent2"/>
                </a:solidFill>
                <a:cs typeface="B Nazanin" pitchFamily="2" charset="-78"/>
              </a:rPr>
              <a:t>content testing</a:t>
            </a:r>
            <a:r>
              <a:rPr lang="fa-IR" sz="2400" b="1" u="sng" dirty="0">
                <a:solidFill>
                  <a:schemeClr val="accent2"/>
                </a:solidFill>
                <a:cs typeface="B Nazanin" pitchFamily="2" charset="-78"/>
              </a:rPr>
              <a:t>)</a:t>
            </a:r>
            <a:endParaRPr lang="en-US" sz="2400" b="1" u="sng" dirty="0">
              <a:solidFill>
                <a:schemeClr val="accent2"/>
              </a:solidFill>
              <a:cs typeface="B Nazanin" pitchFamily="2" charset="-78"/>
            </a:endParaRPr>
          </a:p>
          <a:p>
            <a:pPr marL="596646" indent="-514350" algn="r" rtl="1">
              <a:buNone/>
            </a:pPr>
            <a:r>
              <a:rPr lang="fa-IR" sz="2400" u="sng" dirty="0">
                <a:solidFill>
                  <a:srgbClr val="0070C0"/>
                </a:solidFill>
                <a:cs typeface="B Nazanin" pitchFamily="2" charset="-78"/>
              </a:rPr>
              <a:t>هدف:</a:t>
            </a:r>
            <a:r>
              <a:rPr lang="fa-IR" sz="2000" dirty="0">
                <a:cs typeface="B Nazanin" pitchFamily="2" charset="-78"/>
              </a:rPr>
              <a:t> تعیین میزان پذیرش مشتری و مقایسه آن با رقبا، اصلاح و ارتقا محصول</a:t>
            </a:r>
          </a:p>
          <a:p>
            <a:pPr marL="596646" indent="-514350" algn="r" rtl="1">
              <a:buNone/>
            </a:pPr>
            <a:endParaRPr lang="fa-IR" sz="2000" dirty="0">
              <a:cs typeface="B Nazanin" pitchFamily="2" charset="-78"/>
            </a:endParaRPr>
          </a:p>
          <a:p>
            <a:pPr marL="596646" indent="-514350" algn="r" rtl="1">
              <a:buNone/>
            </a:pPr>
            <a:r>
              <a:rPr lang="fa-IR" sz="2000" dirty="0">
                <a:cs typeface="B Nazanin" pitchFamily="2" charset="-78"/>
              </a:rPr>
              <a:t>اقدام به آزمودن ایده پردازش شده بدون اینکه هزینه تولید حقیقی محصول را متحمل شویم.</a:t>
            </a:r>
          </a:p>
          <a:p>
            <a:pPr marL="852678" lvl="1" indent="-514350" algn="r" rtl="1">
              <a:buFontTx/>
              <a:buChar char="-"/>
            </a:pPr>
            <a:r>
              <a:rPr lang="fa-IR" dirty="0">
                <a:cs typeface="B Nazanin" pitchFamily="2" charset="-78"/>
              </a:rPr>
              <a:t>توصیف یا ارائه شرح نوشتاری از محصول</a:t>
            </a:r>
          </a:p>
          <a:p>
            <a:pPr marL="852678" lvl="1" indent="-514350" algn="r" rtl="1">
              <a:buFontTx/>
              <a:buChar char="-"/>
            </a:pPr>
            <a:r>
              <a:rPr lang="fa-IR" dirty="0">
                <a:cs typeface="B Nazanin" pitchFamily="2" charset="-78"/>
              </a:rPr>
              <a:t>شرح تصویری: نشان دادن تصویر یا طرح محصول</a:t>
            </a:r>
          </a:p>
          <a:p>
            <a:pPr marL="852678" lvl="1" indent="-514350" algn="r" rtl="1">
              <a:buFontTx/>
              <a:buChar char="-"/>
            </a:pPr>
            <a:r>
              <a:rPr lang="en-US" dirty="0">
                <a:cs typeface="B Nazanin" pitchFamily="2" charset="-78"/>
              </a:rPr>
              <a:t>Prototype, sample, MVP</a:t>
            </a:r>
            <a:r>
              <a:rPr lang="fa-IR" dirty="0">
                <a:cs typeface="B Nazanin" pitchFamily="2" charset="-78"/>
              </a:rPr>
              <a:t>: نمونه اولیه قابل لمس با قابلیت تجربه مستقیم برای مصرف کننده</a:t>
            </a:r>
          </a:p>
          <a:p>
            <a:pPr marL="852678" lvl="1" indent="-514350" algn="r" rtl="1">
              <a:buFontTx/>
              <a:buChar char="-"/>
            </a:pPr>
            <a:r>
              <a:rPr lang="en-US" dirty="0">
                <a:cs typeface="B Nazanin" pitchFamily="2" charset="-78"/>
              </a:rPr>
              <a:t>Virtual reality</a:t>
            </a:r>
            <a:r>
              <a:rPr lang="fa-IR" dirty="0">
                <a:cs typeface="B Nazanin" pitchFamily="2" charset="-78"/>
              </a:rPr>
              <a:t>: تصاویر سه بعدی یا رائه از طریق نرم افزارهای شبیه سازی</a:t>
            </a:r>
          </a:p>
          <a:p>
            <a:pPr marL="82296" indent="0" algn="r" rtl="1">
              <a:buNone/>
            </a:pPr>
            <a:r>
              <a:rPr lang="fa-IR" u="sng" dirty="0">
                <a:solidFill>
                  <a:srgbClr val="0070C0"/>
                </a:solidFill>
                <a:cs typeface="B Nazanin" pitchFamily="2" charset="-78"/>
              </a:rPr>
              <a:t>فواید:</a:t>
            </a:r>
            <a:r>
              <a:rPr lang="fa-IR" sz="1800" dirty="0">
                <a:cs typeface="B Nazanin" pitchFamily="2" charset="-78"/>
              </a:rPr>
              <a:t> </a:t>
            </a:r>
            <a:endParaRPr lang="en-US" sz="1800" dirty="0">
              <a:cs typeface="B Nazanin" pitchFamily="2" charset="-78"/>
            </a:endParaRPr>
          </a:p>
          <a:p>
            <a:pPr marL="747522" lvl="2" indent="-171450" algn="r" rtl="1">
              <a:buFont typeface="Wingdings" pitchFamily="2" charset="2"/>
              <a:buChar char="ü"/>
            </a:pPr>
            <a:r>
              <a:rPr lang="fa-IR" sz="1800" dirty="0">
                <a:cs typeface="B Nazanin" pitchFamily="2" charset="-78"/>
              </a:rPr>
              <a:t>دریافت نظرات مثبت و منفی مشتریان</a:t>
            </a:r>
          </a:p>
          <a:p>
            <a:pPr marL="747522" lvl="2" indent="-171450" algn="r" rtl="1">
              <a:buFont typeface="Wingdings" pitchFamily="2" charset="2"/>
              <a:buChar char="ü"/>
            </a:pPr>
            <a:r>
              <a:rPr lang="fa-IR" sz="1800" dirty="0">
                <a:cs typeface="B Nazanin" pitchFamily="2" charset="-78"/>
              </a:rPr>
              <a:t>دریافت بازخورد از مشتری قبل از هزینه تولید انبوه با هدف یادگیری و اصلاح محصول</a:t>
            </a:r>
          </a:p>
          <a:p>
            <a:pPr marL="747522" lvl="2" indent="-171450" algn="r" rtl="1">
              <a:buFont typeface="Wingdings" pitchFamily="2" charset="2"/>
              <a:buChar char="ü"/>
            </a:pPr>
            <a:r>
              <a:rPr lang="fa-IR" sz="1800" dirty="0">
                <a:cs typeface="B Nazanin" pitchFamily="2" charset="-78"/>
              </a:rPr>
              <a:t>مقایسه محصول با محصول رقبا</a:t>
            </a:r>
          </a:p>
          <a:p>
            <a:pPr marL="747522" lvl="2" indent="-171450" algn="r" rtl="1">
              <a:buFont typeface="Wingdings" pitchFamily="2" charset="2"/>
              <a:buChar char="ü"/>
            </a:pPr>
            <a:r>
              <a:rPr lang="fa-IR" sz="1800" dirty="0">
                <a:cs typeface="B Nazanin" pitchFamily="2" charset="-78"/>
              </a:rPr>
              <a:t>توانایی ارزیابی جامع تر محصول با طرح سوالاتی از خود درباره کیفیت، اطمینان، بازار هدف و موقعیت تجاری</a:t>
            </a:r>
          </a:p>
          <a:p>
            <a:pPr marL="747522" lvl="2" indent="-171450" algn="r" rtl="1">
              <a:buFont typeface="Wingdings" pitchFamily="2" charset="2"/>
              <a:buChar char="ü"/>
            </a:pPr>
            <a:r>
              <a:rPr lang="fa-IR" sz="1800" dirty="0">
                <a:cs typeface="B Nazanin" pitchFamily="2" charset="-78"/>
              </a:rPr>
              <a:t>ارزیابی احتمال خرید محصول توسط مشتری</a:t>
            </a:r>
          </a:p>
          <a:p>
            <a:pPr marL="596646" indent="-514350" algn="r" rtl="1">
              <a:buFontTx/>
              <a:buChar char="-"/>
            </a:pPr>
            <a:endParaRPr lang="fa-IR" sz="2000" dirty="0">
              <a:cs typeface="B Nazanin" pitchFamily="2" charset="-78"/>
            </a:endParaRPr>
          </a:p>
        </p:txBody>
      </p:sp>
    </p:spTree>
    <p:extLst>
      <p:ext uri="{BB962C8B-B14F-4D97-AF65-F5344CB8AC3E}">
        <p14:creationId xmlns:p14="http://schemas.microsoft.com/office/powerpoint/2010/main" val="25404215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effectLst/>
                <a:cs typeface="B Nazanin" pitchFamily="2" charset="-78"/>
              </a:rPr>
              <a:t>فرآیند توسعه محصول</a:t>
            </a:r>
            <a:endParaRPr lang="en-US" dirty="0">
              <a:effectLst/>
              <a:cs typeface="B Nazanin" pitchFamily="2" charset="-78"/>
            </a:endParaRPr>
          </a:p>
        </p:txBody>
      </p:sp>
      <p:sp>
        <p:nvSpPr>
          <p:cNvPr id="3" name="Content Placeholder 2"/>
          <p:cNvSpPr>
            <a:spLocks noGrp="1"/>
          </p:cNvSpPr>
          <p:nvPr>
            <p:ph idx="1"/>
          </p:nvPr>
        </p:nvSpPr>
        <p:spPr>
          <a:xfrm>
            <a:off x="717629" y="1447800"/>
            <a:ext cx="10637135" cy="4800600"/>
          </a:xfrm>
        </p:spPr>
        <p:txBody>
          <a:bodyPr>
            <a:normAutofit lnSpcReduction="10000"/>
          </a:bodyPr>
          <a:lstStyle/>
          <a:p>
            <a:pPr marL="596646" indent="-514350" algn="ctr" rtl="1">
              <a:buNone/>
            </a:pPr>
            <a:endParaRPr lang="fa-IR" sz="2400" b="1" u="sng" dirty="0">
              <a:solidFill>
                <a:schemeClr val="accent2"/>
              </a:solidFill>
              <a:cs typeface="B Nazanin" pitchFamily="2" charset="-78"/>
            </a:endParaRPr>
          </a:p>
          <a:p>
            <a:pPr marL="596646" indent="-514350" algn="ctr" rtl="1">
              <a:buNone/>
            </a:pPr>
            <a:r>
              <a:rPr lang="fa-IR" sz="2400" b="1" u="sng" dirty="0">
                <a:solidFill>
                  <a:schemeClr val="accent2"/>
                </a:solidFill>
                <a:cs typeface="B Nazanin" pitchFamily="2" charset="-78"/>
              </a:rPr>
              <a:t>مرحله کاربرد (</a:t>
            </a:r>
            <a:r>
              <a:rPr lang="en-US" sz="2400" b="1" u="sng" dirty="0">
                <a:solidFill>
                  <a:schemeClr val="accent2"/>
                </a:solidFill>
                <a:cs typeface="B Nazanin" pitchFamily="2" charset="-78"/>
              </a:rPr>
              <a:t>product use testing</a:t>
            </a:r>
            <a:r>
              <a:rPr lang="fa-IR" sz="2400" b="1" u="sng" dirty="0">
                <a:solidFill>
                  <a:schemeClr val="accent2"/>
                </a:solidFill>
                <a:cs typeface="B Nazanin" pitchFamily="2" charset="-78"/>
              </a:rPr>
              <a:t>): </a:t>
            </a:r>
            <a:endParaRPr lang="en-US" sz="2400" b="1" u="sng" dirty="0">
              <a:solidFill>
                <a:schemeClr val="accent2"/>
              </a:solidFill>
              <a:cs typeface="B Nazanin" pitchFamily="2" charset="-78"/>
            </a:endParaRPr>
          </a:p>
          <a:p>
            <a:pPr marL="596646" indent="-514350" algn="r" rtl="1">
              <a:buNone/>
            </a:pPr>
            <a:r>
              <a:rPr lang="fa-IR" sz="2000" dirty="0">
                <a:cs typeface="B Nazanin" pitchFamily="2" charset="-78"/>
              </a:rPr>
              <a:t> </a:t>
            </a:r>
          </a:p>
          <a:p>
            <a:pPr marL="596646" indent="-514350" algn="r" rtl="1">
              <a:buNone/>
            </a:pPr>
            <a:r>
              <a:rPr lang="fa-IR" sz="2000" dirty="0">
                <a:cs typeface="B Nazanin" pitchFamily="2" charset="-78"/>
              </a:rPr>
              <a:t>چند نمونه از محصول آماده شده و به گروهی از مصرف کنندگان بالقوه داده می شود. مصرف کنندگان نظر خود را در باره کارکرد، محاسن و کاستیهای محصول عنوان می کنند. نمونه باید خصوصیت کاربردی و عملیاتی داشته باشد.</a:t>
            </a:r>
          </a:p>
          <a:p>
            <a:pPr marL="596646" indent="-514350" algn="r" rtl="1">
              <a:buNone/>
            </a:pPr>
            <a:r>
              <a:rPr lang="fa-IR" sz="2000" b="1" dirty="0">
                <a:solidFill>
                  <a:srgbClr val="FF0000"/>
                </a:solidFill>
                <a:cs typeface="B Nazanin" pitchFamily="2" charset="-78"/>
              </a:rPr>
              <a:t>هدف</a:t>
            </a:r>
            <a:r>
              <a:rPr lang="fa-IR" sz="2000" dirty="0">
                <a:cs typeface="B Nazanin" pitchFamily="2" charset="-78"/>
              </a:rPr>
              <a:t>:</a:t>
            </a:r>
          </a:p>
          <a:p>
            <a:pPr algn="r" rtl="1">
              <a:buFont typeface="Wingdings" panose="05000000000000000000" pitchFamily="2" charset="2"/>
              <a:buChar char="Ø"/>
            </a:pPr>
            <a:r>
              <a:rPr lang="fa-IR" sz="1900" dirty="0"/>
              <a:t>    </a:t>
            </a:r>
            <a:r>
              <a:rPr lang="ar-SA" sz="1900" dirty="0"/>
              <a:t>آ</a:t>
            </a:r>
            <a:r>
              <a:rPr lang="ar-SA" sz="1900" dirty="0">
                <a:cs typeface="B Nazanin" pitchFamily="2" charset="-78"/>
              </a:rPr>
              <a:t>یا محصول موردبررسی ویژگی های فنی درست را برای</a:t>
            </a:r>
            <a:endParaRPr lang="fa-IR" sz="1900" dirty="0">
              <a:cs typeface="B Nazanin" pitchFamily="2" charset="-78"/>
            </a:endParaRPr>
          </a:p>
          <a:p>
            <a:pPr marL="0" indent="0" algn="r" rtl="1">
              <a:buNone/>
            </a:pPr>
            <a:r>
              <a:rPr lang="ar-SA" sz="1900" dirty="0">
                <a:cs typeface="B Nazanin" pitchFamily="2" charset="-78"/>
              </a:rPr>
              <a:t>عملکردی</a:t>
            </a:r>
            <a:r>
              <a:rPr lang="fa-IR" sz="1900" dirty="0">
                <a:cs typeface="B Nazanin" pitchFamily="2" charset="-78"/>
              </a:rPr>
              <a:t> </a:t>
            </a:r>
            <a:r>
              <a:rPr lang="ar-SA" sz="1900" dirty="0">
                <a:cs typeface="B Nazanin" pitchFamily="2" charset="-78"/>
              </a:rPr>
              <a:t> که مورد انتظار است، منعکس می کند؟</a:t>
            </a:r>
            <a:endParaRPr lang="en-US" sz="1900" dirty="0">
              <a:cs typeface="B Nazanin" pitchFamily="2" charset="-78"/>
            </a:endParaRPr>
          </a:p>
          <a:p>
            <a:pPr algn="r" rtl="1">
              <a:buFont typeface="Wingdings" panose="05000000000000000000" pitchFamily="2" charset="2"/>
              <a:buChar char="Ø"/>
            </a:pPr>
            <a:r>
              <a:rPr lang="fa-IR" sz="1900" dirty="0">
                <a:cs typeface="B Nazanin" pitchFamily="2" charset="-78"/>
              </a:rPr>
              <a:t>    </a:t>
            </a:r>
            <a:r>
              <a:rPr lang="ar-SA" sz="1900" dirty="0">
                <a:cs typeface="B Nazanin" pitchFamily="2" charset="-78"/>
              </a:rPr>
              <a:t>یعنی  آیا محصول کار می کند</a:t>
            </a:r>
            <a:r>
              <a:rPr lang="ar-SA" sz="1900" dirty="0"/>
              <a:t>؟</a:t>
            </a:r>
            <a:endParaRPr lang="en-US" sz="1900" dirty="0"/>
          </a:p>
          <a:p>
            <a:pPr marL="596646" indent="-514350" algn="r" rtl="1">
              <a:buNone/>
            </a:pPr>
            <a:r>
              <a:rPr lang="fa-IR" sz="2000" b="1" dirty="0">
                <a:solidFill>
                  <a:schemeClr val="accent3">
                    <a:lumMod val="75000"/>
                  </a:schemeClr>
                </a:solidFill>
                <a:cs typeface="B Nazanin" pitchFamily="2" charset="-78"/>
              </a:rPr>
              <a:t>فواید</a:t>
            </a:r>
            <a:r>
              <a:rPr lang="fa-IR" sz="2000" dirty="0">
                <a:cs typeface="B Nazanin" pitchFamily="2" charset="-78"/>
              </a:rPr>
              <a:t>: </a:t>
            </a:r>
          </a:p>
          <a:p>
            <a:pPr marL="852678" lvl="1" indent="-514350" algn="r" rtl="1">
              <a:buFont typeface="Wingdings" pitchFamily="2" charset="2"/>
              <a:buChar char="ü"/>
            </a:pPr>
            <a:r>
              <a:rPr lang="fa-IR" dirty="0">
                <a:cs typeface="B Nazanin" pitchFamily="2" charset="-78"/>
              </a:rPr>
              <a:t>مقایسه میزان هزینه تولید کالا با هزینه پیش بینی شده</a:t>
            </a:r>
          </a:p>
          <a:p>
            <a:pPr marL="852678" lvl="1" indent="-514350" algn="r" rtl="1">
              <a:buFont typeface="Wingdings" pitchFamily="2" charset="2"/>
              <a:buChar char="ü"/>
            </a:pPr>
            <a:r>
              <a:rPr lang="fa-IR" dirty="0">
                <a:cs typeface="B Nazanin" pitchFamily="2" charset="-78"/>
              </a:rPr>
              <a:t>ایجاد انگیزه در مصرف کننده</a:t>
            </a:r>
          </a:p>
        </p:txBody>
      </p:sp>
      <p:graphicFrame>
        <p:nvGraphicFramePr>
          <p:cNvPr id="4" name="Content Placeholder 4">
            <a:extLst>
              <a:ext uri="{FF2B5EF4-FFF2-40B4-BE49-F238E27FC236}">
                <a16:creationId xmlns:a16="http://schemas.microsoft.com/office/drawing/2014/main" xmlns="" id="{9F2F2645-22FA-49A6-9E4D-4012C3B5CEBD}"/>
              </a:ext>
            </a:extLst>
          </p:cNvPr>
          <p:cNvGraphicFramePr>
            <a:graphicFrameLocks/>
          </p:cNvGraphicFramePr>
          <p:nvPr/>
        </p:nvGraphicFramePr>
        <p:xfrm>
          <a:off x="387520" y="2109370"/>
          <a:ext cx="6013450" cy="4659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28431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703" y="141056"/>
            <a:ext cx="9720072" cy="1499616"/>
          </a:xfrm>
        </p:spPr>
        <p:txBody>
          <a:bodyPr/>
          <a:lstStyle/>
          <a:p>
            <a:pPr algn="ctr" rtl="1"/>
            <a:r>
              <a:rPr lang="fa-IR" dirty="0">
                <a:effectLst/>
                <a:cs typeface="B Nazanin" pitchFamily="2" charset="-78"/>
              </a:rPr>
              <a:t>فرآیند توسعه محصول</a:t>
            </a:r>
            <a:endParaRPr lang="en-US" dirty="0">
              <a:effectLst/>
              <a:cs typeface="B Nazanin" pitchFamily="2" charset="-78"/>
            </a:endParaRPr>
          </a:p>
        </p:txBody>
      </p:sp>
      <p:sp>
        <p:nvSpPr>
          <p:cNvPr id="3" name="Content Placeholder 2"/>
          <p:cNvSpPr>
            <a:spLocks noGrp="1"/>
          </p:cNvSpPr>
          <p:nvPr>
            <p:ph idx="1"/>
          </p:nvPr>
        </p:nvSpPr>
        <p:spPr>
          <a:xfrm>
            <a:off x="7095281" y="1921396"/>
            <a:ext cx="4375230" cy="4327003"/>
          </a:xfrm>
        </p:spPr>
        <p:txBody>
          <a:bodyPr>
            <a:normAutofit/>
          </a:bodyPr>
          <a:lstStyle/>
          <a:p>
            <a:pPr marL="596646" indent="-514350" algn="ctr" rtl="1">
              <a:buNone/>
            </a:pPr>
            <a:r>
              <a:rPr lang="fa-IR" sz="2400" b="1" u="sng" dirty="0">
                <a:solidFill>
                  <a:srgbClr val="00B050"/>
                </a:solidFill>
                <a:cs typeface="B Nazanin" pitchFamily="2" charset="-78"/>
              </a:rPr>
              <a:t>مرحله آزمون بازاریابی (</a:t>
            </a:r>
            <a:r>
              <a:rPr lang="en-US" sz="2400" b="1" u="sng" dirty="0">
                <a:solidFill>
                  <a:srgbClr val="00B050"/>
                </a:solidFill>
                <a:cs typeface="B Nazanin" pitchFamily="2" charset="-78"/>
              </a:rPr>
              <a:t>market testing</a:t>
            </a:r>
            <a:r>
              <a:rPr lang="fa-IR" sz="2400" b="1" u="sng" dirty="0">
                <a:solidFill>
                  <a:srgbClr val="00B050"/>
                </a:solidFill>
                <a:cs typeface="B Nazanin" pitchFamily="2" charset="-78"/>
              </a:rPr>
              <a:t>)</a:t>
            </a:r>
          </a:p>
          <a:p>
            <a:pPr marL="596646" indent="-514350" algn="r" rtl="1">
              <a:buNone/>
            </a:pPr>
            <a:r>
              <a:rPr lang="fa-IR" sz="2000" dirty="0">
                <a:cs typeface="B Nazanin" pitchFamily="2" charset="-78"/>
              </a:rPr>
              <a:t> نتایج فروش واقعی در سطح کوچکی از بازار را مشخص می کند. به این ترتیب سطح رضایت مصرف کننده مشخص می شود. </a:t>
            </a:r>
          </a:p>
          <a:p>
            <a:pPr marL="596646" indent="-514350" algn="r" rtl="1">
              <a:buNone/>
            </a:pPr>
            <a:r>
              <a:rPr lang="fa-IR" sz="2000" b="1" dirty="0">
                <a:solidFill>
                  <a:srgbClr val="FFC000"/>
                </a:solidFill>
                <a:cs typeface="B Nazanin" pitchFamily="2" charset="-78"/>
              </a:rPr>
              <a:t>هدف</a:t>
            </a:r>
            <a:r>
              <a:rPr lang="fa-IR" sz="2000" dirty="0">
                <a:cs typeface="B Nazanin" pitchFamily="2" charset="-78"/>
              </a:rPr>
              <a:t>: برای ارزیابی </a:t>
            </a:r>
            <a:r>
              <a:rPr lang="fa-IR" sz="2000" u="sng" dirty="0">
                <a:solidFill>
                  <a:srgbClr val="7030A0"/>
                </a:solidFill>
                <a:cs typeface="B Nazanin" pitchFamily="2" charset="-78"/>
              </a:rPr>
              <a:t>تناسب محصول با طرح بازاریابی پیشنهادی </a:t>
            </a:r>
            <a:r>
              <a:rPr lang="fa-IR" sz="2000" dirty="0">
                <a:cs typeface="B Nazanin" pitchFamily="2" charset="-78"/>
              </a:rPr>
              <a:t>است و به این سوال پاسخ می دهد که </a:t>
            </a:r>
            <a:r>
              <a:rPr lang="fa-IR" sz="2000" dirty="0">
                <a:solidFill>
                  <a:srgbClr val="FF0000"/>
                </a:solidFill>
                <a:cs typeface="B Nazanin" pitchFamily="2" charset="-78"/>
              </a:rPr>
              <a:t>آیا استراتژی بازاریابی</a:t>
            </a:r>
            <a:r>
              <a:rPr lang="fa-IR" sz="2000" dirty="0">
                <a:cs typeface="B Nazanin" pitchFamily="2" charset="-78"/>
              </a:rPr>
              <a:t> پیشنهادی کار می کند یا خیر؟</a:t>
            </a:r>
          </a:p>
          <a:p>
            <a:pPr marL="852678" lvl="1" indent="-514350" algn="r" rtl="1">
              <a:buNone/>
            </a:pPr>
            <a:endParaRPr lang="fa-IR" sz="1600" u="sng" dirty="0">
              <a:cs typeface="B Nazanin" pitchFamily="2" charset="-78"/>
            </a:endParaRPr>
          </a:p>
        </p:txBody>
      </p:sp>
      <p:pic>
        <p:nvPicPr>
          <p:cNvPr id="4" name="Picture 2" descr="C:\Users\Bahar\Desktop\Screenshot002.jpg">
            <a:extLst>
              <a:ext uri="{FF2B5EF4-FFF2-40B4-BE49-F238E27FC236}">
                <a16:creationId xmlns:a16="http://schemas.microsoft.com/office/drawing/2014/main" xmlns="" id="{AC6CFA8D-60EF-4E89-BAA4-C985C04538C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7817" y="1335024"/>
            <a:ext cx="6081086" cy="491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9410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effectLst/>
                <a:cs typeface="B Nazanin" pitchFamily="2" charset="-78"/>
              </a:rPr>
              <a:t>فرآیند توسعه محصول</a:t>
            </a:r>
            <a:endParaRPr lang="en-US" dirty="0">
              <a:effectLst/>
              <a:cs typeface="B Nazanin" pitchFamily="2" charset="-78"/>
            </a:endParaRPr>
          </a:p>
        </p:txBody>
      </p:sp>
      <p:sp>
        <p:nvSpPr>
          <p:cNvPr id="3" name="Content Placeholder 2"/>
          <p:cNvSpPr>
            <a:spLocks noGrp="1"/>
          </p:cNvSpPr>
          <p:nvPr>
            <p:ph idx="1"/>
          </p:nvPr>
        </p:nvSpPr>
        <p:spPr>
          <a:xfrm>
            <a:off x="937549" y="1921396"/>
            <a:ext cx="10532962" cy="4327003"/>
          </a:xfrm>
        </p:spPr>
        <p:txBody>
          <a:bodyPr>
            <a:normAutofit/>
          </a:bodyPr>
          <a:lstStyle/>
          <a:p>
            <a:pPr marL="596646" indent="-514350" algn="ctr" rtl="1">
              <a:buNone/>
            </a:pPr>
            <a:r>
              <a:rPr lang="fa-IR" sz="2000" dirty="0">
                <a:cs typeface="B Nazanin" pitchFamily="2" charset="-78"/>
              </a:rPr>
              <a:t> </a:t>
            </a:r>
            <a:r>
              <a:rPr lang="fa-IR" sz="1800" dirty="0">
                <a:cs typeface="B Nazanin" pitchFamily="2" charset="-78"/>
              </a:rPr>
              <a:t>شرکت در نمایشگاه های عومی و تخصصی</a:t>
            </a:r>
          </a:p>
          <a:p>
            <a:pPr marL="852678" lvl="1" indent="-514350" algn="r" rtl="1">
              <a:buNone/>
            </a:pPr>
            <a:r>
              <a:rPr lang="fa-IR" b="1" u="sng" dirty="0">
                <a:solidFill>
                  <a:srgbClr val="002060"/>
                </a:solidFill>
                <a:cs typeface="B Nazanin" pitchFamily="2" charset="-78"/>
              </a:rPr>
              <a:t>مزایا</a:t>
            </a:r>
            <a:r>
              <a:rPr lang="fa-IR" sz="1600" b="1" u="sng" dirty="0">
                <a:solidFill>
                  <a:srgbClr val="002060"/>
                </a:solidFill>
                <a:cs typeface="B Nazanin" pitchFamily="2" charset="-78"/>
              </a:rPr>
              <a:t>:</a:t>
            </a:r>
          </a:p>
          <a:p>
            <a:pPr marL="1090422" lvl="2" indent="-514350" algn="r" rtl="1">
              <a:buFont typeface="Wingdings" pitchFamily="2" charset="2"/>
              <a:buChar char="Ø"/>
            </a:pPr>
            <a:r>
              <a:rPr lang="fa-IR" sz="1600" dirty="0">
                <a:cs typeface="B Nazanin" pitchFamily="2" charset="-78"/>
              </a:rPr>
              <a:t>معرفی کالا و محصولات خود به مشتریان</a:t>
            </a:r>
          </a:p>
          <a:p>
            <a:pPr marL="1090422" lvl="2" indent="-514350" algn="r" rtl="1">
              <a:buFont typeface="Wingdings" pitchFamily="2" charset="2"/>
              <a:buChar char="Ø"/>
            </a:pPr>
            <a:r>
              <a:rPr lang="fa-IR" sz="1600" dirty="0">
                <a:cs typeface="B Nazanin" pitchFamily="2" charset="-78"/>
              </a:rPr>
              <a:t>بدست آوردن شهرت و اعتبار</a:t>
            </a:r>
          </a:p>
          <a:p>
            <a:pPr marL="1090422" lvl="2" indent="-514350" algn="r" rtl="1">
              <a:buFont typeface="Wingdings" pitchFamily="2" charset="2"/>
              <a:buChar char="Ø"/>
            </a:pPr>
            <a:r>
              <a:rPr lang="fa-IR" sz="1600" dirty="0">
                <a:cs typeface="B Nazanin" pitchFamily="2" charset="-78"/>
              </a:rPr>
              <a:t>اخذ سفارشات کلان برای آینده</a:t>
            </a:r>
          </a:p>
          <a:p>
            <a:pPr marL="1090422" lvl="2" indent="-514350" algn="r" rtl="1">
              <a:buFont typeface="Wingdings" pitchFamily="2" charset="2"/>
              <a:buChar char="Ø"/>
            </a:pPr>
            <a:r>
              <a:rPr lang="fa-IR" sz="1600" dirty="0">
                <a:cs typeface="B Nazanin" pitchFamily="2" charset="-78"/>
              </a:rPr>
              <a:t>فروش محصول و کسب نقدینگی</a:t>
            </a:r>
          </a:p>
          <a:p>
            <a:pPr marL="1090422" lvl="2" indent="-514350" algn="r" rtl="1">
              <a:buFont typeface="Wingdings" pitchFamily="2" charset="2"/>
              <a:buChar char="Ø"/>
            </a:pPr>
            <a:r>
              <a:rPr lang="fa-IR" sz="1600" dirty="0">
                <a:cs typeface="B Nazanin" pitchFamily="2" charset="-78"/>
              </a:rPr>
              <a:t>برقراری ارتباط با جامعه و مصرف کنندگاندو کسب نظرات آنها درباره محصول</a:t>
            </a:r>
          </a:p>
          <a:p>
            <a:pPr marL="1090422" lvl="2" indent="-514350" algn="r" rtl="1">
              <a:buFont typeface="Wingdings" pitchFamily="2" charset="2"/>
              <a:buChar char="Ø"/>
            </a:pPr>
            <a:r>
              <a:rPr lang="fa-IR" sz="1600" dirty="0">
                <a:cs typeface="B Nazanin" pitchFamily="2" charset="-78"/>
              </a:rPr>
              <a:t>القای طرز فکر یا اندیشه نو در مصرف کنندگان</a:t>
            </a:r>
          </a:p>
          <a:p>
            <a:pPr marL="1090422" lvl="2" indent="-514350" algn="r" rtl="1">
              <a:buFont typeface="Wingdings" pitchFamily="2" charset="2"/>
              <a:buChar char="Ø"/>
            </a:pPr>
            <a:r>
              <a:rPr lang="fa-IR" sz="1600" dirty="0">
                <a:cs typeface="B Nazanin" pitchFamily="2" charset="-78"/>
              </a:rPr>
              <a:t>پیدا کردن تامین کنندگان و توزیع کنندگان مناسب</a:t>
            </a:r>
          </a:p>
          <a:p>
            <a:pPr marL="852678" lvl="1" indent="-514350" algn="r" rtl="1">
              <a:buNone/>
            </a:pPr>
            <a:endParaRPr lang="fa-IR" sz="1600" u="sng" dirty="0">
              <a:cs typeface="B Nazanin" pitchFamily="2" charset="-78"/>
            </a:endParaRPr>
          </a:p>
        </p:txBody>
      </p:sp>
    </p:spTree>
    <p:extLst>
      <p:ext uri="{BB962C8B-B14F-4D97-AF65-F5344CB8AC3E}">
        <p14:creationId xmlns:p14="http://schemas.microsoft.com/office/powerpoint/2010/main" val="216834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fa-IR" dirty="0">
                <a:cs typeface="B Nazanin" pitchFamily="2" charset="-78"/>
              </a:rPr>
              <a:t>*رسیدن به فرصتها با کار گروهی</a:t>
            </a:r>
            <a:endParaRPr lang="en-US" dirty="0">
              <a:cs typeface="B Nazanin" pitchFamily="2" charset="-78"/>
            </a:endParaRPr>
          </a:p>
        </p:txBody>
      </p:sp>
      <p:sp>
        <p:nvSpPr>
          <p:cNvPr id="2" name="Content Placeholder 1"/>
          <p:cNvSpPr>
            <a:spLocks noGrp="1"/>
          </p:cNvSpPr>
          <p:nvPr>
            <p:ph idx="1"/>
          </p:nvPr>
        </p:nvSpPr>
        <p:spPr>
          <a:xfrm>
            <a:off x="1905000" y="1570038"/>
            <a:ext cx="8229600" cy="4525963"/>
          </a:xfrm>
        </p:spPr>
        <p:txBody>
          <a:bodyPr>
            <a:noAutofit/>
          </a:bodyPr>
          <a:lstStyle/>
          <a:p>
            <a:pPr algn="ctr" rtl="1">
              <a:buFont typeface="Wingdings" pitchFamily="2" charset="2"/>
              <a:buNone/>
            </a:pPr>
            <a:r>
              <a:rPr lang="ar-SA" sz="2000" dirty="0">
                <a:cs typeface="B Nazanin" pitchFamily="2" charset="-78"/>
              </a:rPr>
              <a:t>تحليل پيچيدگي فرآيندها و محصولات امروزي فراتر از توان يك فرد يا يك واحد مستقل</a:t>
            </a:r>
            <a:endParaRPr lang="fa-IR" sz="2000" dirty="0">
              <a:cs typeface="B Nazanin" pitchFamily="2" charset="-78"/>
            </a:endParaRPr>
          </a:p>
          <a:p>
            <a:pPr algn="ctr" rtl="1">
              <a:buFont typeface="Wingdings" pitchFamily="2" charset="2"/>
              <a:buNone/>
            </a:pPr>
            <a:endParaRPr lang="ar-SA" sz="2000" dirty="0">
              <a:cs typeface="B Nazanin" pitchFamily="2" charset="-78"/>
            </a:endParaRPr>
          </a:p>
          <a:p>
            <a:pPr algn="ctr" rtl="1">
              <a:buFont typeface="Wingdings" pitchFamily="2" charset="2"/>
              <a:buNone/>
            </a:pPr>
            <a:r>
              <a:rPr lang="fa-IR" sz="2000" dirty="0">
                <a:cs typeface="B Nazanin" pitchFamily="2" charset="-78"/>
              </a:rPr>
              <a:t>نیاز به تشکیل تیم یا گروه مناسب</a:t>
            </a:r>
          </a:p>
          <a:p>
            <a:pPr algn="ctr" rtl="1">
              <a:buFont typeface="Wingdings" pitchFamily="2" charset="2"/>
              <a:buNone/>
            </a:pPr>
            <a:endParaRPr lang="fa-IR" sz="2000" dirty="0">
              <a:cs typeface="B Nazanin" pitchFamily="2" charset="-78"/>
            </a:endParaRPr>
          </a:p>
          <a:p>
            <a:pPr algn="r" rtl="1">
              <a:buNone/>
            </a:pPr>
            <a:endParaRPr lang="fa-IR" sz="2000" dirty="0">
              <a:cs typeface="B Nazanin" pitchFamily="2" charset="-78"/>
            </a:endParaRPr>
          </a:p>
          <a:p>
            <a:pPr algn="r" rtl="1">
              <a:buNone/>
            </a:pPr>
            <a:endParaRPr lang="fa-IR" sz="2000" dirty="0">
              <a:cs typeface="B Nazanin" pitchFamily="2" charset="-78"/>
            </a:endParaRPr>
          </a:p>
          <a:p>
            <a:pPr algn="r" rtl="1">
              <a:buNone/>
            </a:pPr>
            <a:endParaRPr lang="fa-IR" sz="2000" dirty="0">
              <a:cs typeface="B Nazanin" pitchFamily="2" charset="-78"/>
            </a:endParaRPr>
          </a:p>
          <a:p>
            <a:pPr algn="r" rtl="1">
              <a:buNone/>
            </a:pPr>
            <a:endParaRPr lang="fa-IR" sz="2000" dirty="0">
              <a:cs typeface="B Nazanin" pitchFamily="2" charset="-78"/>
            </a:endParaRPr>
          </a:p>
          <a:p>
            <a:pPr algn="r" rtl="1">
              <a:buNone/>
            </a:pPr>
            <a:endParaRPr lang="fa-IR" sz="2000" dirty="0">
              <a:cs typeface="B Nazanin" pitchFamily="2" charset="-78"/>
            </a:endParaRPr>
          </a:p>
          <a:p>
            <a:pPr algn="r" rtl="1">
              <a:buNone/>
            </a:pPr>
            <a:endParaRPr lang="fa-IR" sz="2000" dirty="0">
              <a:cs typeface="B Nazanin" pitchFamily="2" charset="-78"/>
            </a:endParaRPr>
          </a:p>
          <a:p>
            <a:pPr algn="r" rtl="1">
              <a:buNone/>
            </a:pPr>
            <a:endParaRPr lang="fa-IR" sz="2000" dirty="0">
              <a:cs typeface="B Nazanin" pitchFamily="2" charset="-78"/>
            </a:endParaRPr>
          </a:p>
          <a:p>
            <a:pPr algn="r" rtl="1">
              <a:buNone/>
            </a:pPr>
            <a:endParaRPr lang="fa-IR" sz="2000" dirty="0">
              <a:cs typeface="B Nazanin" pitchFamily="2" charset="-78"/>
            </a:endParaRPr>
          </a:p>
        </p:txBody>
      </p:sp>
      <p:sp>
        <p:nvSpPr>
          <p:cNvPr id="4" name="Down Arrow 3"/>
          <p:cNvSpPr/>
          <p:nvPr/>
        </p:nvSpPr>
        <p:spPr>
          <a:xfrm>
            <a:off x="6019800" y="1981200"/>
            <a:ext cx="304800" cy="304800"/>
          </a:xfrm>
          <a:prstGeom prst="downArrow">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5791200" y="2828925"/>
            <a:ext cx="838200" cy="685800"/>
          </a:xfrm>
          <a:prstGeom prst="downArrow">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a-IR" b="1" dirty="0">
                <a:solidFill>
                  <a:schemeClr val="tx1"/>
                </a:solidFill>
                <a:cs typeface="B Nazanin" pitchFamily="2" charset="-78"/>
              </a:rPr>
              <a:t>مزایا</a:t>
            </a:r>
            <a:endParaRPr lang="en-US" b="1" dirty="0">
              <a:solidFill>
                <a:schemeClr val="tx1"/>
              </a:solidFill>
              <a:cs typeface="B Nazanin" pitchFamily="2" charset="-78"/>
            </a:endParaRPr>
          </a:p>
        </p:txBody>
      </p:sp>
      <p:sp>
        <p:nvSpPr>
          <p:cNvPr id="6" name="Rectangle 5"/>
          <p:cNvSpPr/>
          <p:nvPr/>
        </p:nvSpPr>
        <p:spPr>
          <a:xfrm>
            <a:off x="2667000" y="3505200"/>
            <a:ext cx="7162800" cy="2514600"/>
          </a:xfrm>
          <a:prstGeom prst="rect">
            <a:avLst/>
          </a:prstGeom>
          <a:solidFill>
            <a:srgbClr val="CCFFCC">
              <a:alpha val="30196"/>
            </a:srgbClr>
          </a:solidFill>
          <a:ln w="31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lgn="r" rtl="1">
              <a:buFont typeface="+mj-lt"/>
              <a:buAutoNum type="arabicPeriod"/>
            </a:pPr>
            <a:r>
              <a:rPr lang="fa-IR" dirty="0">
                <a:cs typeface="B Nazanin" pitchFamily="2" charset="-78"/>
              </a:rPr>
              <a:t>سرمایه مورد نیاز، لوازم و تجهیزات مورد نیاز برای شروع کار راحتتر و سریعتر تامین می شود.</a:t>
            </a:r>
          </a:p>
          <a:p>
            <a:pPr marL="342900" indent="-342900" algn="r" rtl="1">
              <a:buFont typeface="+mj-lt"/>
              <a:buAutoNum type="arabicPeriod"/>
            </a:pPr>
            <a:r>
              <a:rPr lang="ar-SA" dirty="0">
                <a:cs typeface="B Nazanin" pitchFamily="2" charset="-78"/>
              </a:rPr>
              <a:t>در تيم هاي چند تخصصي مسائل به دليل وجود مهارت ها و تجربيات گوناگون بهتر مورد بررسي قرار مي گيرد.</a:t>
            </a:r>
            <a:endParaRPr lang="fa-IR" dirty="0">
              <a:cs typeface="B Nazanin" pitchFamily="2" charset="-78"/>
            </a:endParaRPr>
          </a:p>
          <a:p>
            <a:pPr marL="342900" indent="-342900" algn="r" rtl="1">
              <a:buFont typeface="+mj-lt"/>
              <a:buAutoNum type="arabicPeriod"/>
            </a:pPr>
            <a:r>
              <a:rPr lang="ar-SA" dirty="0">
                <a:cs typeface="B Nazanin" pitchFamily="2" charset="-78"/>
              </a:rPr>
              <a:t>پرسنل شركت كننده در تيم از تجربيات و دانش هم بهره مند شده و موضوعات را از زواياي مختلف بررسي مي كنند.</a:t>
            </a:r>
          </a:p>
          <a:p>
            <a:pPr marL="342900" indent="-342900" algn="r" rtl="1">
              <a:buFont typeface="+mj-lt"/>
              <a:buAutoNum type="arabicPeriod"/>
            </a:pPr>
            <a:r>
              <a:rPr lang="ar-SA" dirty="0">
                <a:cs typeface="B Nazanin" pitchFamily="2" charset="-78"/>
              </a:rPr>
              <a:t>قابليت اجراي پيشنهادهاي حاصل از كار تيمي از پيشنهادهاي افراد مستقل بيشتر بوده و قابل اعتماد تر است .</a:t>
            </a:r>
          </a:p>
          <a:p>
            <a:pPr marL="342900" indent="-342900" algn="r" rtl="1">
              <a:buFont typeface="+mj-lt"/>
              <a:buAutoNum type="arabicPeriod"/>
            </a:pPr>
            <a:r>
              <a:rPr lang="fa-IR" dirty="0">
                <a:cs typeface="B Nazanin" pitchFamily="2" charset="-78"/>
              </a:rPr>
              <a:t>به افراد بیشتر و لینک های مناسب تری مرتبط می شویم (دوستِ دوست)</a:t>
            </a:r>
            <a:endParaRPr lang="ar-SA" dirty="0">
              <a:cs typeface="B Nazanin" pitchFamily="2" charset="-78"/>
            </a:endParaRPr>
          </a:p>
        </p:txBody>
      </p:sp>
      <p:sp>
        <p:nvSpPr>
          <p:cNvPr id="8" name="Rounded Rectangle 7"/>
          <p:cNvSpPr/>
          <p:nvPr/>
        </p:nvSpPr>
        <p:spPr>
          <a:xfrm rot="19002858">
            <a:off x="1787774" y="2705656"/>
            <a:ext cx="2084362" cy="75695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rtl="1">
              <a:buNone/>
            </a:pPr>
            <a:endParaRPr lang="fa-IR" dirty="0">
              <a:solidFill>
                <a:srgbClr val="FF0000"/>
              </a:solidFill>
              <a:cs typeface="B Nazanin" pitchFamily="2" charset="-78"/>
            </a:endParaRPr>
          </a:p>
          <a:p>
            <a:pPr algn="ctr" rtl="1">
              <a:buNone/>
            </a:pPr>
            <a:r>
              <a:rPr lang="fa-IR" dirty="0">
                <a:solidFill>
                  <a:srgbClr val="FF0000"/>
                </a:solidFill>
                <a:cs typeface="B Nazanin" pitchFamily="2" charset="-78"/>
              </a:rPr>
              <a:t>تفاوت ایران و ژاپن در کار گروهی</a:t>
            </a:r>
          </a:p>
          <a:p>
            <a:pPr algn="ctr"/>
            <a:endParaRPr lang="en-US" dirty="0"/>
          </a:p>
        </p:txBody>
      </p:sp>
    </p:spTree>
    <p:extLst>
      <p:ext uri="{BB962C8B-B14F-4D97-AF65-F5344CB8AC3E}">
        <p14:creationId xmlns:p14="http://schemas.microsoft.com/office/powerpoint/2010/main" val="241754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80">
                                          <p:stCondLst>
                                            <p:cond delay="0"/>
                                          </p:stCondLst>
                                        </p:cTn>
                                        <p:tgtEl>
                                          <p:spTgt spid="8"/>
                                        </p:tgtEl>
                                      </p:cBhvr>
                                    </p:animEffect>
                                    <p:anim calcmode="lin" valueType="num">
                                      <p:cBhvr>
                                        <p:cTn id="2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7" dur="26">
                                          <p:stCondLst>
                                            <p:cond delay="650"/>
                                          </p:stCondLst>
                                        </p:cTn>
                                        <p:tgtEl>
                                          <p:spTgt spid="8"/>
                                        </p:tgtEl>
                                      </p:cBhvr>
                                      <p:to x="100000" y="60000"/>
                                    </p:animScale>
                                    <p:animScale>
                                      <p:cBhvr>
                                        <p:cTn id="28" dur="166" decel="50000">
                                          <p:stCondLst>
                                            <p:cond delay="676"/>
                                          </p:stCondLst>
                                        </p:cTn>
                                        <p:tgtEl>
                                          <p:spTgt spid="8"/>
                                        </p:tgtEl>
                                      </p:cBhvr>
                                      <p:to x="100000" y="100000"/>
                                    </p:animScale>
                                    <p:animScale>
                                      <p:cBhvr>
                                        <p:cTn id="29" dur="26">
                                          <p:stCondLst>
                                            <p:cond delay="1312"/>
                                          </p:stCondLst>
                                        </p:cTn>
                                        <p:tgtEl>
                                          <p:spTgt spid="8"/>
                                        </p:tgtEl>
                                      </p:cBhvr>
                                      <p:to x="100000" y="80000"/>
                                    </p:animScale>
                                    <p:animScale>
                                      <p:cBhvr>
                                        <p:cTn id="30" dur="166" decel="50000">
                                          <p:stCondLst>
                                            <p:cond delay="1338"/>
                                          </p:stCondLst>
                                        </p:cTn>
                                        <p:tgtEl>
                                          <p:spTgt spid="8"/>
                                        </p:tgtEl>
                                      </p:cBhvr>
                                      <p:to x="100000" y="100000"/>
                                    </p:animScale>
                                    <p:animScale>
                                      <p:cBhvr>
                                        <p:cTn id="31" dur="26">
                                          <p:stCondLst>
                                            <p:cond delay="1642"/>
                                          </p:stCondLst>
                                        </p:cTn>
                                        <p:tgtEl>
                                          <p:spTgt spid="8"/>
                                        </p:tgtEl>
                                      </p:cBhvr>
                                      <p:to x="100000" y="90000"/>
                                    </p:animScale>
                                    <p:animScale>
                                      <p:cBhvr>
                                        <p:cTn id="32" dur="166" decel="50000">
                                          <p:stCondLst>
                                            <p:cond delay="1668"/>
                                          </p:stCondLst>
                                        </p:cTn>
                                        <p:tgtEl>
                                          <p:spTgt spid="8"/>
                                        </p:tgtEl>
                                      </p:cBhvr>
                                      <p:to x="100000" y="100000"/>
                                    </p:animScale>
                                    <p:animScale>
                                      <p:cBhvr>
                                        <p:cTn id="33" dur="26">
                                          <p:stCondLst>
                                            <p:cond delay="1808"/>
                                          </p:stCondLst>
                                        </p:cTn>
                                        <p:tgtEl>
                                          <p:spTgt spid="8"/>
                                        </p:tgtEl>
                                      </p:cBhvr>
                                      <p:to x="100000" y="95000"/>
                                    </p:animScale>
                                    <p:animScale>
                                      <p:cBhvr>
                                        <p:cTn id="34" dur="166" decel="50000">
                                          <p:stCondLst>
                                            <p:cond delay="1834"/>
                                          </p:stCondLst>
                                        </p:cTn>
                                        <p:tgtEl>
                                          <p:spTgt spid="8"/>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P spid="5" grpId="0" animBg="1"/>
      <p:bldP spid="6"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715F35-9D5D-4A3B-AEAA-5D440BA252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7A211EF-51B8-4CAF-83FE-ADC9803788E9}"/>
              </a:ext>
            </a:extLst>
          </p:cNvPr>
          <p:cNvSpPr>
            <a:spLocks noGrp="1"/>
          </p:cNvSpPr>
          <p:nvPr>
            <p:ph idx="1"/>
          </p:nvPr>
        </p:nvSpPr>
        <p:spPr/>
        <p:txBody>
          <a:bodyPr>
            <a:normAutofit/>
          </a:bodyPr>
          <a:lstStyle/>
          <a:p>
            <a:pPr marL="0" indent="0" algn="ctr" rtl="1">
              <a:buNone/>
            </a:pPr>
            <a:r>
              <a:rPr lang="fa-IR" sz="4400" b="1" dirty="0">
                <a:cs typeface="B Nazanin" panose="00000400000000000000" pitchFamily="2" charset="-78"/>
              </a:rPr>
              <a:t>تهیه طرح کسب و کار</a:t>
            </a:r>
            <a:endParaRPr lang="en-US" sz="4400" b="1" dirty="0">
              <a:cs typeface="B Nazanin" panose="00000400000000000000" pitchFamily="2" charset="-78"/>
            </a:endParaRPr>
          </a:p>
        </p:txBody>
      </p:sp>
    </p:spTree>
    <p:extLst>
      <p:ext uri="{BB962C8B-B14F-4D97-AF65-F5344CB8AC3E}">
        <p14:creationId xmlns:p14="http://schemas.microsoft.com/office/powerpoint/2010/main" val="2292796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effectLst/>
                <a:cs typeface="B Nazanin" pitchFamily="2" charset="-78"/>
              </a:rPr>
              <a:t>ویژگی های خلاقیت</a:t>
            </a:r>
            <a:endParaRPr lang="en-US" dirty="0">
              <a:effectLst/>
              <a:cs typeface="B Nazanin" pitchFamily="2" charset="-78"/>
            </a:endParaRPr>
          </a:p>
        </p:txBody>
      </p:sp>
      <p:sp>
        <p:nvSpPr>
          <p:cNvPr id="3" name="Content Placeholder 2"/>
          <p:cNvSpPr>
            <a:spLocks noGrp="1"/>
          </p:cNvSpPr>
          <p:nvPr>
            <p:ph idx="1"/>
          </p:nvPr>
        </p:nvSpPr>
        <p:spPr>
          <a:xfrm>
            <a:off x="3805382" y="1447800"/>
            <a:ext cx="7319818" cy="4800600"/>
          </a:xfrm>
        </p:spPr>
        <p:txBody>
          <a:bodyPr>
            <a:normAutofit/>
          </a:bodyPr>
          <a:lstStyle/>
          <a:p>
            <a:pPr algn="r" rtl="1">
              <a:buNone/>
            </a:pPr>
            <a:r>
              <a:rPr lang="fa-IR" sz="2800" dirty="0">
                <a:cs typeface="B Nazanin" pitchFamily="2" charset="-78"/>
              </a:rPr>
              <a:t>ویژگی ها:</a:t>
            </a:r>
          </a:p>
          <a:p>
            <a:pPr marL="1145286" lvl="2" indent="-514350" algn="r" rtl="1">
              <a:buAutoNum type="arabicPeriod"/>
            </a:pPr>
            <a:r>
              <a:rPr lang="fa-IR" sz="2000" dirty="0">
                <a:cs typeface="B Nazanin" pitchFamily="2" charset="-78"/>
              </a:rPr>
              <a:t>خلاقیت یک توانایی </a:t>
            </a:r>
            <a:r>
              <a:rPr lang="fa-IR" sz="2000" b="1" dirty="0">
                <a:cs typeface="B Nazanin" pitchFamily="2" charset="-78"/>
              </a:rPr>
              <a:t>عمومی</a:t>
            </a:r>
            <a:r>
              <a:rPr lang="fa-IR" sz="2000" dirty="0">
                <a:cs typeface="B Nazanin" pitchFamily="2" charset="-78"/>
              </a:rPr>
              <a:t> است و در </a:t>
            </a:r>
            <a:r>
              <a:rPr lang="fa-IR" sz="2000" b="1" dirty="0">
                <a:cs typeface="B Nazanin" pitchFamily="2" charset="-78"/>
              </a:rPr>
              <a:t>همه</a:t>
            </a:r>
            <a:r>
              <a:rPr lang="fa-IR" sz="2000" dirty="0">
                <a:cs typeface="B Nazanin" pitchFamily="2" charset="-78"/>
              </a:rPr>
              <a:t> افراد وجود دارد.</a:t>
            </a:r>
          </a:p>
          <a:p>
            <a:pPr marL="1145286" lvl="2" indent="-514350" algn="r" rtl="1">
              <a:buAutoNum type="arabicPeriod"/>
            </a:pPr>
            <a:r>
              <a:rPr lang="fa-IR" sz="2000" dirty="0">
                <a:cs typeface="B Nazanin" pitchFamily="2" charset="-78"/>
              </a:rPr>
              <a:t>خلاقیت </a:t>
            </a:r>
            <a:r>
              <a:rPr lang="fa-IR" sz="2000" b="1" dirty="0">
                <a:cs typeface="B Nazanin" pitchFamily="2" charset="-78"/>
              </a:rPr>
              <a:t>قابل پرورش </a:t>
            </a:r>
            <a:r>
              <a:rPr lang="fa-IR" sz="2000" dirty="0">
                <a:cs typeface="B Nazanin" pitchFamily="2" charset="-78"/>
              </a:rPr>
              <a:t>است و با محیط اجتماعی و فرهنگی آموزشی ارتباط دارد.</a:t>
            </a:r>
          </a:p>
          <a:p>
            <a:pPr marL="1145286" lvl="2" indent="-514350" algn="r" rtl="1">
              <a:buFont typeface="Wingdings 2"/>
              <a:buAutoNum type="arabicPeriod"/>
            </a:pPr>
            <a:r>
              <a:rPr lang="fa-IR" sz="2000" dirty="0">
                <a:cs typeface="B Nazanin" pitchFamily="2" charset="-78"/>
              </a:rPr>
              <a:t>خلاقیت بر توانایی تاکید دارد نه بر فعالیت </a:t>
            </a:r>
            <a:endParaRPr lang="fa-IR" sz="2400" dirty="0">
              <a:cs typeface="B Nazanin" pitchFamily="2" charset="-78"/>
            </a:endParaRPr>
          </a:p>
          <a:p>
            <a:pPr marL="596646" indent="-514350" algn="r" rtl="1">
              <a:buNone/>
            </a:pPr>
            <a:r>
              <a:rPr lang="fa-IR" sz="2800" dirty="0">
                <a:cs typeface="B Nazanin" pitchFamily="2" charset="-78"/>
              </a:rPr>
              <a:t>محصول خلاقیت: </a:t>
            </a:r>
          </a:p>
          <a:p>
            <a:pPr marL="1145286" lvl="2" indent="-514350" algn="r" rtl="1">
              <a:buFont typeface="Verdana"/>
              <a:buAutoNum type="arabicPeriod"/>
            </a:pPr>
            <a:r>
              <a:rPr lang="fa-IR" sz="2200" dirty="0">
                <a:cs typeface="B Nazanin" pitchFamily="2" charset="-78"/>
              </a:rPr>
              <a:t> </a:t>
            </a:r>
            <a:r>
              <a:rPr lang="fa-IR" sz="2200" b="1" dirty="0">
                <a:cs typeface="B Nazanin" pitchFamily="2" charset="-78"/>
              </a:rPr>
              <a:t>ممتاز</a:t>
            </a:r>
            <a:r>
              <a:rPr lang="fa-IR" sz="2200" dirty="0">
                <a:cs typeface="B Nazanin" pitchFamily="2" charset="-78"/>
              </a:rPr>
              <a:t> و منحصر به فرد بودن: کاری خلاقانه است که با کار قبلی متفاوت باشد.</a:t>
            </a:r>
          </a:p>
          <a:p>
            <a:pPr marL="1145286" lvl="2" indent="-514350" algn="r" rtl="1">
              <a:buAutoNum type="arabicPeriod"/>
            </a:pPr>
            <a:r>
              <a:rPr lang="fa-IR" sz="2200" dirty="0">
                <a:cs typeface="B Nazanin" pitchFamily="2" charset="-78"/>
              </a:rPr>
              <a:t>یک اثر، ایده، راه حل، یک شی یا هر چیز دیگر که </a:t>
            </a:r>
            <a:r>
              <a:rPr lang="fa-IR" sz="2200" b="1" dirty="0">
                <a:cs typeface="B Nazanin" pitchFamily="2" charset="-78"/>
              </a:rPr>
              <a:t>تازگی</a:t>
            </a:r>
            <a:r>
              <a:rPr lang="fa-IR" sz="2200" dirty="0">
                <a:cs typeface="B Nazanin" pitchFamily="2" charset="-78"/>
              </a:rPr>
              <a:t> داشته باشد.</a:t>
            </a:r>
          </a:p>
          <a:p>
            <a:pPr marL="1145286" lvl="2" indent="-514350" algn="r" rtl="1">
              <a:buAutoNum type="arabicPeriod"/>
            </a:pPr>
            <a:r>
              <a:rPr lang="fa-IR" sz="2200" dirty="0">
                <a:cs typeface="B Nazanin" pitchFamily="2" charset="-78"/>
              </a:rPr>
              <a:t> دارای </a:t>
            </a:r>
            <a:r>
              <a:rPr lang="fa-IR" sz="2200" b="1" dirty="0">
                <a:cs typeface="B Nazanin" pitchFamily="2" charset="-78"/>
              </a:rPr>
              <a:t>ارزش</a:t>
            </a:r>
            <a:r>
              <a:rPr lang="fa-IR" sz="2200" dirty="0">
                <a:cs typeface="B Nazanin" pitchFamily="2" charset="-78"/>
              </a:rPr>
              <a:t> باشد</a:t>
            </a:r>
          </a:p>
          <a:p>
            <a:pPr marL="596646" indent="-514350" algn="r" rtl="1">
              <a:buAutoNum type="arabicPeriod"/>
            </a:pPr>
            <a:endParaRPr lang="fa-IR" sz="2800" dirty="0">
              <a:cs typeface="B Nazanin" pitchFamily="2" charset="-78"/>
            </a:endParaRPr>
          </a:p>
        </p:txBody>
      </p:sp>
      <p:pic>
        <p:nvPicPr>
          <p:cNvPr id="4" name="Picture 2" descr="F:\entertain\picture\innovation\0_19bd9_da222609_L.jpg"/>
          <p:cNvPicPr>
            <a:picLocks noChangeAspect="1" noChangeArrowheads="1"/>
          </p:cNvPicPr>
          <p:nvPr/>
        </p:nvPicPr>
        <p:blipFill>
          <a:blip r:embed="rId2"/>
          <a:srcRect/>
          <a:stretch>
            <a:fillRect/>
          </a:stretch>
        </p:blipFill>
        <p:spPr bwMode="auto">
          <a:xfrm>
            <a:off x="247405" y="848867"/>
            <a:ext cx="3682336" cy="2878917"/>
          </a:xfrm>
          <a:prstGeom prst="rect">
            <a:avLst/>
          </a:prstGeom>
          <a:noFill/>
        </p:spPr>
      </p:pic>
      <p:pic>
        <p:nvPicPr>
          <p:cNvPr id="5" name="Picture 4" descr="F:\entertain\picture\innovation\0_19be8_a1f7a88e_XL.jpg"/>
          <p:cNvPicPr>
            <a:picLocks noChangeAspect="1" noChangeArrowheads="1"/>
          </p:cNvPicPr>
          <p:nvPr/>
        </p:nvPicPr>
        <p:blipFill>
          <a:blip r:embed="rId3"/>
          <a:srcRect/>
          <a:stretch>
            <a:fillRect/>
          </a:stretch>
        </p:blipFill>
        <p:spPr bwMode="auto">
          <a:xfrm>
            <a:off x="528782" y="3848100"/>
            <a:ext cx="3276600" cy="2095500"/>
          </a:xfrm>
          <a:prstGeom prst="rect">
            <a:avLst/>
          </a:prstGeom>
          <a:noFill/>
        </p:spPr>
      </p:pic>
    </p:spTree>
    <p:extLst>
      <p:ext uri="{BB962C8B-B14F-4D97-AF65-F5344CB8AC3E}">
        <p14:creationId xmlns:p14="http://schemas.microsoft.com/office/powerpoint/2010/main" val="692933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Nazanin" pitchFamily="2" charset="-78"/>
              </a:rPr>
              <a:t>موانع خلاقیت</a:t>
            </a:r>
            <a:endParaRPr lang="en-US" dirty="0">
              <a:cs typeface="B Nazanin" pitchFamily="2" charset="-78"/>
            </a:endParaRPr>
          </a:p>
        </p:txBody>
      </p:sp>
      <p:sp>
        <p:nvSpPr>
          <p:cNvPr id="3" name="Content Placeholder 2"/>
          <p:cNvSpPr>
            <a:spLocks noGrp="1"/>
          </p:cNvSpPr>
          <p:nvPr>
            <p:ph sz="half" idx="1"/>
          </p:nvPr>
        </p:nvSpPr>
        <p:spPr/>
        <p:txBody>
          <a:bodyPr>
            <a:normAutofit lnSpcReduction="10000"/>
          </a:bodyPr>
          <a:lstStyle/>
          <a:p>
            <a:pPr marL="596646" indent="-514350" algn="r" rtl="1">
              <a:buAutoNum type="arabicPeriod"/>
            </a:pPr>
            <a:r>
              <a:rPr lang="fa-IR" dirty="0">
                <a:cs typeface="B Nazanin" pitchFamily="2" charset="-78"/>
              </a:rPr>
              <a:t>منفی نگری و عدم انعطاف پذیری و ترس از انتقاد و شکست</a:t>
            </a:r>
          </a:p>
          <a:p>
            <a:pPr marL="596646" indent="-514350" algn="r" rtl="1">
              <a:buAutoNum type="arabicPeriod"/>
            </a:pPr>
            <a:r>
              <a:rPr lang="fa-IR" dirty="0">
                <a:cs typeface="B Nazanin" pitchFamily="2" charset="-78"/>
              </a:rPr>
              <a:t>نداشتن دانش و مهارت و تمرکز ذهنی</a:t>
            </a:r>
          </a:p>
          <a:p>
            <a:pPr marL="596646" indent="-514350" algn="r" rtl="1">
              <a:buAutoNum type="arabicPeriod"/>
            </a:pPr>
            <a:r>
              <a:rPr lang="fa-IR" dirty="0">
                <a:cs typeface="B Nazanin" pitchFamily="2" charset="-78"/>
              </a:rPr>
              <a:t>فشارهای اجتماعی و عدم پذیرش فکرهای نو</a:t>
            </a:r>
          </a:p>
          <a:p>
            <a:pPr marL="596646" indent="-514350" algn="r" rtl="1">
              <a:buAutoNum type="arabicPeriod"/>
            </a:pPr>
            <a:r>
              <a:rPr lang="fa-IR" dirty="0">
                <a:cs typeface="B Nazanin" pitchFamily="2" charset="-78"/>
              </a:rPr>
              <a:t>آموزش سنتی و با  جهت گیری ضد خلاقیت</a:t>
            </a:r>
          </a:p>
          <a:p>
            <a:pPr marL="596646" indent="-514350" algn="r" rtl="1">
              <a:buAutoNum type="arabicPeriod"/>
            </a:pPr>
            <a:r>
              <a:rPr lang="fa-IR" dirty="0">
                <a:cs typeface="B Nazanin" pitchFamily="2" charset="-78"/>
              </a:rPr>
              <a:t>داشتن روحیه محافظه کارانه و تمایل به همرنگی با جامعه</a:t>
            </a:r>
          </a:p>
          <a:p>
            <a:pPr marL="596646" indent="-514350" algn="r" rtl="1">
              <a:buAutoNum type="arabicPeriod"/>
            </a:pPr>
            <a:r>
              <a:rPr lang="fa-IR" dirty="0">
                <a:cs typeface="B Nazanin" pitchFamily="2" charset="-78"/>
              </a:rPr>
              <a:t>عادت کردن و مانوس شدن و اطمینان به روش ها و رویه های موجود</a:t>
            </a:r>
          </a:p>
          <a:p>
            <a:pPr marL="596646" indent="-514350" algn="r" rtl="1">
              <a:buNone/>
            </a:pPr>
            <a:endParaRPr lang="fa-IR" dirty="0"/>
          </a:p>
          <a:p>
            <a:endParaRPr lang="en-US" dirty="0"/>
          </a:p>
        </p:txBody>
      </p:sp>
      <p:sp>
        <p:nvSpPr>
          <p:cNvPr id="4" name="Content Placeholder 3"/>
          <p:cNvSpPr>
            <a:spLocks noGrp="1"/>
          </p:cNvSpPr>
          <p:nvPr>
            <p:ph sz="half" idx="2"/>
          </p:nvPr>
        </p:nvSpPr>
        <p:spPr/>
        <p:txBody>
          <a:bodyPr>
            <a:normAutofit lnSpcReduction="10000"/>
          </a:bodyPr>
          <a:lstStyle/>
          <a:p>
            <a:pPr marL="596646" indent="-514350" algn="r" rtl="1">
              <a:buAutoNum type="arabicPeriod"/>
            </a:pPr>
            <a:r>
              <a:rPr lang="fa-IR" dirty="0">
                <a:cs typeface="B Nazanin" pitchFamily="2" charset="-78"/>
              </a:rPr>
              <a:t>عدم آشنایی والدین با خلاقیت</a:t>
            </a:r>
          </a:p>
          <a:p>
            <a:pPr marL="596646" indent="-514350" algn="r" rtl="1">
              <a:buAutoNum type="arabicPeriod"/>
            </a:pPr>
            <a:r>
              <a:rPr lang="fa-IR" dirty="0">
                <a:cs typeface="B Nazanin" pitchFamily="2" charset="-78"/>
              </a:rPr>
              <a:t>قراردادن قوانین خشک و دست و پا گیر</a:t>
            </a:r>
          </a:p>
          <a:p>
            <a:pPr marL="596646" indent="-514350" algn="r" rtl="1">
              <a:buAutoNum type="arabicPeriod"/>
            </a:pPr>
            <a:r>
              <a:rPr lang="fa-IR" dirty="0">
                <a:cs typeface="B Nazanin" pitchFamily="2" charset="-78"/>
              </a:rPr>
              <a:t>تاکید بیش از حد بر هوش حافظه کودک</a:t>
            </a:r>
          </a:p>
          <a:p>
            <a:pPr marL="596646" indent="-514350" algn="r" rtl="1">
              <a:buAutoNum type="arabicPeriod"/>
            </a:pPr>
            <a:r>
              <a:rPr lang="fa-IR" dirty="0">
                <a:cs typeface="B Nazanin" pitchFamily="2" charset="-78"/>
              </a:rPr>
              <a:t>ایجاد رقابت بین کودکان</a:t>
            </a:r>
          </a:p>
          <a:p>
            <a:pPr marL="596646" indent="-514350" algn="r" rtl="1">
              <a:buAutoNum type="arabicPeriod"/>
            </a:pPr>
            <a:r>
              <a:rPr lang="fa-IR" dirty="0">
                <a:cs typeface="B Nazanin" pitchFamily="2" charset="-78"/>
              </a:rPr>
              <a:t>انتقاد مکرر از رفتار کودک</a:t>
            </a:r>
          </a:p>
          <a:p>
            <a:pPr marL="596646" indent="-514350" algn="r" rtl="1">
              <a:buAutoNum type="arabicPeriod"/>
            </a:pPr>
            <a:r>
              <a:rPr lang="fa-IR" dirty="0">
                <a:cs typeface="B Nazanin" pitchFamily="2" charset="-78"/>
              </a:rPr>
              <a:t>عدم شناسایی و اهمیت به علایق درونی کودک</a:t>
            </a:r>
          </a:p>
          <a:p>
            <a:pPr marL="596646" indent="-514350" algn="r" rtl="1">
              <a:buAutoNum type="arabicPeriod"/>
            </a:pPr>
            <a:r>
              <a:rPr lang="fa-IR" dirty="0">
                <a:cs typeface="B Nazanin" pitchFamily="2" charset="-78"/>
              </a:rPr>
              <a:t>عدم وجود حس شوخ طبعی در محیط خانواده</a:t>
            </a:r>
          </a:p>
          <a:p>
            <a:pPr marL="596646" indent="-514350" algn="r" rtl="1">
              <a:buAutoNum type="arabicPeriod"/>
            </a:pPr>
            <a:r>
              <a:rPr lang="fa-IR" dirty="0">
                <a:cs typeface="B Nazanin" pitchFamily="2" charset="-78"/>
              </a:rPr>
              <a:t>تحمیل نقش بزرگسال به کودک</a:t>
            </a:r>
          </a:p>
          <a:p>
            <a:pPr marL="596646" indent="-514350" algn="r" rtl="1">
              <a:buAutoNum type="arabicPeriod"/>
            </a:pPr>
            <a:r>
              <a:rPr lang="fa-IR" dirty="0">
                <a:cs typeface="B Nazanin" pitchFamily="2" charset="-78"/>
              </a:rPr>
              <a:t>عدم اعتماد به نفس و ترس از تمسخر توسط دیگران</a:t>
            </a:r>
          </a:p>
          <a:p>
            <a:endParaRPr lang="en-US" dirty="0"/>
          </a:p>
        </p:txBody>
      </p:sp>
    </p:spTree>
    <p:extLst>
      <p:ext uri="{BB962C8B-B14F-4D97-AF65-F5344CB8AC3E}">
        <p14:creationId xmlns:p14="http://schemas.microsoft.com/office/powerpoint/2010/main" val="3815741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effectLst/>
                <a:cs typeface="B Nazanin" pitchFamily="2" charset="-78"/>
              </a:rPr>
              <a:t>افزایش خلاقیت</a:t>
            </a:r>
            <a:endParaRPr lang="en-US" dirty="0">
              <a:effectLst/>
              <a:cs typeface="B Nazanin" pitchFamily="2" charset="-78"/>
            </a:endParaRPr>
          </a:p>
        </p:txBody>
      </p:sp>
      <p:sp>
        <p:nvSpPr>
          <p:cNvPr id="3" name="Content Placeholder 2"/>
          <p:cNvSpPr>
            <a:spLocks noGrp="1"/>
          </p:cNvSpPr>
          <p:nvPr>
            <p:ph idx="1"/>
          </p:nvPr>
        </p:nvSpPr>
        <p:spPr>
          <a:xfrm>
            <a:off x="1967345" y="2014194"/>
            <a:ext cx="8116917" cy="4248061"/>
          </a:xfrm>
        </p:spPr>
        <p:txBody>
          <a:bodyPr>
            <a:normAutofit fontScale="92500" lnSpcReduction="10000"/>
          </a:bodyPr>
          <a:lstStyle/>
          <a:p>
            <a:pPr marL="596646" indent="-514350" algn="r" rtl="1">
              <a:buAutoNum type="arabicPeriod"/>
            </a:pPr>
            <a:r>
              <a:rPr lang="fa-IR" sz="2400" dirty="0">
                <a:cs typeface="B Nazanin" pitchFamily="2" charset="-78"/>
              </a:rPr>
              <a:t>سوالات کودکان را به گونه ای جواب دهیم که دوباره سوال کنند.</a:t>
            </a:r>
          </a:p>
          <a:p>
            <a:pPr marL="596646" indent="-514350" algn="r" rtl="1">
              <a:buAutoNum type="arabicPeriod"/>
            </a:pPr>
            <a:r>
              <a:rPr lang="fa-IR" sz="2400" dirty="0">
                <a:cs typeface="B Nazanin" pitchFamily="2" charset="-78"/>
              </a:rPr>
              <a:t>شکستن مرزهای کلیشه ای و قالبهای ذهنی</a:t>
            </a:r>
          </a:p>
          <a:p>
            <a:pPr marL="596646" indent="-514350" algn="r" rtl="1">
              <a:buAutoNum type="arabicPeriod"/>
            </a:pPr>
            <a:r>
              <a:rPr lang="fa-IR" sz="2400" dirty="0">
                <a:cs typeface="B Nazanin" pitchFamily="2" charset="-78"/>
              </a:rPr>
              <a:t>نسبت به مسایل حساس باشیم</a:t>
            </a:r>
          </a:p>
          <a:p>
            <a:pPr marL="596646" indent="-514350" algn="r" rtl="1">
              <a:buAutoNum type="arabicPeriod"/>
            </a:pPr>
            <a:r>
              <a:rPr lang="fa-IR" sz="2400" dirty="0">
                <a:cs typeface="B Nazanin" pitchFamily="2" charset="-78"/>
              </a:rPr>
              <a:t>سعی کنیم میان موضوعات متفاوت ارتباط سیال برقرار کنیم.</a:t>
            </a:r>
          </a:p>
          <a:p>
            <a:pPr marL="596646" indent="-514350" algn="r" rtl="1">
              <a:buAutoNum type="arabicPeriod"/>
            </a:pPr>
            <a:r>
              <a:rPr lang="fa-IR" sz="2400" dirty="0">
                <a:cs typeface="B Nazanin" pitchFamily="2" charset="-78"/>
              </a:rPr>
              <a:t>به جای استفاده از کلمات و جملات از تصاویر استفاده کنید.</a:t>
            </a:r>
          </a:p>
          <a:p>
            <a:pPr marL="596646" indent="-514350" algn="r" rtl="1">
              <a:buAutoNum type="arabicPeriod"/>
            </a:pPr>
            <a:r>
              <a:rPr lang="fa-IR" sz="2400" dirty="0">
                <a:cs typeface="B Nazanin" pitchFamily="2" charset="-78"/>
              </a:rPr>
              <a:t>اطلاعات گوناگون را با هم تلفیق کرده و به کار گیریم</a:t>
            </a:r>
          </a:p>
          <a:p>
            <a:pPr marL="596646" indent="-514350" algn="r" rtl="1">
              <a:buAutoNum type="arabicPeriod"/>
            </a:pPr>
            <a:r>
              <a:rPr lang="fa-IR" sz="2400" dirty="0">
                <a:cs typeface="B Nazanin" pitchFamily="2" charset="-78"/>
              </a:rPr>
              <a:t>تصور کنید که اگر روندهای منطقی موجود اجرا نشوند چه جایگزین هایی خواهند داشت.</a:t>
            </a:r>
          </a:p>
          <a:p>
            <a:pPr marL="596646" indent="-514350" algn="r" rtl="1">
              <a:buAutoNum type="arabicPeriod"/>
            </a:pPr>
            <a:r>
              <a:rPr lang="fa-IR" sz="2400" dirty="0">
                <a:cs typeface="B Nazanin" pitchFamily="2" charset="-78"/>
              </a:rPr>
              <a:t>هیچ اصلی را غیر قابل تغییر ندانیم</a:t>
            </a:r>
          </a:p>
          <a:p>
            <a:pPr marL="596646" indent="-514350" algn="r" rtl="1">
              <a:buAutoNum type="arabicPeriod"/>
            </a:pPr>
            <a:r>
              <a:rPr lang="fa-IR" sz="2400" dirty="0">
                <a:cs typeface="B Nazanin" pitchFamily="2" charset="-78"/>
              </a:rPr>
              <a:t>کنجکاو و جستجو گر باشیم</a:t>
            </a:r>
          </a:p>
          <a:p>
            <a:pPr marL="596646" indent="-514350" algn="r" rtl="1">
              <a:buAutoNum type="arabicPeriod"/>
            </a:pPr>
            <a:endParaRPr lang="fa-IR" sz="2800" dirty="0"/>
          </a:p>
          <a:p>
            <a:pPr marL="596646" indent="-514350" algn="r" rtl="1">
              <a:buAutoNum type="arabicPeriod"/>
            </a:pPr>
            <a:endParaRPr lang="fa-IR" sz="2800" dirty="0"/>
          </a:p>
          <a:p>
            <a:pPr marL="596646" indent="-514350" algn="r" rtl="1">
              <a:buAutoNum type="arabicPeriod"/>
            </a:pPr>
            <a:endParaRPr lang="fa-IR" sz="2800" dirty="0"/>
          </a:p>
        </p:txBody>
      </p:sp>
    </p:spTree>
    <p:extLst>
      <p:ext uri="{BB962C8B-B14F-4D97-AF65-F5344CB8AC3E}">
        <p14:creationId xmlns:p14="http://schemas.microsoft.com/office/powerpoint/2010/main" val="1410961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15503"/>
            <a:ext cx="10058400" cy="1371600"/>
          </a:xfrm>
        </p:spPr>
        <p:txBody>
          <a:bodyPr/>
          <a:lstStyle/>
          <a:p>
            <a:pPr algn="ctr" rtl="1"/>
            <a:r>
              <a:rPr lang="fa-IR" dirty="0">
                <a:effectLst/>
                <a:cs typeface="B Nazanin" pitchFamily="2" charset="-78"/>
              </a:rPr>
              <a:t>*تعریف نوآوری</a:t>
            </a:r>
            <a:endParaRPr lang="en-US" dirty="0">
              <a:effectLst/>
              <a:cs typeface="B Nazanin" pitchFamily="2" charset="-78"/>
            </a:endParaRPr>
          </a:p>
        </p:txBody>
      </p:sp>
      <p:sp>
        <p:nvSpPr>
          <p:cNvPr id="3" name="Content Placeholder 2"/>
          <p:cNvSpPr>
            <a:spLocks noGrp="1"/>
          </p:cNvSpPr>
          <p:nvPr>
            <p:ph idx="1"/>
          </p:nvPr>
        </p:nvSpPr>
        <p:spPr>
          <a:xfrm>
            <a:off x="4137891" y="1447800"/>
            <a:ext cx="7121236" cy="4800600"/>
          </a:xfrm>
        </p:spPr>
        <p:txBody>
          <a:bodyPr>
            <a:normAutofit/>
          </a:bodyPr>
          <a:lstStyle/>
          <a:p>
            <a:pPr marL="596646" indent="-514350" algn="r" rtl="1"/>
            <a:r>
              <a:rPr lang="fa-IR" sz="2800" dirty="0">
                <a:cs typeface="B Nazanin" pitchFamily="2" charset="-78"/>
              </a:rPr>
              <a:t> </a:t>
            </a:r>
            <a:r>
              <a:rPr lang="fa-IR" sz="2000" dirty="0">
                <a:cs typeface="B Nazanin" pitchFamily="2" charset="-78"/>
              </a:rPr>
              <a:t>فرآیند به کار گرفتن یک ایده خلاق و تبدیل آن به یک محصول، خدمت یا شیوه مفید.</a:t>
            </a:r>
          </a:p>
          <a:p>
            <a:pPr marL="596646" indent="-514350" algn="r" rtl="1"/>
            <a:r>
              <a:rPr lang="fa-IR" sz="2200" dirty="0">
                <a:cs typeface="B Nazanin" pitchFamily="2" charset="-78"/>
              </a:rPr>
              <a:t>تبدیل خلاقیت (ایده نو) به عمل یا نتیجه (سود) است.</a:t>
            </a:r>
          </a:p>
          <a:p>
            <a:pPr marL="82296" indent="0" algn="r" rtl="1">
              <a:buNone/>
            </a:pPr>
            <a:endParaRPr lang="fa-IR" sz="2000" dirty="0">
              <a:solidFill>
                <a:srgbClr val="00B050"/>
              </a:solidFill>
              <a:cs typeface="B Nazanin" pitchFamily="2" charset="-78"/>
            </a:endParaRPr>
          </a:p>
          <a:p>
            <a:pPr marL="82296" indent="0" algn="ctr" rtl="1">
              <a:buNone/>
            </a:pPr>
            <a:r>
              <a:rPr lang="fa-IR" sz="2000" dirty="0">
                <a:solidFill>
                  <a:srgbClr val="00B050"/>
                </a:solidFill>
                <a:cs typeface="B Nazanin" pitchFamily="2" charset="-78"/>
              </a:rPr>
              <a:t>طراحی و پیشنهاد فکرها و ایده ها و طرح های نو را ”</a:t>
            </a:r>
            <a:r>
              <a:rPr lang="fa-IR" sz="2000" b="1" dirty="0">
                <a:solidFill>
                  <a:srgbClr val="00B050"/>
                </a:solidFill>
                <a:cs typeface="B Nazanin" pitchFamily="2" charset="-78"/>
              </a:rPr>
              <a:t>خلاقیت</a:t>
            </a:r>
            <a:r>
              <a:rPr lang="fa-IR" sz="2000" dirty="0">
                <a:solidFill>
                  <a:srgbClr val="00B050"/>
                </a:solidFill>
                <a:cs typeface="B Nazanin" pitchFamily="2" charset="-78"/>
              </a:rPr>
              <a:t>“ و اجرا و پیاده کردن آن را ”</a:t>
            </a:r>
            <a:r>
              <a:rPr lang="fa-IR" sz="2000" b="1" dirty="0">
                <a:solidFill>
                  <a:srgbClr val="00B050"/>
                </a:solidFill>
                <a:cs typeface="B Nazanin" pitchFamily="2" charset="-78"/>
              </a:rPr>
              <a:t>نوآوری</a:t>
            </a:r>
            <a:r>
              <a:rPr lang="fa-IR" sz="2000" dirty="0">
                <a:solidFill>
                  <a:srgbClr val="00B050"/>
                </a:solidFill>
                <a:cs typeface="B Nazanin" pitchFamily="2" charset="-78"/>
              </a:rPr>
              <a:t>“ می نامند.</a:t>
            </a:r>
          </a:p>
          <a:p>
            <a:pPr marL="596646" indent="-514350" algn="r" rtl="1">
              <a:buNone/>
            </a:pPr>
            <a:r>
              <a:rPr lang="fa-IR" sz="2800" dirty="0">
                <a:solidFill>
                  <a:srgbClr val="00B050"/>
                </a:solidFill>
                <a:cs typeface="B Nazanin" pitchFamily="2" charset="-78"/>
              </a:rPr>
              <a:t>  </a:t>
            </a:r>
          </a:p>
          <a:p>
            <a:pPr marL="596646" indent="-514350" algn="r" rtl="1">
              <a:buNone/>
            </a:pPr>
            <a:r>
              <a:rPr lang="fa-IR" sz="2800" dirty="0">
                <a:cs typeface="B Nazanin" pitchFamily="2" charset="-78"/>
              </a:rPr>
              <a:t> </a:t>
            </a:r>
          </a:p>
        </p:txBody>
      </p:sp>
      <p:grpSp>
        <p:nvGrpSpPr>
          <p:cNvPr id="4" name="Group 3">
            <a:extLst>
              <a:ext uri="{FF2B5EF4-FFF2-40B4-BE49-F238E27FC236}">
                <a16:creationId xmlns:a16="http://schemas.microsoft.com/office/drawing/2014/main" xmlns="" id="{54B7BEB9-C70E-43FF-8D3F-DBF01234A4D3}"/>
              </a:ext>
            </a:extLst>
          </p:cNvPr>
          <p:cNvGrpSpPr/>
          <p:nvPr/>
        </p:nvGrpSpPr>
        <p:grpSpPr>
          <a:xfrm>
            <a:off x="4242411" y="4515998"/>
            <a:ext cx="5012676" cy="1512332"/>
            <a:chOff x="3140724" y="4648200"/>
            <a:chExt cx="5012676" cy="1512332"/>
          </a:xfrm>
        </p:grpSpPr>
        <p:cxnSp>
          <p:nvCxnSpPr>
            <p:cNvPr id="7" name="Straight Arrow Connector 6"/>
            <p:cNvCxnSpPr/>
            <p:nvPr/>
          </p:nvCxnSpPr>
          <p:spPr>
            <a:xfrm>
              <a:off x="3505200" y="5105400"/>
              <a:ext cx="2362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10000" y="4648200"/>
              <a:ext cx="1676400" cy="381000"/>
            </a:xfrm>
            <a:prstGeom prst="rect">
              <a:avLst/>
            </a:prstGeom>
            <a:noFill/>
          </p:spPr>
          <p:txBody>
            <a:bodyPr wrap="square" rtlCol="0">
              <a:spAutoFit/>
            </a:bodyPr>
            <a:lstStyle/>
            <a:p>
              <a:r>
                <a:rPr lang="fa-IR" dirty="0">
                  <a:cs typeface="B Nazanin" panose="00000400000000000000" pitchFamily="2" charset="-78"/>
                </a:rPr>
                <a:t>فرآیند خلاقیت</a:t>
              </a:r>
              <a:endParaRPr lang="en-US" dirty="0">
                <a:cs typeface="B Nazanin" panose="00000400000000000000" pitchFamily="2" charset="-78"/>
              </a:endParaRPr>
            </a:p>
          </p:txBody>
        </p:sp>
        <p:sp>
          <p:nvSpPr>
            <p:cNvPr id="9" name="TextBox 8"/>
            <p:cNvSpPr txBox="1"/>
            <p:nvPr/>
          </p:nvSpPr>
          <p:spPr>
            <a:xfrm>
              <a:off x="3140724" y="5191680"/>
              <a:ext cx="5012675" cy="369332"/>
            </a:xfrm>
            <a:prstGeom prst="rect">
              <a:avLst/>
            </a:prstGeom>
            <a:noFill/>
          </p:spPr>
          <p:txBody>
            <a:bodyPr wrap="square" rtlCol="0">
              <a:spAutoFit/>
            </a:bodyPr>
            <a:lstStyle/>
            <a:p>
              <a:pPr algn="r" rtl="1"/>
              <a:r>
                <a:rPr lang="fa-IR" dirty="0">
                  <a:cs typeface="B Nazanin" panose="00000400000000000000" pitchFamily="2" charset="-78"/>
                </a:rPr>
                <a:t>انتشار          نوآوری           خلاقیت</a:t>
              </a:r>
              <a:r>
                <a:rPr lang="fa-IR" dirty="0"/>
                <a:t>        </a:t>
              </a:r>
              <a:r>
                <a:rPr lang="fa-IR" dirty="0">
                  <a:cs typeface="B Nazanin" panose="00000400000000000000" pitchFamily="2" charset="-78"/>
                </a:rPr>
                <a:t>ایده     </a:t>
              </a:r>
              <a:r>
                <a:rPr lang="fa-IR" dirty="0"/>
                <a:t> 	</a:t>
              </a:r>
              <a:r>
                <a:rPr lang="fa-IR" dirty="0">
                  <a:cs typeface="B Nazanin" panose="00000400000000000000" pitchFamily="2" charset="-78"/>
                </a:rPr>
                <a:t>تصور</a:t>
              </a:r>
              <a:endParaRPr lang="en-US" dirty="0">
                <a:cs typeface="B Nazanin" panose="00000400000000000000" pitchFamily="2" charset="-78"/>
              </a:endParaRPr>
            </a:p>
          </p:txBody>
        </p:sp>
        <p:cxnSp>
          <p:nvCxnSpPr>
            <p:cNvPr id="11" name="Straight Arrow Connector 10"/>
            <p:cNvCxnSpPr/>
            <p:nvPr/>
          </p:nvCxnSpPr>
          <p:spPr>
            <a:xfrm>
              <a:off x="4088636" y="54102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029200" y="54102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134100" y="54102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200900" y="5398513"/>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581400" y="5638800"/>
              <a:ext cx="457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876800" y="5791200"/>
              <a:ext cx="2514600" cy="369332"/>
            </a:xfrm>
            <a:prstGeom prst="rect">
              <a:avLst/>
            </a:prstGeom>
            <a:noFill/>
          </p:spPr>
          <p:txBody>
            <a:bodyPr wrap="square" rtlCol="0">
              <a:spAutoFit/>
            </a:bodyPr>
            <a:lstStyle/>
            <a:p>
              <a:r>
                <a:rPr lang="fa-IR" dirty="0">
                  <a:cs typeface="B Nazanin" panose="00000400000000000000" pitchFamily="2" charset="-78"/>
                </a:rPr>
                <a:t>فرآیند نوآوری</a:t>
              </a:r>
              <a:endParaRPr lang="en-US" dirty="0">
                <a:cs typeface="B Nazanin" panose="00000400000000000000" pitchFamily="2" charset="-78"/>
              </a:endParaRPr>
            </a:p>
          </p:txBody>
        </p:sp>
      </p:grpSp>
      <p:pic>
        <p:nvPicPr>
          <p:cNvPr id="2050" name="Picture 2" descr="F:\entertain\picture\innovation\numlock_04.jpg"/>
          <p:cNvPicPr>
            <a:picLocks noChangeAspect="1" noChangeArrowheads="1"/>
          </p:cNvPicPr>
          <p:nvPr/>
        </p:nvPicPr>
        <p:blipFill>
          <a:blip r:embed="rId3"/>
          <a:srcRect/>
          <a:stretch>
            <a:fillRect/>
          </a:stretch>
        </p:blipFill>
        <p:spPr bwMode="auto">
          <a:xfrm>
            <a:off x="695325" y="1216647"/>
            <a:ext cx="2914650" cy="2914650"/>
          </a:xfrm>
          <a:prstGeom prst="rect">
            <a:avLst/>
          </a:prstGeom>
          <a:noFill/>
        </p:spPr>
      </p:pic>
    </p:spTree>
    <p:extLst>
      <p:ext uri="{BB962C8B-B14F-4D97-AF65-F5344CB8AC3E}">
        <p14:creationId xmlns:p14="http://schemas.microsoft.com/office/powerpoint/2010/main" val="284131785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27</TotalTime>
  <Words>3849</Words>
  <Application>Microsoft Office PowerPoint</Application>
  <PresentationFormat>Custom</PresentationFormat>
  <Paragraphs>418</Paragraphs>
  <Slides>58</Slides>
  <Notes>29</Notes>
  <HiddenSlides>1</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Wisp</vt:lpstr>
      <vt:lpstr>PowerPoint Presentation</vt:lpstr>
      <vt:lpstr>PowerPoint Presentation</vt:lpstr>
      <vt:lpstr>*تفاوت واژه ها</vt:lpstr>
      <vt:lpstr>PowerPoint Presentation</vt:lpstr>
      <vt:lpstr>خلاقیت چیست؟</vt:lpstr>
      <vt:lpstr>ویژگی های خلاقیت</vt:lpstr>
      <vt:lpstr>موانع خلاقیت</vt:lpstr>
      <vt:lpstr>افزایش خلاقیت</vt:lpstr>
      <vt:lpstr>*تعریف نوآوری</vt:lpstr>
      <vt:lpstr>*رابطه نوآوری و خلاقیت</vt:lpstr>
      <vt:lpstr>*انواع نوآوری</vt:lpstr>
      <vt:lpstr>کلیپ کوکاکولا </vt:lpstr>
      <vt:lpstr>نواوری بسته</vt:lpstr>
      <vt:lpstr>*نواوری باز  (open innovation)</vt:lpstr>
      <vt:lpstr>PowerPoint Presentation</vt:lpstr>
      <vt:lpstr> # انواع نواوری باز</vt:lpstr>
      <vt:lpstr># سه شیوه‌ مختلف برای همکاری تحقیق و توسعه وجود دارد:</vt:lpstr>
      <vt:lpstr>PowerPoint Presentation</vt:lpstr>
      <vt:lpstr>#</vt:lpstr>
      <vt:lpstr>تجاری سازی یعنی چه؟</vt:lpstr>
      <vt:lpstr>PowerPoint Presentation</vt:lpstr>
      <vt:lpstr>گام های کارافرینی </vt:lpstr>
      <vt:lpstr>گام‌های کارآفرینی</vt:lpstr>
      <vt:lpstr>هسته اصلی کارافرینی چیست؟</vt:lpstr>
      <vt:lpstr>PowerPoint Presentation</vt:lpstr>
      <vt:lpstr>مثالهایی از فرصت هادر حوزه سلامت: درمانگاه مکانیزه در اشکذر، داروخانه های اتوماتیک در اروپا، ضایعات نان و دود کارخانجات. صندلی های پوشیدنی، تسهیلات برای سالمندان، بسته بندیهای بهداشتی مثل تترا پک، کیسه ها و مواد یکبار مصرف سلولزی</vt:lpstr>
      <vt:lpstr> </vt:lpstr>
      <vt:lpstr> * رویکردهای شناسایی فرصت در فرایند کارآفرینی</vt:lpstr>
      <vt:lpstr> *رویکردهای شناسایی فرصت در فرایند کارآفرینی</vt:lpstr>
      <vt:lpstr> *رویکردهای شناسایی فرصت در فرایند کارآفرینی</vt:lpstr>
      <vt:lpstr>PowerPoint Presentation</vt:lpstr>
      <vt:lpstr>منابع تولید ایده</vt:lpstr>
      <vt:lpstr>منابع تولید ایده</vt:lpstr>
      <vt:lpstr>هفت نیروی پیشران تحول و فعالیت کارافرینانه در حوزه سلامت (مور و کادینگتون-1999)</vt:lpstr>
      <vt:lpstr>PowerPoint Presentation</vt:lpstr>
      <vt:lpstr>*گام‌های کارآفرینی</vt:lpstr>
      <vt:lpstr>*توسعه و بهبود ایده های خام</vt:lpstr>
      <vt:lpstr>گام‌های کارآفرینی</vt:lpstr>
      <vt:lpstr>چرخه عمر فناوری (Technilogy life cycle)</vt:lpstr>
      <vt:lpstr>مراحل چرخه عمر فناوری</vt:lpstr>
      <vt:lpstr>PowerPoint Presentation</vt:lpstr>
      <vt:lpstr>PowerPoint Presentation</vt:lpstr>
      <vt:lpstr>مفهوم تحقیق و توسعه و نمودار بازخورد</vt:lpstr>
      <vt:lpstr>روند تحقیق و توسعه: </vt:lpstr>
      <vt:lpstr>*توسعه محصول جدید ( New product developement)</vt:lpstr>
      <vt:lpstr>PowerPoint Presentation</vt:lpstr>
      <vt:lpstr>PowerPoint Presentation</vt:lpstr>
      <vt:lpstr>مدل های فرایند توسعه محصول</vt:lpstr>
      <vt:lpstr>مدل کلاسیک توسعه محصول در شرکتهای بزرگ</vt:lpstr>
      <vt:lpstr>*مدل نوپای ناب (lean start up)</vt:lpstr>
      <vt:lpstr>فرآیند توسعه محصول New Product Development</vt:lpstr>
      <vt:lpstr>فرآیند توسعه محصول</vt:lpstr>
      <vt:lpstr>*فرآیند توسعه محصول</vt:lpstr>
      <vt:lpstr>فرآیند توسعه محصول</vt:lpstr>
      <vt:lpstr>فرآیند توسعه محصول</vt:lpstr>
      <vt:lpstr>فرآیند توسعه محصول</vt:lpstr>
      <vt:lpstr>*رسیدن به فرصتها با کار گروهی</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ITEM</dc:creator>
  <cp:lastModifiedBy>admin</cp:lastModifiedBy>
  <cp:revision>5</cp:revision>
  <dcterms:created xsi:type="dcterms:W3CDTF">2019-09-23T10:15:05Z</dcterms:created>
  <dcterms:modified xsi:type="dcterms:W3CDTF">2019-09-28T05:52:16Z</dcterms:modified>
</cp:coreProperties>
</file>