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75" r:id="rId2"/>
    <p:sldId id="267" r:id="rId3"/>
    <p:sldId id="256" r:id="rId4"/>
    <p:sldId id="268" r:id="rId5"/>
    <p:sldId id="269" r:id="rId6"/>
    <p:sldId id="257" r:id="rId7"/>
    <p:sldId id="271" r:id="rId8"/>
    <p:sldId id="272" r:id="rId9"/>
    <p:sldId id="273" r:id="rId10"/>
    <p:sldId id="270" r:id="rId11"/>
    <p:sldId id="258" r:id="rId12"/>
    <p:sldId id="259" r:id="rId13"/>
    <p:sldId id="260" r:id="rId14"/>
    <p:sldId id="261" r:id="rId15"/>
    <p:sldId id="262" r:id="rId16"/>
    <p:sldId id="263" r:id="rId17"/>
    <p:sldId id="264" r:id="rId18"/>
    <p:sldId id="265" r:id="rId19"/>
    <p:sldId id="276" r:id="rId20"/>
    <p:sldId id="274" r:id="rId2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3" d="100"/>
          <a:sy n="63" d="100"/>
        </p:scale>
        <p:origin x="-642" y="-19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4FE9A5B9-EDED-4ED2-AB63-F2BB9F678CE9}" type="datetimeFigureOut">
              <a:rPr lang="fa-IR" smtClean="0"/>
              <a:pPr/>
              <a:t>1435/10/08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CD4F361-5B2C-4300-A884-610DDA498DA5}" type="slidenum">
              <a:rPr lang="fa-IR" smtClean="0"/>
              <a:pPr/>
              <a:t>‹#›</a:t>
            </a:fld>
            <a:endParaRPr lang="fa-I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E9A5B9-EDED-4ED2-AB63-F2BB9F678CE9}" type="datetimeFigureOut">
              <a:rPr lang="fa-IR" smtClean="0"/>
              <a:pPr/>
              <a:t>1435/10/08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CD4F361-5B2C-4300-A884-610DDA498DA5}"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E9A5B9-EDED-4ED2-AB63-F2BB9F678CE9}" type="datetimeFigureOut">
              <a:rPr lang="fa-IR" smtClean="0"/>
              <a:pPr/>
              <a:t>1435/10/08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CD4F361-5B2C-4300-A884-610DDA498DA5}"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4FE9A5B9-EDED-4ED2-AB63-F2BB9F678CE9}" type="datetimeFigureOut">
              <a:rPr lang="fa-IR" smtClean="0"/>
              <a:pPr/>
              <a:t>1435/10/08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CD4F361-5B2C-4300-A884-610DDA498DA5}" type="slidenum">
              <a:rPr lang="fa-IR" smtClean="0"/>
              <a:pPr/>
              <a:t>‹#›</a:t>
            </a:fld>
            <a:endParaRPr lang="fa-IR"/>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E9A5B9-EDED-4ED2-AB63-F2BB9F678CE9}" type="datetimeFigureOut">
              <a:rPr lang="fa-IR" smtClean="0"/>
              <a:pPr/>
              <a:t>1435/10/08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CD4F361-5B2C-4300-A884-610DDA498DA5}"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4FE9A5B9-EDED-4ED2-AB63-F2BB9F678CE9}" type="datetimeFigureOut">
              <a:rPr lang="fa-IR" smtClean="0"/>
              <a:pPr/>
              <a:t>1435/10/08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CD4F361-5B2C-4300-A884-610DDA498DA5}"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FE9A5B9-EDED-4ED2-AB63-F2BB9F678CE9}" type="datetimeFigureOut">
              <a:rPr lang="fa-IR" smtClean="0"/>
              <a:pPr/>
              <a:t>1435/10/08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CD4F361-5B2C-4300-A884-610DDA498DA5}"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E9A5B9-EDED-4ED2-AB63-F2BB9F678CE9}" type="datetimeFigureOut">
              <a:rPr lang="fa-IR" smtClean="0"/>
              <a:pPr/>
              <a:t>1435/10/08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CD4F361-5B2C-4300-A884-610DDA498DA5}"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E9A5B9-EDED-4ED2-AB63-F2BB9F678CE9}" type="datetimeFigureOut">
              <a:rPr lang="fa-IR" smtClean="0"/>
              <a:pPr/>
              <a:t>1435/10/08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CD4F361-5B2C-4300-A884-610DDA498DA5}"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E9A5B9-EDED-4ED2-AB63-F2BB9F678CE9}" type="datetimeFigureOut">
              <a:rPr lang="fa-IR" smtClean="0"/>
              <a:pPr/>
              <a:t>1435/10/08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CD4F361-5B2C-4300-A884-610DDA498DA5}"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E9A5B9-EDED-4ED2-AB63-F2BB9F678CE9}" type="datetimeFigureOut">
              <a:rPr lang="fa-IR" smtClean="0"/>
              <a:pPr/>
              <a:t>1435/10/08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CD4F361-5B2C-4300-A884-610DDA498DA5}"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4FE9A5B9-EDED-4ED2-AB63-F2BB9F678CE9}" type="datetimeFigureOut">
              <a:rPr lang="fa-IR" smtClean="0"/>
              <a:pPr/>
              <a:t>1435/10/08</a:t>
            </a:fld>
            <a:endParaRPr lang="fa-I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fa-I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3CD4F361-5B2C-4300-A884-610DDA498DA5}"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3000" kern="1200" cap="all" spc="50"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3"/>
          </p:nvPr>
        </p:nvSpPr>
        <p:spPr>
          <a:xfrm rot="20803526">
            <a:off x="479175" y="2341398"/>
            <a:ext cx="8435280" cy="2980928"/>
          </a:xfrm>
        </p:spPr>
        <p:txBody>
          <a:bodyPr>
            <a:normAutofit/>
          </a:bodyPr>
          <a:lstStyle/>
          <a:p>
            <a:pPr marL="0" indent="0">
              <a:buNone/>
            </a:pPr>
            <a:r>
              <a:rPr lang="fa-IR" sz="8800" dirty="0" smtClean="0"/>
              <a:t>بسم الله الرحمن الرحیم</a:t>
            </a:r>
            <a:endParaRPr lang="fa-IR" sz="8800" dirty="0"/>
          </a:p>
        </p:txBody>
      </p:sp>
    </p:spTree>
    <p:extLst>
      <p:ext uri="{BB962C8B-B14F-4D97-AF65-F5344CB8AC3E}">
        <p14:creationId xmlns="" xmlns:p14="http://schemas.microsoft.com/office/powerpoint/2010/main" val="2344832098"/>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73832"/>
            <a:ext cx="7924800" cy="1143000"/>
          </a:xfrm>
        </p:spPr>
        <p:txBody>
          <a:bodyPr/>
          <a:lstStyle/>
          <a:p>
            <a:pPr algn="ctr"/>
            <a:r>
              <a:rPr lang="fa-IR" sz="8000" dirty="0" smtClean="0">
                <a:solidFill>
                  <a:srgbClr val="FFFF00"/>
                </a:solidFill>
                <a:latin typeface="IranNastaliq" pitchFamily="18" charset="0"/>
                <a:cs typeface="IranNastaliq" pitchFamily="18" charset="0"/>
              </a:rPr>
              <a:t>تشخیص بیماری</a:t>
            </a:r>
            <a:endParaRPr lang="fa-IR" sz="8000" dirty="0">
              <a:solidFill>
                <a:srgbClr val="FFFF00"/>
              </a:solidFill>
              <a:latin typeface="IranNastaliq" pitchFamily="18" charset="0"/>
              <a:cs typeface="IranNastaliq" pitchFamily="18" charset="0"/>
            </a:endParaRPr>
          </a:p>
        </p:txBody>
      </p:sp>
      <p:sp>
        <p:nvSpPr>
          <p:cNvPr id="3" name="Content Placeholder 2"/>
          <p:cNvSpPr>
            <a:spLocks noGrp="1"/>
          </p:cNvSpPr>
          <p:nvPr>
            <p:ph sz="quarter" idx="13"/>
          </p:nvPr>
        </p:nvSpPr>
        <p:spPr>
          <a:xfrm>
            <a:off x="609600" y="2050504"/>
            <a:ext cx="7924800" cy="4114800"/>
          </a:xfrm>
        </p:spPr>
        <p:txBody>
          <a:bodyPr>
            <a:noAutofit/>
          </a:bodyPr>
          <a:lstStyle/>
          <a:p>
            <a:pPr marL="0" indent="0" algn="just">
              <a:buNone/>
            </a:pPr>
            <a:r>
              <a:rPr lang="fa-IR" sz="4400" dirty="0" smtClean="0">
                <a:latin typeface="IranNastaliq" pitchFamily="18" charset="0"/>
                <a:cs typeface="IranNastaliq" pitchFamily="18" charset="0"/>
              </a:rPr>
              <a:t>1- غلظت گلوکز پلاسمای سیاهرگی دو ساعت پس از مصرف 75 گرم کلوکز مساوی یا بالاتر از 200</a:t>
            </a:r>
            <a:r>
              <a:rPr lang="en-US" sz="1800" dirty="0" err="1" smtClean="0">
                <a:latin typeface="IranNastaliq" pitchFamily="18" charset="0"/>
                <a:cs typeface="IranNastaliq" pitchFamily="18" charset="0"/>
              </a:rPr>
              <a:t>mg⁄dL</a:t>
            </a:r>
            <a:endParaRPr lang="en-US" sz="1800" dirty="0" smtClean="0">
              <a:latin typeface="IranNastaliq" pitchFamily="18" charset="0"/>
              <a:cs typeface="IranNastaliq" pitchFamily="18" charset="0"/>
            </a:endParaRPr>
          </a:p>
          <a:p>
            <a:pPr marL="0" indent="0" algn="just">
              <a:buNone/>
            </a:pPr>
            <a:r>
              <a:rPr lang="fa-IR" sz="4400" dirty="0" smtClean="0">
                <a:latin typeface="IranNastaliq" pitchFamily="18" charset="0"/>
                <a:cs typeface="IranNastaliq" pitchFamily="18" charset="0"/>
              </a:rPr>
              <a:t>2- غلظت گلوکز پلاسمای سیاهرگی  در یک نمونه اتفاقی مساوی یا بالاتر از 200</a:t>
            </a:r>
            <a:r>
              <a:rPr lang="en-US" sz="1600" dirty="0" err="1" smtClean="0">
                <a:latin typeface="IranNastaliq" pitchFamily="18" charset="0"/>
                <a:cs typeface="IranNastaliq" pitchFamily="18" charset="0"/>
              </a:rPr>
              <a:t>mg⁄dL</a:t>
            </a:r>
            <a:r>
              <a:rPr lang="fa-IR" sz="1600" dirty="0" smtClean="0">
                <a:latin typeface="IranNastaliq" pitchFamily="18" charset="0"/>
                <a:cs typeface="IranNastaliq" pitchFamily="18" charset="0"/>
              </a:rPr>
              <a:t> </a:t>
            </a:r>
            <a:r>
              <a:rPr lang="fa-IR" sz="4400" dirty="0" smtClean="0">
                <a:latin typeface="IranNastaliq" pitchFamily="18" charset="0"/>
                <a:cs typeface="IranNastaliq" pitchFamily="18" charset="0"/>
              </a:rPr>
              <a:t>همراه با علایم واضح دیابت</a:t>
            </a:r>
          </a:p>
          <a:p>
            <a:pPr marL="0" indent="0" algn="just">
              <a:buNone/>
            </a:pPr>
            <a:r>
              <a:rPr lang="fa-IR" sz="4400" dirty="0" smtClean="0">
                <a:latin typeface="IranNastaliq" pitchFamily="18" charset="0"/>
                <a:cs typeface="IranNastaliq" pitchFamily="18" charset="0"/>
              </a:rPr>
              <a:t>3- غلظت گلوکز پلاسمای سیاهرگی در دونوبت ناشتا مساوی یا بالاتر از 126</a:t>
            </a:r>
            <a:r>
              <a:rPr lang="en-US" sz="1600" dirty="0" err="1" smtClean="0">
                <a:latin typeface="IranNastaliq" pitchFamily="18" charset="0"/>
                <a:cs typeface="IranNastaliq" pitchFamily="18" charset="0"/>
              </a:rPr>
              <a:t>mg⁄dL</a:t>
            </a:r>
            <a:endParaRPr lang="fa-IR" sz="1600" dirty="0">
              <a:latin typeface="IranNastaliq" pitchFamily="18" charset="0"/>
              <a:cs typeface="IranNastaliq" pitchFamily="18" charset="0"/>
            </a:endParaRPr>
          </a:p>
        </p:txBody>
      </p:sp>
    </p:spTree>
    <p:extLst>
      <p:ext uri="{BB962C8B-B14F-4D97-AF65-F5344CB8AC3E}">
        <p14:creationId xmlns="" xmlns:p14="http://schemas.microsoft.com/office/powerpoint/2010/main" val="870688984"/>
      </p:ext>
    </p:extLst>
  </p:cSld>
  <p:clrMapOvr>
    <a:masterClrMapping/>
  </p:clrMapOvr>
  <p:transition spd="slow">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57808"/>
            <a:ext cx="7924800" cy="1143000"/>
          </a:xfrm>
        </p:spPr>
        <p:txBody>
          <a:bodyPr/>
          <a:lstStyle/>
          <a:p>
            <a:pPr algn="ctr"/>
            <a:r>
              <a:rPr lang="fa-IR" sz="8800" dirty="0" smtClean="0">
                <a:solidFill>
                  <a:srgbClr val="FFFF00"/>
                </a:solidFill>
                <a:latin typeface="IranNastaliq" pitchFamily="18" charset="0"/>
                <a:cs typeface="IranNastaliq" pitchFamily="18" charset="0"/>
              </a:rPr>
              <a:t>شیوع</a:t>
            </a:r>
            <a:endParaRPr lang="fa-IR" sz="8800" dirty="0">
              <a:solidFill>
                <a:srgbClr val="FFFF00"/>
              </a:solidFill>
              <a:latin typeface="IranNastaliq" pitchFamily="18" charset="0"/>
              <a:cs typeface="IranNastaliq" pitchFamily="18" charset="0"/>
            </a:endParaRPr>
          </a:p>
        </p:txBody>
      </p:sp>
      <p:sp>
        <p:nvSpPr>
          <p:cNvPr id="3" name="Content Placeholder 2"/>
          <p:cNvSpPr>
            <a:spLocks noGrp="1"/>
          </p:cNvSpPr>
          <p:nvPr>
            <p:ph sz="quarter" idx="13"/>
          </p:nvPr>
        </p:nvSpPr>
        <p:spPr>
          <a:xfrm>
            <a:off x="609600" y="1412776"/>
            <a:ext cx="7924800" cy="4114800"/>
          </a:xfrm>
        </p:spPr>
        <p:txBody>
          <a:bodyPr>
            <a:noAutofit/>
          </a:bodyPr>
          <a:lstStyle/>
          <a:p>
            <a:pPr marL="0" indent="0">
              <a:buNone/>
            </a:pPr>
            <a:r>
              <a:rPr lang="fa-IR" sz="4000" dirty="0" smtClean="0">
                <a:solidFill>
                  <a:srgbClr val="FFC000"/>
                </a:solidFill>
                <a:latin typeface="IranNastaliq" pitchFamily="18" charset="0"/>
                <a:cs typeface="IranNastaliq" pitchFamily="18" charset="0"/>
              </a:rPr>
              <a:t>نوع یک:</a:t>
            </a:r>
          </a:p>
          <a:p>
            <a:r>
              <a:rPr lang="fa-IR" sz="4000" dirty="0" smtClean="0">
                <a:latin typeface="IranNastaliq" pitchFamily="18" charset="0"/>
                <a:cs typeface="IranNastaliq" pitchFamily="18" charset="0"/>
              </a:rPr>
              <a:t>بروز نوع یک کمتر از نوع دو و در بین افراد پایین 30 سال، بین 3 تا 35 در هر صد هزار نفر است.</a:t>
            </a:r>
          </a:p>
          <a:p>
            <a:r>
              <a:rPr lang="fa-IR" sz="4000" dirty="0" smtClean="0">
                <a:latin typeface="IranNastaliq" pitchFamily="18" charset="0"/>
                <a:cs typeface="IranNastaliq" pitchFamily="18" charset="0"/>
              </a:rPr>
              <a:t>در کشورهای ژاپن، چین، فیلیپین و در سفیدپوستان بیشتر است</a:t>
            </a:r>
          </a:p>
          <a:p>
            <a:pPr marL="0" indent="0">
              <a:buNone/>
            </a:pPr>
            <a:r>
              <a:rPr lang="fa-IR" sz="4000" dirty="0" smtClean="0">
                <a:solidFill>
                  <a:srgbClr val="FFC000"/>
                </a:solidFill>
                <a:latin typeface="IranNastaliq" pitchFamily="18" charset="0"/>
                <a:cs typeface="IranNastaliq" pitchFamily="18" charset="0"/>
              </a:rPr>
              <a:t>نوع دو:</a:t>
            </a:r>
          </a:p>
          <a:p>
            <a:r>
              <a:rPr lang="fa-IR" sz="4000" dirty="0">
                <a:latin typeface="IranNastaliq" pitchFamily="18" charset="0"/>
                <a:cs typeface="IranNastaliq" pitchFamily="18" charset="0"/>
              </a:rPr>
              <a:t> </a:t>
            </a:r>
            <a:r>
              <a:rPr lang="fa-IR" sz="4000" dirty="0" smtClean="0">
                <a:latin typeface="IranNastaliq" pitchFamily="18" charset="0"/>
                <a:cs typeface="IranNastaliq" pitchFamily="18" charset="0"/>
              </a:rPr>
              <a:t>در کل جمعیت بین 1 تا 4% و در افرادی که بالای 40 سال هستند، بین 5 تا 10%</a:t>
            </a:r>
          </a:p>
          <a:p>
            <a:pPr marL="0" indent="0">
              <a:buNone/>
            </a:pPr>
            <a:endParaRPr lang="fa-IR" sz="4000" dirty="0">
              <a:latin typeface="IranNastaliq" pitchFamily="18" charset="0"/>
              <a:cs typeface="IranNastaliq" pitchFamily="18" charset="0"/>
            </a:endParaRPr>
          </a:p>
        </p:txBody>
      </p:sp>
    </p:spTree>
    <p:extLst>
      <p:ext uri="{BB962C8B-B14F-4D97-AF65-F5344CB8AC3E}">
        <p14:creationId xmlns="" xmlns:p14="http://schemas.microsoft.com/office/powerpoint/2010/main" val="3822395045"/>
      </p:ext>
    </p:extLst>
  </p:cSld>
  <p:clrMapOvr>
    <a:masterClrMapping/>
  </p:clrMapOvr>
  <p:transition spd="slow">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1824"/>
            <a:ext cx="7924800" cy="1143000"/>
          </a:xfrm>
        </p:spPr>
        <p:txBody>
          <a:bodyPr/>
          <a:lstStyle/>
          <a:p>
            <a:pPr algn="ctr"/>
            <a:r>
              <a:rPr lang="fa-IR" sz="7200" dirty="0" smtClean="0">
                <a:solidFill>
                  <a:srgbClr val="FFFF00"/>
                </a:solidFill>
                <a:latin typeface="IranNastaliq" pitchFamily="18" charset="0"/>
                <a:cs typeface="IranNastaliq" pitchFamily="18" charset="0"/>
              </a:rPr>
              <a:t>پیشگیری</a:t>
            </a:r>
            <a:endParaRPr lang="fa-IR" sz="7200" dirty="0">
              <a:solidFill>
                <a:srgbClr val="FFFF00"/>
              </a:solidFill>
              <a:latin typeface="IranNastaliq" pitchFamily="18" charset="0"/>
              <a:cs typeface="IranNastaliq" pitchFamily="18" charset="0"/>
            </a:endParaRPr>
          </a:p>
        </p:txBody>
      </p:sp>
      <p:sp>
        <p:nvSpPr>
          <p:cNvPr id="3" name="Content Placeholder 2"/>
          <p:cNvSpPr>
            <a:spLocks noGrp="1"/>
          </p:cNvSpPr>
          <p:nvPr>
            <p:ph sz="quarter" idx="13"/>
          </p:nvPr>
        </p:nvSpPr>
        <p:spPr/>
        <p:txBody>
          <a:bodyPr>
            <a:noAutofit/>
          </a:bodyPr>
          <a:lstStyle/>
          <a:p>
            <a:pPr algn="just">
              <a:buFont typeface="Wingdings" pitchFamily="2" charset="2"/>
              <a:buChar char="ü"/>
            </a:pPr>
            <a:r>
              <a:rPr lang="fa-IR" sz="4800" dirty="0" smtClean="0">
                <a:latin typeface="IranNastaliq" pitchFamily="18" charset="0"/>
                <a:cs typeface="IranNastaliq" pitchFamily="18" charset="0"/>
              </a:rPr>
              <a:t>اولیه:</a:t>
            </a:r>
          </a:p>
          <a:p>
            <a:pPr marL="0" indent="0" algn="just">
              <a:buNone/>
            </a:pPr>
            <a:r>
              <a:rPr lang="fa-IR" sz="4800" dirty="0" smtClean="0">
                <a:latin typeface="IranNastaliq" pitchFamily="18" charset="0"/>
                <a:cs typeface="IranNastaliq" pitchFamily="18" charset="0"/>
              </a:rPr>
              <a:t>پیشگیری از بروز بیماری قند نوع 2 اگرچه به طور قاطع امکان پذیر نیست ولی توصیه هایی که در این زمینه شده است تا حدودی راهگشا است.</a:t>
            </a:r>
          </a:p>
          <a:p>
            <a:pPr marL="0" indent="0" algn="just">
              <a:buNone/>
            </a:pPr>
            <a:r>
              <a:rPr lang="fa-IR" sz="4800" dirty="0" smtClean="0">
                <a:latin typeface="IranNastaliq" pitchFamily="18" charset="0"/>
                <a:cs typeface="IranNastaliq" pitchFamily="18" charset="0"/>
              </a:rPr>
              <a:t>پیشگیری از بروز و شدت بیماری به دو عامل تشدید کننده بیماری(چاقی و کاهش فعالیت بدنی) منحصر می شود.</a:t>
            </a:r>
            <a:endParaRPr lang="fa-IR" sz="4800" dirty="0">
              <a:latin typeface="IranNastaliq" pitchFamily="18" charset="0"/>
              <a:cs typeface="IranNastaliq" pitchFamily="18" charset="0"/>
            </a:endParaRPr>
          </a:p>
        </p:txBody>
      </p:sp>
    </p:spTree>
    <p:extLst>
      <p:ext uri="{BB962C8B-B14F-4D97-AF65-F5344CB8AC3E}">
        <p14:creationId xmlns="" xmlns:p14="http://schemas.microsoft.com/office/powerpoint/2010/main" val="943677248"/>
      </p:ext>
    </p:extLst>
  </p:cSld>
  <p:clrMapOvr>
    <a:masterClrMapping/>
  </p:clrMapOvr>
  <p:transition spd="slow">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73832"/>
            <a:ext cx="7924800" cy="1143000"/>
          </a:xfrm>
        </p:spPr>
        <p:txBody>
          <a:bodyPr/>
          <a:lstStyle/>
          <a:p>
            <a:pPr algn="ctr"/>
            <a:r>
              <a:rPr lang="fa-IR" sz="8800" dirty="0" smtClean="0">
                <a:solidFill>
                  <a:srgbClr val="FFFF00"/>
                </a:solidFill>
                <a:latin typeface="IranNastaliq" pitchFamily="18" charset="0"/>
                <a:cs typeface="IranNastaliq" pitchFamily="18" charset="0"/>
              </a:rPr>
              <a:t>غربالگری</a:t>
            </a:r>
            <a:endParaRPr lang="fa-IR" sz="8800" dirty="0">
              <a:solidFill>
                <a:srgbClr val="FFFF00"/>
              </a:solidFill>
              <a:latin typeface="IranNastaliq" pitchFamily="18" charset="0"/>
              <a:cs typeface="IranNastaliq" pitchFamily="18" charset="0"/>
            </a:endParaRPr>
          </a:p>
        </p:txBody>
      </p:sp>
      <p:sp>
        <p:nvSpPr>
          <p:cNvPr id="3" name="Content Placeholder 2"/>
          <p:cNvSpPr>
            <a:spLocks noGrp="1"/>
          </p:cNvSpPr>
          <p:nvPr>
            <p:ph sz="quarter" idx="13"/>
          </p:nvPr>
        </p:nvSpPr>
        <p:spPr>
          <a:xfrm>
            <a:off x="609600" y="2338536"/>
            <a:ext cx="7924800" cy="4114800"/>
          </a:xfrm>
        </p:spPr>
        <p:txBody>
          <a:bodyPr>
            <a:normAutofit/>
          </a:bodyPr>
          <a:lstStyle/>
          <a:p>
            <a:pPr marL="0" indent="0" algn="ctr">
              <a:buNone/>
            </a:pPr>
            <a:r>
              <a:rPr lang="fa-IR" sz="6000" dirty="0" smtClean="0">
                <a:latin typeface="IranNastaliq" pitchFamily="18" charset="0"/>
                <a:cs typeface="IranNastaliq" pitchFamily="18" charset="0"/>
              </a:rPr>
              <a:t>غربالگری تمام افراد بالای 45 ساله هر سه سال سکبار و نیز افرادی که دارای علایم خطر باشند هر چه زودتر توصیه می شود.</a:t>
            </a:r>
            <a:endParaRPr lang="fa-IR" sz="6000" dirty="0">
              <a:latin typeface="IranNastaliq" pitchFamily="18" charset="0"/>
              <a:cs typeface="IranNastaliq" pitchFamily="18" charset="0"/>
            </a:endParaRPr>
          </a:p>
        </p:txBody>
      </p:sp>
    </p:spTree>
    <p:extLst>
      <p:ext uri="{BB962C8B-B14F-4D97-AF65-F5344CB8AC3E}">
        <p14:creationId xmlns="" xmlns:p14="http://schemas.microsoft.com/office/powerpoint/2010/main" val="2320249878"/>
      </p:ext>
    </p:extLst>
  </p:cSld>
  <p:clrMapOvr>
    <a:masterClrMapping/>
  </p:clrMapOvr>
  <p:transition spd="slow">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11560" y="692696"/>
            <a:ext cx="7922840" cy="5112568"/>
          </a:xfrm>
        </p:spPr>
        <p:txBody>
          <a:bodyPr>
            <a:noAutofit/>
          </a:bodyPr>
          <a:lstStyle/>
          <a:p>
            <a:pPr algn="just">
              <a:buFont typeface="Wingdings" pitchFamily="2" charset="2"/>
              <a:buChar char="ü"/>
            </a:pPr>
            <a:r>
              <a:rPr lang="fa-IR" sz="4400" dirty="0" smtClean="0">
                <a:latin typeface="IranNastaliq" pitchFamily="18" charset="0"/>
                <a:cs typeface="IranNastaliq" pitchFamily="18" charset="0"/>
              </a:rPr>
              <a:t>ثانویه:</a:t>
            </a:r>
          </a:p>
          <a:p>
            <a:pPr marL="0" indent="0" algn="just">
              <a:buNone/>
            </a:pPr>
            <a:r>
              <a:rPr lang="fa-IR" sz="4400" dirty="0" smtClean="0">
                <a:latin typeface="IranNastaliq" pitchFamily="18" charset="0"/>
                <a:cs typeface="IranNastaliq" pitchFamily="18" charset="0"/>
              </a:rPr>
              <a:t>اگر پیوند کلیه از افراد سالمی که خود و خانوادشان دیابت ندارند به افراد دیابتی صورت گیرد، امکان دارد سه تا پنج سال پس از پیوند سبب بروز ضایعه های کلیوی خاص دیابتی شود. حال آنکه این ضایعه ها در کلیه بیمار دیابتی که بیماری او با پیوند لوزالمعده-قبل از پیوند کلیه- کنترل شده باشد، بروز نمی کند.</a:t>
            </a:r>
          </a:p>
          <a:p>
            <a:pPr marL="0" indent="0" algn="just">
              <a:buNone/>
            </a:pPr>
            <a:r>
              <a:rPr lang="fa-IR" sz="4400" dirty="0" smtClean="0">
                <a:latin typeface="IranNastaliq" pitchFamily="18" charset="0"/>
                <a:cs typeface="IranNastaliq" pitchFamily="18" charset="0"/>
              </a:rPr>
              <a:t>کنترل دقیق با پمپ های انسولین نیز سبب کاهش میکرو آلبومینوری و عوارض بیماری می شود.</a:t>
            </a:r>
            <a:endParaRPr lang="fa-IR" sz="4400" dirty="0">
              <a:latin typeface="IranNastaliq" pitchFamily="18" charset="0"/>
              <a:cs typeface="IranNastaliq" pitchFamily="18" charset="0"/>
            </a:endParaRPr>
          </a:p>
        </p:txBody>
      </p:sp>
    </p:spTree>
    <p:extLst>
      <p:ext uri="{BB962C8B-B14F-4D97-AF65-F5344CB8AC3E}">
        <p14:creationId xmlns="" xmlns:p14="http://schemas.microsoft.com/office/powerpoint/2010/main" val="1607756032"/>
      </p:ext>
    </p:extLst>
  </p:cSld>
  <p:clrMapOvr>
    <a:masterClrMapping/>
  </p:clrMapOvr>
  <p:transition spd="slow">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6600" dirty="0" smtClean="0">
                <a:solidFill>
                  <a:srgbClr val="FFFF00"/>
                </a:solidFill>
                <a:latin typeface="IranNastaliq" pitchFamily="18" charset="0"/>
                <a:cs typeface="IranNastaliq" pitchFamily="18" charset="0"/>
              </a:rPr>
              <a:t>سطوح کنترل و مراقبت دیابت</a:t>
            </a:r>
            <a:endParaRPr lang="fa-IR" sz="6600" dirty="0">
              <a:solidFill>
                <a:srgbClr val="FFFF00"/>
              </a:solidFill>
              <a:latin typeface="IranNastaliq" pitchFamily="18" charset="0"/>
              <a:cs typeface="IranNastaliq" pitchFamily="18" charset="0"/>
            </a:endParaRPr>
          </a:p>
        </p:txBody>
      </p:sp>
      <p:sp>
        <p:nvSpPr>
          <p:cNvPr id="3" name="Content Placeholder 2"/>
          <p:cNvSpPr>
            <a:spLocks noGrp="1"/>
          </p:cNvSpPr>
          <p:nvPr>
            <p:ph sz="quarter" idx="13"/>
          </p:nvPr>
        </p:nvSpPr>
        <p:spPr/>
        <p:txBody>
          <a:bodyPr>
            <a:normAutofit/>
          </a:bodyPr>
          <a:lstStyle/>
          <a:p>
            <a:r>
              <a:rPr lang="fa-IR" sz="5400" dirty="0" smtClean="0">
                <a:latin typeface="IranNastaliq" pitchFamily="18" charset="0"/>
                <a:cs typeface="IranNastaliq" pitchFamily="18" charset="0"/>
              </a:rPr>
              <a:t>سطح اول</a:t>
            </a:r>
          </a:p>
          <a:p>
            <a:pPr marL="0" indent="0">
              <a:buNone/>
            </a:pPr>
            <a:endParaRPr lang="fa-IR" sz="5400" dirty="0">
              <a:latin typeface="IranNastaliq" pitchFamily="18" charset="0"/>
              <a:cs typeface="IranNastaliq" pitchFamily="18"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2003353807"/>
              </p:ext>
            </p:extLst>
          </p:nvPr>
        </p:nvGraphicFramePr>
        <p:xfrm>
          <a:off x="204192" y="2132856"/>
          <a:ext cx="6096000" cy="4084320"/>
        </p:xfrm>
        <a:graphic>
          <a:graphicData uri="http://schemas.openxmlformats.org/drawingml/2006/table">
            <a:tbl>
              <a:tblPr rtl="1" firstRow="1" bandRow="1">
                <a:tableStyleId>{5C22544A-7EE6-4342-B048-85BDC9FD1C3A}</a:tableStyleId>
              </a:tblPr>
              <a:tblGrid>
                <a:gridCol w="6096000"/>
              </a:tblGrid>
              <a:tr h="541152">
                <a:tc>
                  <a:txBody>
                    <a:bodyPr/>
                    <a:lstStyle/>
                    <a:p>
                      <a:pPr rtl="1"/>
                      <a:r>
                        <a:rPr lang="fa-IR" sz="3200" dirty="0" smtClean="0">
                          <a:latin typeface="IranNastaliq" pitchFamily="18" charset="0"/>
                          <a:cs typeface="IranNastaliq" pitchFamily="18" charset="0"/>
                        </a:rPr>
                        <a:t>بهورز ، کاردان</a:t>
                      </a:r>
                      <a:endParaRPr lang="fa-IR" sz="3200" dirty="0">
                        <a:latin typeface="IranNastaliq" pitchFamily="18" charset="0"/>
                        <a:cs typeface="IranNastaliq" pitchFamily="18" charset="0"/>
                      </a:endParaRPr>
                    </a:p>
                  </a:txBody>
                  <a:tcPr/>
                </a:tc>
              </a:tr>
              <a:tr h="2774783">
                <a:tc>
                  <a:txBody>
                    <a:bodyPr/>
                    <a:lstStyle/>
                    <a:p>
                      <a:pPr marL="285750" indent="-285750" rtl="1">
                        <a:buFont typeface="Arial" pitchFamily="34" charset="0"/>
                        <a:buChar char="•"/>
                      </a:pPr>
                      <a:r>
                        <a:rPr lang="fa-IR" sz="3200" dirty="0" smtClean="0">
                          <a:latin typeface="IranNastaliq" pitchFamily="18" charset="0"/>
                          <a:cs typeface="IranNastaliq" pitchFamily="18" charset="0"/>
                        </a:rPr>
                        <a:t>آموزش(افراد در معرض خطر، بیماران، عموم مردم)</a:t>
                      </a:r>
                    </a:p>
                    <a:p>
                      <a:pPr marL="285750" indent="-285750" rtl="1">
                        <a:buFont typeface="Arial" pitchFamily="34" charset="0"/>
                        <a:buChar char="•"/>
                      </a:pPr>
                      <a:r>
                        <a:rPr lang="fa-IR" sz="3200" dirty="0" smtClean="0">
                          <a:latin typeface="IranNastaliq" pitchFamily="18" charset="0"/>
                          <a:cs typeface="IranNastaliq" pitchFamily="18" charset="0"/>
                        </a:rPr>
                        <a:t>شناسایی و ارجاع افراد در معرض خطر(غربالگری)</a:t>
                      </a:r>
                    </a:p>
                    <a:p>
                      <a:pPr marL="285750" indent="-285750" rtl="1">
                        <a:buFont typeface="Arial" pitchFamily="34" charset="0"/>
                        <a:buChar char="•"/>
                      </a:pPr>
                      <a:r>
                        <a:rPr lang="fa-IR" sz="3200" dirty="0" smtClean="0">
                          <a:latin typeface="IranNastaliq" pitchFamily="18" charset="0"/>
                          <a:cs typeface="IranNastaliq" pitchFamily="18" charset="0"/>
                        </a:rPr>
                        <a:t>پیگیری افراد در معرض خطر</a:t>
                      </a:r>
                    </a:p>
                    <a:p>
                      <a:pPr marL="285750" indent="-285750" rtl="1">
                        <a:buFont typeface="Arial" pitchFamily="34" charset="0"/>
                        <a:buChar char="•"/>
                      </a:pPr>
                      <a:r>
                        <a:rPr lang="fa-IR" sz="3200" dirty="0" smtClean="0">
                          <a:latin typeface="IranNastaliq" pitchFamily="18" charset="0"/>
                          <a:cs typeface="IranNastaliq" pitchFamily="18" charset="0"/>
                        </a:rPr>
                        <a:t>پیگیری بیماران </a:t>
                      </a:r>
                    </a:p>
                    <a:p>
                      <a:pPr marL="285750" indent="-285750" rtl="1">
                        <a:buFont typeface="Arial" pitchFamily="34" charset="0"/>
                        <a:buChar char="•"/>
                      </a:pPr>
                      <a:r>
                        <a:rPr lang="fa-IR" sz="3200" dirty="0" smtClean="0">
                          <a:latin typeface="IranNastaliq" pitchFamily="18" charset="0"/>
                          <a:cs typeface="IranNastaliq" pitchFamily="18" charset="0"/>
                        </a:rPr>
                        <a:t>ثبت اطلاعات و ارسال گزارش</a:t>
                      </a:r>
                    </a:p>
                    <a:p>
                      <a:pPr marL="0" indent="0" rtl="1">
                        <a:buFont typeface="Arial" pitchFamily="34" charset="0"/>
                        <a:buNone/>
                      </a:pPr>
                      <a:endParaRPr lang="fa-IR" sz="3200" dirty="0" smtClean="0">
                        <a:latin typeface="IranNastaliq" pitchFamily="18" charset="0"/>
                        <a:cs typeface="IranNastaliq" pitchFamily="18" charset="0"/>
                      </a:endParaRPr>
                    </a:p>
                    <a:p>
                      <a:pPr marL="0" indent="0" rtl="1">
                        <a:buFont typeface="Arial" pitchFamily="34" charset="0"/>
                        <a:buNone/>
                      </a:pPr>
                      <a:endParaRPr lang="fa-IR" sz="3200" dirty="0">
                        <a:latin typeface="IranNastaliq" pitchFamily="18" charset="0"/>
                        <a:cs typeface="IranNastaliq" pitchFamily="18" charset="0"/>
                      </a:endParaRPr>
                    </a:p>
                  </a:txBody>
                  <a:tcPr/>
                </a:tc>
              </a:tr>
            </a:tbl>
          </a:graphicData>
        </a:graphic>
      </p:graphicFrame>
      <p:graphicFrame>
        <p:nvGraphicFramePr>
          <p:cNvPr id="6" name="Table 5"/>
          <p:cNvGraphicFramePr>
            <a:graphicFrameLocks noGrp="1"/>
          </p:cNvGraphicFramePr>
          <p:nvPr>
            <p:extLst>
              <p:ext uri="{D42A27DB-BD31-4B8C-83A1-F6EECF244321}">
                <p14:modId xmlns="" xmlns:p14="http://schemas.microsoft.com/office/powerpoint/2010/main" val="1372915705"/>
              </p:ext>
            </p:extLst>
          </p:nvPr>
        </p:nvGraphicFramePr>
        <p:xfrm>
          <a:off x="179512" y="5641112"/>
          <a:ext cx="6096000" cy="370840"/>
        </p:xfrm>
        <a:graphic>
          <a:graphicData uri="http://schemas.openxmlformats.org/drawingml/2006/table">
            <a:tbl>
              <a:tblPr rtl="1" firstRow="1" bandRow="1">
                <a:tableStyleId>{5C22544A-7EE6-4342-B048-85BDC9FD1C3A}</a:tableStyleId>
              </a:tblPr>
              <a:tblGrid>
                <a:gridCol w="6096000"/>
              </a:tblGrid>
              <a:tr h="370840">
                <a:tc>
                  <a:txBody>
                    <a:bodyPr/>
                    <a:lstStyle/>
                    <a:p>
                      <a:pPr rtl="1"/>
                      <a:r>
                        <a:rPr lang="fa-IR" dirty="0" smtClean="0"/>
                        <a:t>خانه بهداشت /</a:t>
                      </a:r>
                      <a:r>
                        <a:rPr lang="fa-IR" baseline="0" dirty="0" smtClean="0"/>
                        <a:t> پایگاه بهداشت</a:t>
                      </a:r>
                      <a:endParaRPr lang="fa-IR" dirty="0"/>
                    </a:p>
                  </a:txBody>
                  <a:tcPr/>
                </a:tc>
              </a:tr>
            </a:tbl>
          </a:graphicData>
        </a:graphic>
      </p:graphicFrame>
    </p:spTree>
    <p:extLst>
      <p:ext uri="{BB962C8B-B14F-4D97-AF65-F5344CB8AC3E}">
        <p14:creationId xmlns="" xmlns:p14="http://schemas.microsoft.com/office/powerpoint/2010/main" val="200579267"/>
      </p:ext>
    </p:extLst>
  </p:cSld>
  <p:clrMapOvr>
    <a:masterClrMapping/>
  </p:clrMapOvr>
  <p:transition spd="slow">
    <p:pull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3"/>
          </p:nvPr>
        </p:nvSpPr>
        <p:spPr/>
        <p:txBody>
          <a:bodyPr>
            <a:normAutofit/>
          </a:bodyPr>
          <a:lstStyle/>
          <a:p>
            <a:r>
              <a:rPr lang="fa-IR" sz="3600" dirty="0" smtClean="0">
                <a:latin typeface="IranNastaliq" pitchFamily="18" charset="0"/>
                <a:cs typeface="IranNastaliq" pitchFamily="18" charset="0"/>
              </a:rPr>
              <a:t>سطح دوم(تیم </a:t>
            </a:r>
            <a:r>
              <a:rPr lang="fa-IR" sz="4800" dirty="0" smtClean="0">
                <a:latin typeface="IranNastaliq" pitchFamily="18" charset="0"/>
                <a:cs typeface="IranNastaliq" pitchFamily="18" charset="0"/>
              </a:rPr>
              <a:t>دیابت</a:t>
            </a:r>
            <a:r>
              <a:rPr lang="fa-IR" sz="3600" dirty="0" smtClean="0">
                <a:latin typeface="IranNastaliq" pitchFamily="18" charset="0"/>
                <a:cs typeface="IranNastaliq" pitchFamily="18" charset="0"/>
              </a:rPr>
              <a:t>)</a:t>
            </a:r>
          </a:p>
          <a:p>
            <a:pPr marL="0" indent="0">
              <a:buNone/>
            </a:pPr>
            <a:endParaRPr lang="fa-IR" sz="3600" dirty="0" smtClean="0">
              <a:latin typeface="IranNastaliq" pitchFamily="18" charset="0"/>
              <a:cs typeface="IranNastaliq" pitchFamily="18" charset="0"/>
            </a:endParaRPr>
          </a:p>
          <a:p>
            <a:pPr marL="0" indent="0">
              <a:buNone/>
            </a:pPr>
            <a:endParaRPr lang="fa-IR" sz="3600" dirty="0">
              <a:latin typeface="IranNastaliq" pitchFamily="18" charset="0"/>
              <a:cs typeface="IranNastaliq" pitchFamily="18"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801254222"/>
              </p:ext>
            </p:extLst>
          </p:nvPr>
        </p:nvGraphicFramePr>
        <p:xfrm>
          <a:off x="204192" y="2060848"/>
          <a:ext cx="6096000" cy="4408368"/>
        </p:xfrm>
        <a:graphic>
          <a:graphicData uri="http://schemas.openxmlformats.org/drawingml/2006/table">
            <a:tbl>
              <a:tblPr rtl="1" firstRow="1" bandRow="1">
                <a:tableStyleId>{5C22544A-7EE6-4342-B048-85BDC9FD1C3A}</a:tableStyleId>
              </a:tblPr>
              <a:tblGrid>
                <a:gridCol w="6096000"/>
              </a:tblGrid>
              <a:tr h="491232">
                <a:tc>
                  <a:txBody>
                    <a:bodyPr/>
                    <a:lstStyle/>
                    <a:p>
                      <a:pPr rtl="1"/>
                      <a:r>
                        <a:rPr lang="fa-IR" sz="3200" dirty="0" smtClean="0">
                          <a:latin typeface="IranNastaliq" pitchFamily="18" charset="0"/>
                          <a:cs typeface="IranNastaliq" pitchFamily="18" charset="0"/>
                        </a:rPr>
                        <a:t>پزشک عمومی، کاردان</a:t>
                      </a:r>
                      <a:endParaRPr lang="fa-IR" sz="3200" dirty="0">
                        <a:latin typeface="IranNastaliq" pitchFamily="18" charset="0"/>
                        <a:cs typeface="IranNastaliq" pitchFamily="18" charset="0"/>
                      </a:endParaRPr>
                    </a:p>
                  </a:txBody>
                  <a:tcPr/>
                </a:tc>
              </a:tr>
              <a:tr h="3829248">
                <a:tc>
                  <a:txBody>
                    <a:bodyPr/>
                    <a:lstStyle/>
                    <a:p>
                      <a:pPr rtl="1"/>
                      <a:r>
                        <a:rPr lang="fa-IR" sz="3200" dirty="0" smtClean="0">
                          <a:latin typeface="IranNastaliq" pitchFamily="18" charset="0"/>
                          <a:cs typeface="IranNastaliq" pitchFamily="18" charset="0"/>
                        </a:rPr>
                        <a:t>کنترل غربالگری</a:t>
                      </a:r>
                    </a:p>
                    <a:p>
                      <a:pPr rtl="1"/>
                      <a:r>
                        <a:rPr lang="fa-IR" sz="3200" dirty="0" smtClean="0">
                          <a:latin typeface="IranNastaliq" pitchFamily="18" charset="0"/>
                          <a:cs typeface="IranNastaliq" pitchFamily="18" charset="0"/>
                        </a:rPr>
                        <a:t>تشخیص بیماری</a:t>
                      </a:r>
                    </a:p>
                    <a:p>
                      <a:pPr rtl="1"/>
                      <a:r>
                        <a:rPr lang="fa-IR" sz="3200" dirty="0" smtClean="0">
                          <a:latin typeface="IranNastaliq" pitchFamily="18" charset="0"/>
                          <a:cs typeface="IranNastaliq" pitchFamily="18" charset="0"/>
                        </a:rPr>
                        <a:t>کنترل</a:t>
                      </a:r>
                      <a:r>
                        <a:rPr lang="fa-IR" sz="3200" baseline="0" dirty="0" smtClean="0">
                          <a:latin typeface="IranNastaliq" pitchFamily="18" charset="0"/>
                          <a:cs typeface="IranNastaliq" pitchFamily="18" charset="0"/>
                        </a:rPr>
                        <a:t> و درمان دیابت</a:t>
                      </a:r>
                    </a:p>
                    <a:p>
                      <a:pPr rtl="1"/>
                      <a:r>
                        <a:rPr lang="fa-IR" sz="3200" baseline="0" dirty="0" smtClean="0">
                          <a:latin typeface="IranNastaliq" pitchFamily="18" charset="0"/>
                          <a:cs typeface="IranNastaliq" pitchFamily="18" charset="0"/>
                        </a:rPr>
                        <a:t>ارجاع به سطح سوم طبف راهبرد</a:t>
                      </a:r>
                    </a:p>
                    <a:p>
                      <a:pPr rtl="1"/>
                      <a:r>
                        <a:rPr lang="fa-IR" sz="3200" baseline="0" dirty="0" smtClean="0">
                          <a:latin typeface="IranNastaliq" pitchFamily="18" charset="0"/>
                          <a:cs typeface="IranNastaliq" pitchFamily="18" charset="0"/>
                        </a:rPr>
                        <a:t>آموزش(بیمران، عموم مردم)</a:t>
                      </a:r>
                    </a:p>
                    <a:p>
                      <a:pPr rtl="1"/>
                      <a:r>
                        <a:rPr lang="fa-IR" sz="3200" baseline="0" dirty="0" smtClean="0">
                          <a:latin typeface="IranNastaliq" pitchFamily="18" charset="0"/>
                          <a:cs typeface="IranNastaliq" pitchFamily="18" charset="0"/>
                        </a:rPr>
                        <a:t>جستجوی زودرس عوارض طبق راهبرد</a:t>
                      </a:r>
                    </a:p>
                    <a:p>
                      <a:pPr rtl="1"/>
                      <a:r>
                        <a:rPr lang="fa-IR" sz="3200" baseline="0" dirty="0" smtClean="0">
                          <a:latin typeface="IranNastaliq" pitchFamily="18" charset="0"/>
                          <a:cs typeface="IranNastaliq" pitchFamily="18" charset="0"/>
                        </a:rPr>
                        <a:t>گردآوری و ارسال گزارش</a:t>
                      </a:r>
                    </a:p>
                  </a:txBody>
                  <a:tcPr/>
                </a:tc>
              </a:tr>
            </a:tbl>
          </a:graphicData>
        </a:graphic>
      </p:graphicFrame>
      <p:graphicFrame>
        <p:nvGraphicFramePr>
          <p:cNvPr id="5" name="Table 4"/>
          <p:cNvGraphicFramePr>
            <a:graphicFrameLocks noGrp="1"/>
          </p:cNvGraphicFramePr>
          <p:nvPr>
            <p:extLst>
              <p:ext uri="{D42A27DB-BD31-4B8C-83A1-F6EECF244321}">
                <p14:modId xmlns="" xmlns:p14="http://schemas.microsoft.com/office/powerpoint/2010/main" val="3677666851"/>
              </p:ext>
            </p:extLst>
          </p:nvPr>
        </p:nvGraphicFramePr>
        <p:xfrm>
          <a:off x="179512" y="6093296"/>
          <a:ext cx="6096000" cy="370840"/>
        </p:xfrm>
        <a:graphic>
          <a:graphicData uri="http://schemas.openxmlformats.org/drawingml/2006/table">
            <a:tbl>
              <a:tblPr rtl="1" firstRow="1" bandRow="1">
                <a:tableStyleId>{5C22544A-7EE6-4342-B048-85BDC9FD1C3A}</a:tableStyleId>
              </a:tblPr>
              <a:tblGrid>
                <a:gridCol w="6096000"/>
              </a:tblGrid>
              <a:tr h="370840">
                <a:tc>
                  <a:txBody>
                    <a:bodyPr/>
                    <a:lstStyle/>
                    <a:p>
                      <a:pPr rtl="1"/>
                      <a:r>
                        <a:rPr lang="fa-IR" dirty="0" smtClean="0"/>
                        <a:t>مرکز بهداشت درمانی روستایی و شهری</a:t>
                      </a:r>
                      <a:endParaRPr lang="fa-IR" dirty="0"/>
                    </a:p>
                  </a:txBody>
                  <a:tcPr/>
                </a:tc>
              </a:tr>
            </a:tbl>
          </a:graphicData>
        </a:graphic>
      </p:graphicFrame>
    </p:spTree>
    <p:extLst>
      <p:ext uri="{BB962C8B-B14F-4D97-AF65-F5344CB8AC3E}">
        <p14:creationId xmlns="" xmlns:p14="http://schemas.microsoft.com/office/powerpoint/2010/main" val="4143463284"/>
      </p:ext>
    </p:extLst>
  </p:cSld>
  <p:clrMapOvr>
    <a:masterClrMapping/>
  </p:clrMapOvr>
  <p:transition spd="slow">
    <p:pull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3"/>
          </p:nvPr>
        </p:nvSpPr>
        <p:spPr>
          <a:xfrm>
            <a:off x="609600" y="836712"/>
            <a:ext cx="7924800" cy="4114800"/>
          </a:xfrm>
        </p:spPr>
        <p:txBody>
          <a:bodyPr>
            <a:normAutofit/>
          </a:bodyPr>
          <a:lstStyle/>
          <a:p>
            <a:r>
              <a:rPr lang="fa-IR" sz="4800" dirty="0" smtClean="0">
                <a:latin typeface="IranNastaliq" pitchFamily="18" charset="0"/>
                <a:cs typeface="IranNastaliq" pitchFamily="18" charset="0"/>
              </a:rPr>
              <a:t>سطح سوم(واحد دیابت)</a:t>
            </a:r>
            <a:endParaRPr lang="fa-IR" sz="4800" dirty="0">
              <a:latin typeface="IranNastaliq" pitchFamily="18" charset="0"/>
              <a:cs typeface="IranNastaliq" pitchFamily="18"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1558084026"/>
              </p:ext>
            </p:extLst>
          </p:nvPr>
        </p:nvGraphicFramePr>
        <p:xfrm>
          <a:off x="251520" y="980728"/>
          <a:ext cx="5231904" cy="5760640"/>
        </p:xfrm>
        <a:graphic>
          <a:graphicData uri="http://schemas.openxmlformats.org/drawingml/2006/table">
            <a:tbl>
              <a:tblPr rtl="1" firstRow="1" bandRow="1">
                <a:tableStyleId>{5C22544A-7EE6-4342-B048-85BDC9FD1C3A}</a:tableStyleId>
              </a:tblPr>
              <a:tblGrid>
                <a:gridCol w="5231904"/>
              </a:tblGrid>
              <a:tr h="789979">
                <a:tc>
                  <a:txBody>
                    <a:bodyPr/>
                    <a:lstStyle/>
                    <a:p>
                      <a:pPr rtl="1"/>
                      <a:r>
                        <a:rPr lang="fa-IR" sz="3600" dirty="0" smtClean="0">
                          <a:latin typeface="IranNastaliq" pitchFamily="18" charset="0"/>
                          <a:cs typeface="IranNastaliq" pitchFamily="18" charset="0"/>
                        </a:rPr>
                        <a:t>متخصص غدد یا داخلی، پرستار آموزش دهنده، کارشناس تغذیه، مشاوره</a:t>
                      </a:r>
                      <a:endParaRPr lang="fa-IR" sz="3600" dirty="0">
                        <a:latin typeface="IranNastaliq" pitchFamily="18" charset="0"/>
                        <a:cs typeface="IranNastaliq" pitchFamily="18" charset="0"/>
                      </a:endParaRPr>
                    </a:p>
                  </a:txBody>
                  <a:tcPr/>
                </a:tc>
              </a:tr>
              <a:tr h="4970661">
                <a:tc>
                  <a:txBody>
                    <a:bodyPr/>
                    <a:lstStyle/>
                    <a:p>
                      <a:pPr marL="285750" indent="-285750" rtl="1">
                        <a:buFont typeface="Arial" pitchFamily="34" charset="0"/>
                        <a:buChar char="•"/>
                      </a:pPr>
                      <a:r>
                        <a:rPr lang="fa-IR" sz="3600" dirty="0" smtClean="0">
                          <a:latin typeface="IranNastaliq" pitchFamily="18" charset="0"/>
                          <a:cs typeface="IranNastaliq" pitchFamily="18" charset="0"/>
                        </a:rPr>
                        <a:t>آموزش(بیماران،</a:t>
                      </a:r>
                      <a:r>
                        <a:rPr lang="fa-IR" sz="3600" baseline="0" dirty="0" smtClean="0">
                          <a:latin typeface="IranNastaliq" pitchFamily="18" charset="0"/>
                          <a:cs typeface="IranNastaliq" pitchFamily="18" charset="0"/>
                        </a:rPr>
                        <a:t> عموم مردم، کارکنان بهداشتی</a:t>
                      </a:r>
                      <a:r>
                        <a:rPr lang="fa-IR" sz="3600" dirty="0" smtClean="0">
                          <a:latin typeface="IranNastaliq" pitchFamily="18" charset="0"/>
                          <a:cs typeface="IranNastaliq" pitchFamily="18" charset="0"/>
                        </a:rPr>
                        <a:t>)</a:t>
                      </a:r>
                    </a:p>
                    <a:p>
                      <a:pPr marL="285750" indent="-285750" rtl="1">
                        <a:buFont typeface="Arial" pitchFamily="34" charset="0"/>
                        <a:buChar char="•"/>
                      </a:pPr>
                      <a:r>
                        <a:rPr lang="fa-IR" sz="3600" dirty="0" smtClean="0">
                          <a:latin typeface="IranNastaliq" pitchFamily="18" charset="0"/>
                          <a:cs typeface="IranNastaliq" pitchFamily="18" charset="0"/>
                        </a:rPr>
                        <a:t>درمان دیابت غیر قابل کنترل</a:t>
                      </a:r>
                    </a:p>
                    <a:p>
                      <a:pPr marL="285750" indent="-285750" rtl="1">
                        <a:buFont typeface="Arial" pitchFamily="34" charset="0"/>
                        <a:buChar char="•"/>
                      </a:pPr>
                      <a:r>
                        <a:rPr lang="fa-IR" sz="3600" dirty="0" smtClean="0">
                          <a:latin typeface="IranNastaliq" pitchFamily="18" charset="0"/>
                          <a:cs typeface="IranNastaliq" pitchFamily="18" charset="0"/>
                        </a:rPr>
                        <a:t>تشخیص عوارض</a:t>
                      </a:r>
                    </a:p>
                    <a:p>
                      <a:pPr marL="285750" indent="-285750" rtl="1">
                        <a:buFont typeface="Arial" pitchFamily="34" charset="0"/>
                        <a:buChar char="•"/>
                      </a:pPr>
                      <a:r>
                        <a:rPr lang="fa-IR" sz="3600" dirty="0" smtClean="0">
                          <a:latin typeface="IranNastaliq" pitchFamily="18" charset="0"/>
                          <a:cs typeface="IranNastaliq" pitchFamily="18" charset="0"/>
                        </a:rPr>
                        <a:t>مراقبت از عورض</a:t>
                      </a:r>
                    </a:p>
                    <a:p>
                      <a:pPr marL="285750" indent="-285750" rtl="1">
                        <a:buFont typeface="Arial" pitchFamily="34" charset="0"/>
                        <a:buChar char="•"/>
                      </a:pPr>
                      <a:r>
                        <a:rPr lang="fa-IR" sz="3600" dirty="0" smtClean="0">
                          <a:latin typeface="IranNastaliq" pitchFamily="18" charset="0"/>
                          <a:cs typeface="IranNastaliq" pitchFamily="18" charset="0"/>
                        </a:rPr>
                        <a:t>مراقبت دیابت بارداری</a:t>
                      </a:r>
                    </a:p>
                    <a:p>
                      <a:pPr marL="285750" indent="-285750" rtl="1">
                        <a:buFont typeface="Arial" pitchFamily="34" charset="0"/>
                        <a:buChar char="•"/>
                      </a:pPr>
                      <a:r>
                        <a:rPr lang="fa-IR" sz="3600" dirty="0" smtClean="0">
                          <a:latin typeface="IranNastaliq" pitchFamily="18" charset="0"/>
                          <a:cs typeface="IranNastaliq" pitchFamily="18" charset="0"/>
                        </a:rPr>
                        <a:t>ارجاع به سطح چهارم</a:t>
                      </a:r>
                      <a:r>
                        <a:rPr lang="fa-IR" sz="3600" baseline="0" dirty="0" smtClean="0">
                          <a:latin typeface="IranNastaliq" pitchFamily="18" charset="0"/>
                          <a:cs typeface="IranNastaliq" pitchFamily="18" charset="0"/>
                        </a:rPr>
                        <a:t> طبق راهبرد</a:t>
                      </a:r>
                    </a:p>
                    <a:p>
                      <a:pPr marL="285750" indent="-285750" rtl="1">
                        <a:buFont typeface="Arial" pitchFamily="34" charset="0"/>
                        <a:buChar char="•"/>
                      </a:pPr>
                      <a:r>
                        <a:rPr lang="fa-IR" sz="3600" baseline="0" dirty="0" smtClean="0">
                          <a:latin typeface="IranNastaliq" pitchFamily="18" charset="0"/>
                          <a:cs typeface="IranNastaliq" pitchFamily="18" charset="0"/>
                        </a:rPr>
                        <a:t>ثبت اطلاعات و ارسال گزارش</a:t>
                      </a:r>
                    </a:p>
                    <a:p>
                      <a:pPr marL="285750" indent="-285750" rtl="1">
                        <a:buFont typeface="Arial" pitchFamily="34" charset="0"/>
                        <a:buChar char="•"/>
                      </a:pPr>
                      <a:r>
                        <a:rPr lang="fa-IR" sz="3600" baseline="0" dirty="0" smtClean="0">
                          <a:latin typeface="IranNastaliq" pitchFamily="18" charset="0"/>
                          <a:cs typeface="IranNastaliq" pitchFamily="18" charset="0"/>
                        </a:rPr>
                        <a:t>پژوهش(همگام با پژوهش های تعریف شده از طرف مرکز دیابت)</a:t>
                      </a:r>
                    </a:p>
                  </a:txBody>
                  <a:tcPr/>
                </a:tc>
              </a:tr>
            </a:tbl>
          </a:graphicData>
        </a:graphic>
      </p:graphicFrame>
      <p:graphicFrame>
        <p:nvGraphicFramePr>
          <p:cNvPr id="5" name="Table 4"/>
          <p:cNvGraphicFramePr>
            <a:graphicFrameLocks noGrp="1"/>
          </p:cNvGraphicFramePr>
          <p:nvPr>
            <p:extLst>
              <p:ext uri="{D42A27DB-BD31-4B8C-83A1-F6EECF244321}">
                <p14:modId xmlns="" xmlns:p14="http://schemas.microsoft.com/office/powerpoint/2010/main" val="3128616206"/>
              </p:ext>
            </p:extLst>
          </p:nvPr>
        </p:nvGraphicFramePr>
        <p:xfrm>
          <a:off x="251520" y="6298520"/>
          <a:ext cx="5159896" cy="370840"/>
        </p:xfrm>
        <a:graphic>
          <a:graphicData uri="http://schemas.openxmlformats.org/drawingml/2006/table">
            <a:tbl>
              <a:tblPr rtl="1" firstRow="1" bandRow="1">
                <a:tableStyleId>{5C22544A-7EE6-4342-B048-85BDC9FD1C3A}</a:tableStyleId>
              </a:tblPr>
              <a:tblGrid>
                <a:gridCol w="5159896"/>
              </a:tblGrid>
              <a:tr h="370840">
                <a:tc>
                  <a:txBody>
                    <a:bodyPr/>
                    <a:lstStyle/>
                    <a:p>
                      <a:pPr rtl="1"/>
                      <a:r>
                        <a:rPr lang="fa-IR" dirty="0" smtClean="0"/>
                        <a:t>بیمارستان</a:t>
                      </a:r>
                      <a:r>
                        <a:rPr lang="fa-IR" baseline="0" dirty="0" smtClean="0"/>
                        <a:t> شهرستان</a:t>
                      </a:r>
                      <a:endParaRPr lang="fa-IR" dirty="0"/>
                    </a:p>
                  </a:txBody>
                  <a:tcPr/>
                </a:tc>
              </a:tr>
            </a:tbl>
          </a:graphicData>
        </a:graphic>
      </p:graphicFrame>
    </p:spTree>
    <p:extLst>
      <p:ext uri="{BB962C8B-B14F-4D97-AF65-F5344CB8AC3E}">
        <p14:creationId xmlns="" xmlns:p14="http://schemas.microsoft.com/office/powerpoint/2010/main" val="3102966394"/>
      </p:ext>
    </p:extLst>
  </p:cSld>
  <p:clrMapOvr>
    <a:masterClrMapping/>
  </p:clrMapOvr>
  <p:transition spd="slow">
    <p:pull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3"/>
          </p:nvPr>
        </p:nvSpPr>
        <p:spPr/>
        <p:txBody>
          <a:bodyPr/>
          <a:lstStyle/>
          <a:p>
            <a:r>
              <a:rPr lang="fa-IR" sz="4800" dirty="0" smtClean="0">
                <a:latin typeface="IranNastaliq" pitchFamily="18" charset="0"/>
                <a:cs typeface="IranNastaliq" pitchFamily="18" charset="0"/>
              </a:rPr>
              <a:t>سطح چهارم(مرکز دیابت)</a:t>
            </a:r>
          </a:p>
          <a:p>
            <a:pPr marL="0" indent="0">
              <a:buNone/>
            </a:pPr>
            <a:endParaRPr lang="fa-IR" dirty="0"/>
          </a:p>
        </p:txBody>
      </p:sp>
      <p:graphicFrame>
        <p:nvGraphicFramePr>
          <p:cNvPr id="4" name="Table 3"/>
          <p:cNvGraphicFramePr>
            <a:graphicFrameLocks noGrp="1"/>
          </p:cNvGraphicFramePr>
          <p:nvPr>
            <p:extLst>
              <p:ext uri="{D42A27DB-BD31-4B8C-83A1-F6EECF244321}">
                <p14:modId xmlns="" xmlns:p14="http://schemas.microsoft.com/office/powerpoint/2010/main" val="2679364977"/>
              </p:ext>
            </p:extLst>
          </p:nvPr>
        </p:nvGraphicFramePr>
        <p:xfrm>
          <a:off x="251520" y="1700808"/>
          <a:ext cx="5368888" cy="4968552"/>
        </p:xfrm>
        <a:graphic>
          <a:graphicData uri="http://schemas.openxmlformats.org/drawingml/2006/table">
            <a:tbl>
              <a:tblPr rtl="1" firstRow="1" bandRow="1">
                <a:tableStyleId>{5C22544A-7EE6-4342-B048-85BDC9FD1C3A}</a:tableStyleId>
              </a:tblPr>
              <a:tblGrid>
                <a:gridCol w="5368888"/>
              </a:tblGrid>
              <a:tr h="704496">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3200" dirty="0" smtClean="0">
                          <a:latin typeface="IranNastaliq" pitchFamily="18" charset="0"/>
                          <a:cs typeface="IranNastaliq" pitchFamily="18" charset="0"/>
                        </a:rPr>
                        <a:t>متخصص غدد یا داخلی، پرستار آموزش دهنده، کارشناس تغذیه، مشاوران</a:t>
                      </a:r>
                    </a:p>
                  </a:txBody>
                  <a:tcPr/>
                </a:tc>
              </a:tr>
              <a:tr h="4264056">
                <a:tc>
                  <a:txBody>
                    <a:bodyPr/>
                    <a:lstStyle/>
                    <a:p>
                      <a:pPr marL="285750" indent="-285750" rtl="1">
                        <a:buFont typeface="Arial" pitchFamily="34" charset="0"/>
                        <a:buChar char="•"/>
                      </a:pPr>
                      <a:r>
                        <a:rPr lang="fa-IR" sz="3200" dirty="0" smtClean="0">
                          <a:latin typeface="IranNastaliq" pitchFamily="18" charset="0"/>
                          <a:cs typeface="IranNastaliq" pitchFamily="18" charset="0"/>
                        </a:rPr>
                        <a:t>آموزش(عموم بیماران، کارکنان پزشکی، پیراپزشکی،</a:t>
                      </a:r>
                      <a:r>
                        <a:rPr lang="fa-IR" sz="3200" baseline="0" dirty="0" smtClean="0">
                          <a:latin typeface="IranNastaliq" pitchFamily="18" charset="0"/>
                          <a:cs typeface="IranNastaliq" pitchFamily="18" charset="0"/>
                        </a:rPr>
                        <a:t> بهداشتی و درمانی)</a:t>
                      </a:r>
                    </a:p>
                    <a:p>
                      <a:pPr marL="285750" indent="-285750" rtl="1">
                        <a:buFont typeface="Arial" pitchFamily="34" charset="0"/>
                        <a:buChar char="•"/>
                      </a:pPr>
                      <a:r>
                        <a:rPr lang="fa-IR" sz="3200" baseline="0" dirty="0" smtClean="0">
                          <a:latin typeface="IranNastaliq" pitchFamily="18" charset="0"/>
                          <a:cs typeface="IranNastaliq" pitchFamily="18" charset="0"/>
                        </a:rPr>
                        <a:t>تشخیص عوارض در سطح تخصصی تر</a:t>
                      </a:r>
                    </a:p>
                    <a:p>
                      <a:pPr marL="285750" indent="-285750" rtl="1">
                        <a:buFont typeface="Arial" pitchFamily="34" charset="0"/>
                        <a:buChar char="•"/>
                      </a:pPr>
                      <a:r>
                        <a:rPr lang="fa-IR" sz="3200" baseline="0" dirty="0" smtClean="0">
                          <a:latin typeface="IranNastaliq" pitchFamily="18" charset="0"/>
                          <a:cs typeface="IranNastaliq" pitchFamily="18" charset="0"/>
                        </a:rPr>
                        <a:t>درمان عوارض</a:t>
                      </a:r>
                    </a:p>
                    <a:p>
                      <a:pPr marL="285750" marR="0" indent="-285750" algn="r" defTabSz="914400" rtl="1" eaLnBrk="1" fontAlgn="auto" latinLnBrk="0" hangingPunct="1">
                        <a:lnSpc>
                          <a:spcPct val="100000"/>
                        </a:lnSpc>
                        <a:spcBef>
                          <a:spcPts val="0"/>
                        </a:spcBef>
                        <a:spcAft>
                          <a:spcPts val="0"/>
                        </a:spcAft>
                        <a:buClrTx/>
                        <a:buSzTx/>
                        <a:buFont typeface="Arial" pitchFamily="34" charset="0"/>
                        <a:buChar char="•"/>
                        <a:tabLst/>
                        <a:defRPr/>
                      </a:pPr>
                      <a:r>
                        <a:rPr lang="fa-IR" sz="3200" baseline="0" dirty="0" smtClean="0">
                          <a:latin typeface="IranNastaliq" pitchFamily="18" charset="0"/>
                          <a:cs typeface="IranNastaliq" pitchFamily="18" charset="0"/>
                        </a:rPr>
                        <a:t>مراقبت از عوارض در سطح تخصصی تر</a:t>
                      </a:r>
                    </a:p>
                    <a:p>
                      <a:pPr marL="285750" indent="-285750" rtl="1">
                        <a:buFont typeface="Arial" pitchFamily="34" charset="0"/>
                        <a:buChar char="•"/>
                      </a:pPr>
                      <a:r>
                        <a:rPr lang="fa-IR" sz="3200" baseline="0" dirty="0" smtClean="0">
                          <a:latin typeface="IranNastaliq" pitchFamily="18" charset="0"/>
                          <a:cs typeface="IranNastaliq" pitchFamily="18" charset="0"/>
                        </a:rPr>
                        <a:t>تهیه مطالب آموزشی</a:t>
                      </a:r>
                    </a:p>
                    <a:p>
                      <a:pPr marL="285750" indent="-285750" rtl="1">
                        <a:buFont typeface="Arial" pitchFamily="34" charset="0"/>
                        <a:buChar char="•"/>
                      </a:pPr>
                      <a:r>
                        <a:rPr lang="fa-IR" sz="3200" baseline="0" dirty="0" smtClean="0">
                          <a:latin typeface="IranNastaliq" pitchFamily="18" charset="0"/>
                          <a:cs typeface="IranNastaliq" pitchFamily="18" charset="0"/>
                        </a:rPr>
                        <a:t>پؤوهش</a:t>
                      </a:r>
                    </a:p>
                    <a:p>
                      <a:pPr marL="285750" indent="-285750" rtl="1">
                        <a:buFont typeface="Arial" pitchFamily="34" charset="0"/>
                        <a:buChar char="•"/>
                      </a:pPr>
                      <a:r>
                        <a:rPr lang="fa-IR" sz="3200" baseline="0" dirty="0" smtClean="0">
                          <a:latin typeface="IranNastaliq" pitchFamily="18" charset="0"/>
                          <a:cs typeface="IranNastaliq" pitchFamily="18" charset="0"/>
                        </a:rPr>
                        <a:t>ثبت اطلاعات گردآوری و ارسال گزارش</a:t>
                      </a:r>
                    </a:p>
                  </a:txBody>
                  <a:tcPr/>
                </a:tc>
              </a:tr>
            </a:tbl>
          </a:graphicData>
        </a:graphic>
      </p:graphicFrame>
      <p:graphicFrame>
        <p:nvGraphicFramePr>
          <p:cNvPr id="5" name="Table 4"/>
          <p:cNvGraphicFramePr>
            <a:graphicFrameLocks noGrp="1"/>
          </p:cNvGraphicFramePr>
          <p:nvPr>
            <p:extLst>
              <p:ext uri="{D42A27DB-BD31-4B8C-83A1-F6EECF244321}">
                <p14:modId xmlns="" xmlns:p14="http://schemas.microsoft.com/office/powerpoint/2010/main" val="2670936959"/>
              </p:ext>
            </p:extLst>
          </p:nvPr>
        </p:nvGraphicFramePr>
        <p:xfrm>
          <a:off x="251520" y="6165304"/>
          <a:ext cx="5443690" cy="370840"/>
        </p:xfrm>
        <a:graphic>
          <a:graphicData uri="http://schemas.openxmlformats.org/drawingml/2006/table">
            <a:tbl>
              <a:tblPr rtl="1" firstRow="1" bandRow="1">
                <a:tableStyleId>{5C22544A-7EE6-4342-B048-85BDC9FD1C3A}</a:tableStyleId>
              </a:tblPr>
              <a:tblGrid>
                <a:gridCol w="5443690"/>
              </a:tblGrid>
              <a:tr h="370840">
                <a:tc>
                  <a:txBody>
                    <a:bodyPr/>
                    <a:lstStyle/>
                    <a:p>
                      <a:pPr rtl="1"/>
                      <a:r>
                        <a:rPr lang="fa-IR" dirty="0" smtClean="0"/>
                        <a:t>بیمارستان</a:t>
                      </a:r>
                      <a:r>
                        <a:rPr lang="fa-IR" baseline="0" dirty="0" smtClean="0"/>
                        <a:t> مرکز استان</a:t>
                      </a:r>
                      <a:endParaRPr lang="fa-IR" dirty="0"/>
                    </a:p>
                  </a:txBody>
                  <a:tcPr/>
                </a:tc>
              </a:tr>
            </a:tbl>
          </a:graphicData>
        </a:graphic>
      </p:graphicFrame>
    </p:spTree>
    <p:extLst>
      <p:ext uri="{BB962C8B-B14F-4D97-AF65-F5344CB8AC3E}">
        <p14:creationId xmlns="" xmlns:p14="http://schemas.microsoft.com/office/powerpoint/2010/main" val="659979664"/>
      </p:ext>
    </p:extLst>
  </p:cSld>
  <p:clrMapOvr>
    <a:masterClrMapping/>
  </p:clrMapOvr>
  <p:transition spd="slow">
    <p:pull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rot="20584725">
            <a:off x="684424" y="1252851"/>
            <a:ext cx="7924800" cy="4114800"/>
          </a:xfrm>
        </p:spPr>
        <p:txBody>
          <a:bodyPr>
            <a:normAutofit/>
          </a:bodyPr>
          <a:lstStyle/>
          <a:p>
            <a:pPr marL="0" indent="0">
              <a:buNone/>
            </a:pPr>
            <a:r>
              <a:rPr lang="fa-IR" sz="7200" dirty="0" smtClean="0">
                <a:solidFill>
                  <a:srgbClr val="FF0000"/>
                </a:solidFill>
                <a:latin typeface="IranNastaliq" pitchFamily="18" charset="0"/>
                <a:cs typeface="IranNastaliq" pitchFamily="18" charset="0"/>
              </a:rPr>
              <a:t>روی جانان طلبی آینه را قابل ساز</a:t>
            </a:r>
          </a:p>
          <a:p>
            <a:pPr marL="0" indent="0">
              <a:buNone/>
            </a:pPr>
            <a:endParaRPr lang="fa-IR" sz="4000" dirty="0" smtClean="0">
              <a:solidFill>
                <a:srgbClr val="FF0000"/>
              </a:solidFill>
              <a:latin typeface="IranNastaliq" pitchFamily="18" charset="0"/>
              <a:cs typeface="IranNastaliq" pitchFamily="18" charset="0"/>
            </a:endParaRPr>
          </a:p>
          <a:p>
            <a:pPr marL="0" indent="0" algn="l">
              <a:buNone/>
            </a:pPr>
            <a:r>
              <a:rPr lang="fa-IR" sz="7200" dirty="0" smtClean="0">
                <a:solidFill>
                  <a:srgbClr val="FF0000"/>
                </a:solidFill>
                <a:latin typeface="IranNastaliq" pitchFamily="18" charset="0"/>
                <a:cs typeface="IranNastaliq" pitchFamily="18" charset="0"/>
              </a:rPr>
              <a:t>ورنه هرگز گل و نسرین ندمند   ز آهن و روی</a:t>
            </a:r>
            <a:endParaRPr lang="fa-IR" sz="7200" dirty="0">
              <a:solidFill>
                <a:srgbClr val="FF0000"/>
              </a:solidFill>
              <a:latin typeface="IranNastaliq" pitchFamily="18" charset="0"/>
              <a:cs typeface="IranNastaliq" pitchFamily="18" charset="0"/>
            </a:endParaRPr>
          </a:p>
        </p:txBody>
      </p:sp>
    </p:spTree>
    <p:extLst>
      <p:ext uri="{BB962C8B-B14F-4D97-AF65-F5344CB8AC3E}">
        <p14:creationId xmlns="" xmlns:p14="http://schemas.microsoft.com/office/powerpoint/2010/main" val="784417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73832"/>
            <a:ext cx="7924800" cy="1143000"/>
          </a:xfrm>
        </p:spPr>
        <p:txBody>
          <a:bodyPr>
            <a:noAutofit/>
          </a:bodyPr>
          <a:lstStyle/>
          <a:p>
            <a:pPr algn="ctr"/>
            <a:r>
              <a:rPr lang="fa-IR" sz="11500" dirty="0" smtClean="0">
                <a:latin typeface="IranNastaliq" pitchFamily="18" charset="0"/>
                <a:cs typeface="IranNastaliq" pitchFamily="18" charset="0"/>
              </a:rPr>
              <a:t>دیابت</a:t>
            </a:r>
            <a:endParaRPr lang="fa-IR" sz="11500" dirty="0">
              <a:latin typeface="IranNastaliq" pitchFamily="18" charset="0"/>
              <a:cs typeface="IranNastaliq" pitchFamily="18" charset="0"/>
            </a:endParaRPr>
          </a:p>
        </p:txBody>
      </p:sp>
      <p:sp>
        <p:nvSpPr>
          <p:cNvPr id="3" name="Content Placeholder 2"/>
          <p:cNvSpPr>
            <a:spLocks noGrp="1"/>
          </p:cNvSpPr>
          <p:nvPr>
            <p:ph sz="quarter" idx="13"/>
          </p:nvPr>
        </p:nvSpPr>
        <p:spPr>
          <a:xfrm>
            <a:off x="609600" y="2564904"/>
            <a:ext cx="7924800" cy="4114800"/>
          </a:xfrm>
        </p:spPr>
        <p:txBody>
          <a:bodyPr>
            <a:normAutofit/>
          </a:bodyPr>
          <a:lstStyle/>
          <a:p>
            <a:pPr marL="0" indent="0" algn="ctr">
              <a:buNone/>
            </a:pPr>
            <a:r>
              <a:rPr lang="fa-IR" sz="6000" dirty="0" smtClean="0">
                <a:latin typeface="IranNastaliq" pitchFamily="18" charset="0"/>
                <a:cs typeface="IranNastaliq" pitchFamily="18" charset="0"/>
              </a:rPr>
              <a:t>منبع</a:t>
            </a:r>
            <a:r>
              <a:rPr lang="fa-IR" sz="6000" dirty="0" smtClean="0">
                <a:latin typeface="IranNastaliq" pitchFamily="18" charset="0"/>
                <a:cs typeface="IranNastaliq" pitchFamily="18" charset="0"/>
              </a:rPr>
              <a:t>: اپیدمیولوژی و کنترل بیماری های شایع در ایران</a:t>
            </a:r>
          </a:p>
        </p:txBody>
      </p:sp>
    </p:spTree>
    <p:extLst>
      <p:ext uri="{BB962C8B-B14F-4D97-AF65-F5344CB8AC3E}">
        <p14:creationId xmlns="" xmlns:p14="http://schemas.microsoft.com/office/powerpoint/2010/main" val="3471894116"/>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45"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anim calcmode="lin" valueType="num">
                                      <p:cBhvr>
                                        <p:cTn id="12"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3"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3"/>
          </p:nvPr>
        </p:nvSpPr>
        <p:spPr>
          <a:xfrm rot="20638497">
            <a:off x="609600" y="1600200"/>
            <a:ext cx="7924800" cy="4114800"/>
          </a:xfrm>
        </p:spPr>
        <p:txBody>
          <a:bodyPr>
            <a:normAutofit/>
          </a:bodyPr>
          <a:lstStyle/>
          <a:p>
            <a:pPr marL="0" indent="0">
              <a:buNone/>
            </a:pPr>
            <a:r>
              <a:rPr lang="fa-IR" sz="16600" dirty="0" smtClean="0">
                <a:cs typeface="B Elham" pitchFamily="2" charset="-78"/>
              </a:rPr>
              <a:t>  با تشکر</a:t>
            </a:r>
            <a:endParaRPr lang="fa-IR" sz="16600" dirty="0">
              <a:cs typeface="B Elham" pitchFamily="2" charset="-78"/>
            </a:endParaRPr>
          </a:p>
        </p:txBody>
      </p:sp>
    </p:spTree>
    <p:extLst>
      <p:ext uri="{BB962C8B-B14F-4D97-AF65-F5344CB8AC3E}">
        <p14:creationId xmlns="" xmlns:p14="http://schemas.microsoft.com/office/powerpoint/2010/main" val="2533828812"/>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908720"/>
            <a:ext cx="7772400" cy="4062313"/>
          </a:xfrm>
        </p:spPr>
        <p:txBody>
          <a:bodyPr>
            <a:noAutofit/>
          </a:bodyPr>
          <a:lstStyle/>
          <a:p>
            <a:r>
              <a:rPr lang="fa-IR" sz="7200" dirty="0" smtClean="0">
                <a:latin typeface="IranNastaliq" pitchFamily="18" charset="0"/>
                <a:cs typeface="IranNastaliq" pitchFamily="18" charset="0"/>
              </a:rPr>
              <a:t>بیماری دیابت گروهی از اختلالات متابولیک را شامل می شود که همه با افزایش گلوکز سرم تشخیص داده می شود</a:t>
            </a:r>
            <a:br>
              <a:rPr lang="fa-IR" sz="7200" dirty="0" smtClean="0">
                <a:latin typeface="IranNastaliq" pitchFamily="18" charset="0"/>
                <a:cs typeface="IranNastaliq" pitchFamily="18" charset="0"/>
              </a:rPr>
            </a:br>
            <a:endParaRPr lang="fa-IR" sz="7200" dirty="0">
              <a:latin typeface="IranNastaliq" pitchFamily="18" charset="0"/>
              <a:cs typeface="IranNastaliq" pitchFamily="18" charset="0"/>
            </a:endParaRPr>
          </a:p>
        </p:txBody>
      </p:sp>
    </p:spTree>
    <p:extLst>
      <p:ext uri="{BB962C8B-B14F-4D97-AF65-F5344CB8AC3E}">
        <p14:creationId xmlns="" xmlns:p14="http://schemas.microsoft.com/office/powerpoint/2010/main" val="2178097525"/>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52934"/>
            <a:ext cx="7924800" cy="1143000"/>
          </a:xfrm>
        </p:spPr>
        <p:txBody>
          <a:bodyPr/>
          <a:lstStyle/>
          <a:p>
            <a:pPr algn="ctr"/>
            <a:r>
              <a:rPr lang="fa-IR" sz="11500" dirty="0" smtClean="0">
                <a:solidFill>
                  <a:srgbClr val="FFFF00"/>
                </a:solidFill>
                <a:latin typeface="IranNastaliq" pitchFamily="18" charset="0"/>
                <a:cs typeface="IranNastaliq" pitchFamily="18" charset="0"/>
              </a:rPr>
              <a:t>علایم</a:t>
            </a:r>
            <a:endParaRPr lang="fa-IR" sz="11500" dirty="0">
              <a:solidFill>
                <a:srgbClr val="FFFF00"/>
              </a:solidFill>
              <a:latin typeface="IranNastaliq" pitchFamily="18" charset="0"/>
              <a:cs typeface="IranNastaliq" pitchFamily="18" charset="0"/>
            </a:endParaRPr>
          </a:p>
        </p:txBody>
      </p:sp>
      <p:sp>
        <p:nvSpPr>
          <p:cNvPr id="3" name="Content Placeholder 2"/>
          <p:cNvSpPr>
            <a:spLocks noGrp="1"/>
          </p:cNvSpPr>
          <p:nvPr>
            <p:ph sz="quarter" idx="13"/>
          </p:nvPr>
        </p:nvSpPr>
        <p:spPr>
          <a:xfrm>
            <a:off x="609600" y="1978496"/>
            <a:ext cx="7924800" cy="4114800"/>
          </a:xfrm>
        </p:spPr>
        <p:txBody>
          <a:bodyPr>
            <a:normAutofit fontScale="92500" lnSpcReduction="10000"/>
          </a:bodyPr>
          <a:lstStyle/>
          <a:p>
            <a:pPr algn="ctr"/>
            <a:r>
              <a:rPr lang="fa-IR" sz="4800" dirty="0" smtClean="0">
                <a:latin typeface="IranNastaliq" pitchFamily="18" charset="0"/>
                <a:cs typeface="IranNastaliq" pitchFamily="18" charset="0"/>
              </a:rPr>
              <a:t>قند خون بالای 180 میلی گرم بر دسی لیتر</a:t>
            </a:r>
          </a:p>
          <a:p>
            <a:pPr algn="ctr"/>
            <a:r>
              <a:rPr lang="fa-IR" sz="4800" dirty="0" smtClean="0">
                <a:latin typeface="IranNastaliq" pitchFamily="18" charset="0"/>
                <a:cs typeface="IranNastaliq" pitchFamily="18" charset="0"/>
              </a:rPr>
              <a:t>ورود گلوکز به ادرار و دیورز اسموتیک</a:t>
            </a:r>
          </a:p>
          <a:p>
            <a:pPr algn="ctr"/>
            <a:r>
              <a:rPr lang="fa-IR" sz="4800" dirty="0" smtClean="0">
                <a:latin typeface="IranNastaliq" pitchFamily="18" charset="0"/>
                <a:cs typeface="IranNastaliq" pitchFamily="18" charset="0"/>
              </a:rPr>
              <a:t>افزایش حجم و تعداد دفع ادرار</a:t>
            </a:r>
          </a:p>
          <a:p>
            <a:pPr algn="ctr"/>
            <a:r>
              <a:rPr lang="fa-IR" sz="4800" dirty="0" smtClean="0">
                <a:latin typeface="IranNastaliq" pitchFamily="18" charset="0"/>
                <a:cs typeface="IranNastaliq" pitchFamily="18" charset="0"/>
              </a:rPr>
              <a:t>ضعف و خستگی</a:t>
            </a:r>
          </a:p>
          <a:p>
            <a:pPr algn="ctr"/>
            <a:r>
              <a:rPr lang="fa-IR" sz="4800" dirty="0" smtClean="0">
                <a:latin typeface="IranNastaliq" pitchFamily="18" charset="0"/>
                <a:cs typeface="IranNastaliq" pitchFamily="18" charset="0"/>
              </a:rPr>
              <a:t>تاری دید و خارش پوست و واژن</a:t>
            </a:r>
            <a:endParaRPr lang="fa-IR" sz="4800" dirty="0">
              <a:latin typeface="IranNastaliq" pitchFamily="18" charset="0"/>
              <a:cs typeface="IranNastaliq" pitchFamily="18" charset="0"/>
            </a:endParaRPr>
          </a:p>
        </p:txBody>
      </p:sp>
    </p:spTree>
    <p:extLst>
      <p:ext uri="{BB962C8B-B14F-4D97-AF65-F5344CB8AC3E}">
        <p14:creationId xmlns="" xmlns:p14="http://schemas.microsoft.com/office/powerpoint/2010/main" val="2849621732"/>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73832"/>
            <a:ext cx="7924800" cy="1143000"/>
          </a:xfrm>
        </p:spPr>
        <p:txBody>
          <a:bodyPr/>
          <a:lstStyle/>
          <a:p>
            <a:pPr algn="ctr"/>
            <a:r>
              <a:rPr lang="fa-IR" sz="11500" dirty="0" smtClean="0">
                <a:solidFill>
                  <a:srgbClr val="FFFF00"/>
                </a:solidFill>
                <a:latin typeface="IranNastaliq" pitchFamily="18" charset="0"/>
                <a:cs typeface="IranNastaliq" pitchFamily="18" charset="0"/>
              </a:rPr>
              <a:t>عوارض</a:t>
            </a:r>
            <a:endParaRPr lang="fa-IR" sz="11500" dirty="0">
              <a:solidFill>
                <a:srgbClr val="FFFF00"/>
              </a:solidFill>
              <a:latin typeface="IranNastaliq" pitchFamily="18" charset="0"/>
              <a:cs typeface="IranNastaliq" pitchFamily="18" charset="0"/>
            </a:endParaRPr>
          </a:p>
        </p:txBody>
      </p:sp>
      <p:sp>
        <p:nvSpPr>
          <p:cNvPr id="3" name="Content Placeholder 2"/>
          <p:cNvSpPr>
            <a:spLocks noGrp="1"/>
          </p:cNvSpPr>
          <p:nvPr>
            <p:ph sz="quarter" idx="13"/>
          </p:nvPr>
        </p:nvSpPr>
        <p:spPr>
          <a:xfrm>
            <a:off x="609600" y="1762472"/>
            <a:ext cx="7924800" cy="4114800"/>
          </a:xfrm>
        </p:spPr>
        <p:txBody>
          <a:bodyPr>
            <a:noAutofit/>
          </a:bodyPr>
          <a:lstStyle/>
          <a:p>
            <a:pPr marL="0" indent="0" algn="just">
              <a:buNone/>
            </a:pPr>
            <a:r>
              <a:rPr lang="fa-IR" sz="4800" dirty="0" smtClean="0">
                <a:latin typeface="IranNastaliq" pitchFamily="18" charset="0"/>
                <a:cs typeface="IranNastaliq" pitchFamily="18" charset="0"/>
              </a:rPr>
              <a:t>1 - عوارض رگ های بزرگ: به صورت آترواسکلروز رگ های اکلیلی قلبی، بیماری عروق مغز و ابتلای رگ های محیطی</a:t>
            </a:r>
          </a:p>
          <a:p>
            <a:pPr marL="0" indent="0" algn="just">
              <a:buNone/>
            </a:pPr>
            <a:r>
              <a:rPr lang="fa-IR" sz="4800" dirty="0" smtClean="0">
                <a:latin typeface="IranNastaliq" pitchFamily="18" charset="0"/>
                <a:cs typeface="IranNastaliq" pitchFamily="18" charset="0"/>
              </a:rPr>
              <a:t>2- عوارض رگ های بسیار کوچک: نفروپاتی و رتینو پاتی دیابتی که شایع ترین و عمده ترین عوارض دیررس بیماری قند است</a:t>
            </a:r>
          </a:p>
          <a:p>
            <a:pPr marL="0" indent="0" algn="just">
              <a:buNone/>
            </a:pPr>
            <a:r>
              <a:rPr lang="fa-IR" sz="4800" dirty="0" smtClean="0">
                <a:latin typeface="IranNastaliq" pitchFamily="18" charset="0"/>
                <a:cs typeface="IranNastaliq" pitchFamily="18" charset="0"/>
              </a:rPr>
              <a:t>3- عوارض عصبی – ماهیچه ای: بیشتر به صورت مونونوروپاتی یک یا چند تنه عصبی</a:t>
            </a:r>
          </a:p>
          <a:p>
            <a:pPr algn="just"/>
            <a:endParaRPr lang="fa-IR" sz="4800" dirty="0">
              <a:latin typeface="IranNastaliq" pitchFamily="18" charset="0"/>
              <a:cs typeface="IranNastaliq" pitchFamily="18" charset="0"/>
            </a:endParaRPr>
          </a:p>
        </p:txBody>
      </p:sp>
    </p:spTree>
    <p:extLst>
      <p:ext uri="{BB962C8B-B14F-4D97-AF65-F5344CB8AC3E}">
        <p14:creationId xmlns="" xmlns:p14="http://schemas.microsoft.com/office/powerpoint/2010/main" val="4245218277"/>
      </p:ext>
    </p:extLst>
  </p:cSld>
  <p:clrMapOvr>
    <a:masterClrMapping/>
  </p:clrMapOvr>
  <p:transition spd="slow">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8000" dirty="0" smtClean="0">
                <a:solidFill>
                  <a:srgbClr val="FFFF00"/>
                </a:solidFill>
                <a:latin typeface="IranNastaliq" pitchFamily="18" charset="0"/>
                <a:cs typeface="IranNastaliq" pitchFamily="18" charset="0"/>
              </a:rPr>
              <a:t>طبقه</a:t>
            </a:r>
            <a:r>
              <a:rPr lang="fa-IR" sz="8000" dirty="0" smtClean="0">
                <a:latin typeface="IranNastaliq" pitchFamily="18" charset="0"/>
                <a:cs typeface="IranNastaliq" pitchFamily="18" charset="0"/>
              </a:rPr>
              <a:t> </a:t>
            </a:r>
            <a:r>
              <a:rPr lang="fa-IR" sz="8000" dirty="0" smtClean="0">
                <a:solidFill>
                  <a:srgbClr val="FFFF00"/>
                </a:solidFill>
                <a:latin typeface="IranNastaliq" pitchFamily="18" charset="0"/>
                <a:cs typeface="IranNastaliq" pitchFamily="18" charset="0"/>
              </a:rPr>
              <a:t>بندی</a:t>
            </a:r>
            <a:endParaRPr lang="fa-IR" sz="8000" dirty="0">
              <a:solidFill>
                <a:srgbClr val="FFFF00"/>
              </a:solidFill>
              <a:latin typeface="IranNastaliq" pitchFamily="18" charset="0"/>
              <a:cs typeface="IranNastaliq" pitchFamily="18" charset="0"/>
            </a:endParaRPr>
          </a:p>
        </p:txBody>
      </p:sp>
      <p:sp>
        <p:nvSpPr>
          <p:cNvPr id="3" name="Content Placeholder 2"/>
          <p:cNvSpPr>
            <a:spLocks noGrp="1"/>
          </p:cNvSpPr>
          <p:nvPr>
            <p:ph sz="quarter" idx="13"/>
          </p:nvPr>
        </p:nvSpPr>
        <p:spPr>
          <a:xfrm>
            <a:off x="323528" y="1412776"/>
            <a:ext cx="8496944" cy="4608512"/>
          </a:xfrm>
        </p:spPr>
        <p:txBody>
          <a:bodyPr>
            <a:noAutofit/>
          </a:bodyPr>
          <a:lstStyle/>
          <a:p>
            <a:pPr marL="0" indent="0">
              <a:buNone/>
            </a:pPr>
            <a:r>
              <a:rPr lang="fa-IR" sz="2800" dirty="0" smtClean="0">
                <a:solidFill>
                  <a:srgbClr val="FFFF00"/>
                </a:solidFill>
                <a:latin typeface="IranNastaliq" pitchFamily="18" charset="0"/>
                <a:cs typeface="IranNastaliq" pitchFamily="18" charset="0"/>
              </a:rPr>
              <a:t>1- نوع یک:</a:t>
            </a:r>
          </a:p>
          <a:p>
            <a:pPr marL="0" indent="0">
              <a:buNone/>
            </a:pPr>
            <a:r>
              <a:rPr lang="fa-IR" sz="2800" dirty="0" smtClean="0">
                <a:latin typeface="IranNastaliq" pitchFamily="18" charset="0"/>
                <a:cs typeface="IranNastaliq" pitchFamily="18" charset="0"/>
              </a:rPr>
              <a:t>الف: با مداخله سیستم ایمنی</a:t>
            </a:r>
          </a:p>
          <a:p>
            <a:pPr marL="0" indent="0">
              <a:buNone/>
            </a:pPr>
            <a:r>
              <a:rPr lang="fa-IR" sz="2800" dirty="0" smtClean="0">
                <a:latin typeface="IranNastaliq" pitchFamily="18" charset="0"/>
                <a:cs typeface="IranNastaliq" pitchFamily="18" charset="0"/>
              </a:rPr>
              <a:t>ب: ایدیوپاتیک</a:t>
            </a:r>
          </a:p>
          <a:p>
            <a:pPr marL="0" indent="0">
              <a:buNone/>
            </a:pPr>
            <a:r>
              <a:rPr lang="fa-IR" sz="2800" dirty="0" smtClean="0">
                <a:solidFill>
                  <a:srgbClr val="FFFF00"/>
                </a:solidFill>
                <a:latin typeface="IranNastaliq" pitchFamily="18" charset="0"/>
                <a:cs typeface="IranNastaliq" pitchFamily="18" charset="0"/>
              </a:rPr>
              <a:t>2- نوع دو</a:t>
            </a:r>
          </a:p>
          <a:p>
            <a:pPr marL="0" indent="0">
              <a:buNone/>
            </a:pPr>
            <a:r>
              <a:rPr lang="fa-IR" sz="2800" dirty="0" smtClean="0">
                <a:solidFill>
                  <a:srgbClr val="FFFF00"/>
                </a:solidFill>
                <a:latin typeface="IranNastaliq" pitchFamily="18" charset="0"/>
                <a:cs typeface="IranNastaliq" pitchFamily="18" charset="0"/>
              </a:rPr>
              <a:t>3- علل دیگر:</a:t>
            </a:r>
          </a:p>
          <a:p>
            <a:pPr>
              <a:buFontTx/>
              <a:buChar char="-"/>
            </a:pPr>
            <a:r>
              <a:rPr lang="fa-IR" sz="2800" dirty="0" smtClean="0">
                <a:latin typeface="IranNastaliq" pitchFamily="18" charset="0"/>
                <a:cs typeface="IranNastaliq" pitchFamily="18" charset="0"/>
              </a:rPr>
              <a:t>اختلالات ژنتیک سلول های بتا - اختلالات ژنتیک  در عمل انسولین – بیماری های لوزالمعده – بیماری های غدد درون ریز – دارو یا مواد شیمیایی – عفونت ها</a:t>
            </a:r>
            <a:endParaRPr lang="fa-IR" sz="2800" dirty="0">
              <a:latin typeface="IranNastaliq" pitchFamily="18" charset="0"/>
              <a:cs typeface="IranNastaliq" pitchFamily="18" charset="0"/>
            </a:endParaRPr>
          </a:p>
          <a:p>
            <a:pPr marL="0" indent="0">
              <a:buNone/>
            </a:pPr>
            <a:r>
              <a:rPr lang="fa-IR" sz="2800" dirty="0" smtClean="0">
                <a:solidFill>
                  <a:srgbClr val="FFFF00"/>
                </a:solidFill>
                <a:latin typeface="IranNastaliq" pitchFamily="18" charset="0"/>
                <a:cs typeface="IranNastaliq" pitchFamily="18" charset="0"/>
              </a:rPr>
              <a:t>3- دیابت بارداری</a:t>
            </a:r>
            <a:endParaRPr lang="fa-IR" sz="2800" dirty="0">
              <a:solidFill>
                <a:srgbClr val="FFFF00"/>
              </a:solidFill>
              <a:latin typeface="IranNastaliq" pitchFamily="18" charset="0"/>
              <a:cs typeface="IranNastaliq" pitchFamily="18" charset="0"/>
            </a:endParaRPr>
          </a:p>
        </p:txBody>
      </p:sp>
    </p:spTree>
    <p:extLst>
      <p:ext uri="{BB962C8B-B14F-4D97-AF65-F5344CB8AC3E}">
        <p14:creationId xmlns="" xmlns:p14="http://schemas.microsoft.com/office/powerpoint/2010/main" val="1082568427"/>
      </p:ext>
    </p:extLst>
  </p:cSld>
  <p:clrMapOvr>
    <a:masterClrMapping/>
  </p:clrMapOvr>
  <p:transition spd="slow">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7200" dirty="0" smtClean="0">
                <a:solidFill>
                  <a:srgbClr val="FFFF00"/>
                </a:solidFill>
                <a:latin typeface="IranNastaliq" pitchFamily="18" charset="0"/>
                <a:cs typeface="IranNastaliq" pitchFamily="18" charset="0"/>
              </a:rPr>
              <a:t>دیابت نوع یک(وابسته به انسولین)</a:t>
            </a:r>
            <a:endParaRPr lang="fa-IR" sz="7200" dirty="0">
              <a:solidFill>
                <a:srgbClr val="FFFF00"/>
              </a:solidFill>
              <a:latin typeface="IranNastaliq" pitchFamily="18" charset="0"/>
              <a:cs typeface="IranNastaliq" pitchFamily="18" charset="0"/>
            </a:endParaRPr>
          </a:p>
        </p:txBody>
      </p:sp>
      <p:sp>
        <p:nvSpPr>
          <p:cNvPr id="3" name="Content Placeholder 2"/>
          <p:cNvSpPr>
            <a:spLocks noGrp="1"/>
          </p:cNvSpPr>
          <p:nvPr>
            <p:ph sz="quarter" idx="13"/>
          </p:nvPr>
        </p:nvSpPr>
        <p:spPr/>
        <p:txBody>
          <a:bodyPr>
            <a:noAutofit/>
          </a:bodyPr>
          <a:lstStyle/>
          <a:p>
            <a:r>
              <a:rPr lang="en-US" sz="4800" dirty="0" smtClean="0">
                <a:solidFill>
                  <a:srgbClr val="FFFF00"/>
                </a:solidFill>
                <a:latin typeface="IranNastaliq" pitchFamily="18" charset="0"/>
                <a:cs typeface="IranNastaliq" pitchFamily="18" charset="0"/>
              </a:rPr>
              <a:t>1A</a:t>
            </a:r>
            <a:r>
              <a:rPr lang="fa-IR" sz="4800" dirty="0" smtClean="0">
                <a:latin typeface="IranNastaliq" pitchFamily="18" charset="0"/>
                <a:cs typeface="IranNastaliq" pitchFamily="18" charset="0"/>
              </a:rPr>
              <a:t>: در نتیجه انهدام ایمونولوژیک سلول های بتا عارض می شود که منجر به نارسایی انسولین می شود.</a:t>
            </a:r>
          </a:p>
          <a:p>
            <a:pPr marL="0" indent="0">
              <a:buNone/>
            </a:pPr>
            <a:r>
              <a:rPr lang="fa-IR" sz="4800" dirty="0" smtClean="0">
                <a:latin typeface="IranNastaliq" pitchFamily="18" charset="0"/>
                <a:cs typeface="IranNastaliq" pitchFamily="18" charset="0"/>
              </a:rPr>
              <a:t>ژنتیک موثر است و در کروموزوم 6 جای دارد</a:t>
            </a:r>
          </a:p>
          <a:p>
            <a:r>
              <a:rPr lang="en-US" sz="4800" dirty="0" smtClean="0">
                <a:solidFill>
                  <a:srgbClr val="FFFF00"/>
                </a:solidFill>
                <a:latin typeface="IranNastaliq" pitchFamily="18" charset="0"/>
                <a:cs typeface="IranNastaliq" pitchFamily="18" charset="0"/>
              </a:rPr>
              <a:t>2B</a:t>
            </a:r>
            <a:r>
              <a:rPr lang="fa-IR" sz="4800" dirty="0" smtClean="0">
                <a:latin typeface="IranNastaliq" pitchFamily="18" charset="0"/>
                <a:cs typeface="IranNastaliq" pitchFamily="18" charset="0"/>
              </a:rPr>
              <a:t>: شاخصه های ایمونولوژیک را ندارند ولی به دلیل نامعلومی دچار نارسایی انسولین شده، مستعد ابتلا به کتواسیدوز دیابتی هستند.</a:t>
            </a:r>
          </a:p>
          <a:p>
            <a:endParaRPr lang="fa-IR" sz="4800" dirty="0">
              <a:latin typeface="IranNastaliq" pitchFamily="18" charset="0"/>
              <a:cs typeface="IranNastaliq" pitchFamily="18" charset="0"/>
            </a:endParaRPr>
          </a:p>
        </p:txBody>
      </p:sp>
    </p:spTree>
    <p:extLst>
      <p:ext uri="{BB962C8B-B14F-4D97-AF65-F5344CB8AC3E}">
        <p14:creationId xmlns="" xmlns:p14="http://schemas.microsoft.com/office/powerpoint/2010/main" val="1387747724"/>
      </p:ext>
    </p:extLst>
  </p:cSld>
  <p:clrMapOvr>
    <a:masterClrMapping/>
  </p:clrMapOvr>
  <p:transition spd="slow">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8000" dirty="0" smtClean="0">
                <a:solidFill>
                  <a:srgbClr val="FFFF00"/>
                </a:solidFill>
                <a:latin typeface="IranNastaliq" pitchFamily="18" charset="0"/>
                <a:cs typeface="IranNastaliq" pitchFamily="18" charset="0"/>
              </a:rPr>
              <a:t>دیابت نوع دو(غیروابسته به انسولین)</a:t>
            </a:r>
            <a:endParaRPr lang="fa-IR" sz="8000" dirty="0">
              <a:solidFill>
                <a:srgbClr val="FFFF00"/>
              </a:solidFill>
              <a:latin typeface="IranNastaliq" pitchFamily="18" charset="0"/>
              <a:cs typeface="IranNastaliq" pitchFamily="18" charset="0"/>
            </a:endParaRPr>
          </a:p>
        </p:txBody>
      </p:sp>
      <p:sp>
        <p:nvSpPr>
          <p:cNvPr id="3" name="Content Placeholder 2"/>
          <p:cNvSpPr>
            <a:spLocks noGrp="1"/>
          </p:cNvSpPr>
          <p:nvPr>
            <p:ph sz="quarter" idx="13"/>
          </p:nvPr>
        </p:nvSpPr>
        <p:spPr/>
        <p:txBody>
          <a:bodyPr>
            <a:noAutofit/>
          </a:bodyPr>
          <a:lstStyle/>
          <a:p>
            <a:pPr marL="0" indent="0">
              <a:buNone/>
            </a:pPr>
            <a:r>
              <a:rPr lang="fa-IR" sz="5400" dirty="0" smtClean="0">
                <a:latin typeface="IranNastaliq" pitchFamily="18" charset="0"/>
                <a:cs typeface="IranNastaliq" pitchFamily="18" charset="0"/>
              </a:rPr>
              <a:t>شایع ترین نوع دیابت که در سنین بالا و به صورت تدریجی و آهسته عارض می شود و به ایجاد کتواسیدوز تمایلی ندارد.</a:t>
            </a:r>
          </a:p>
          <a:p>
            <a:pPr marL="0" indent="0">
              <a:buNone/>
            </a:pPr>
            <a:r>
              <a:rPr lang="fa-IR" sz="5400" dirty="0" smtClean="0">
                <a:latin typeface="IranNastaliq" pitchFamily="18" charset="0"/>
                <a:cs typeface="IranNastaliq" pitchFamily="18" charset="0"/>
              </a:rPr>
              <a:t>عوامل ژنتیک و محیطی دخالت دارند.</a:t>
            </a:r>
          </a:p>
          <a:p>
            <a:pPr marL="0" indent="0">
              <a:buNone/>
            </a:pPr>
            <a:r>
              <a:rPr lang="fa-IR" sz="5400" dirty="0" smtClean="0">
                <a:latin typeface="IranNastaliq" pitchFamily="18" charset="0"/>
                <a:cs typeface="IranNastaliq" pitchFamily="18" charset="0"/>
              </a:rPr>
              <a:t>در فردی که دارای متابولیسم طبیعی کربوهیدرات ها ست، شروع می شود و به سوی عدم تحمل گلوکز سیر می کند.</a:t>
            </a:r>
          </a:p>
          <a:p>
            <a:pPr marL="0" indent="0">
              <a:buNone/>
            </a:pPr>
            <a:endParaRPr lang="fa-IR" sz="5400" dirty="0">
              <a:latin typeface="IranNastaliq" pitchFamily="18" charset="0"/>
              <a:cs typeface="IranNastaliq" pitchFamily="18" charset="0"/>
            </a:endParaRPr>
          </a:p>
        </p:txBody>
      </p:sp>
    </p:spTree>
    <p:extLst>
      <p:ext uri="{BB962C8B-B14F-4D97-AF65-F5344CB8AC3E}">
        <p14:creationId xmlns="" xmlns:p14="http://schemas.microsoft.com/office/powerpoint/2010/main" val="2264950950"/>
      </p:ext>
    </p:extLst>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6000" dirty="0" smtClean="0">
                <a:solidFill>
                  <a:srgbClr val="FFFF00"/>
                </a:solidFill>
                <a:latin typeface="IranNastaliq" pitchFamily="18" charset="0"/>
                <a:cs typeface="IranNastaliq" pitchFamily="18" charset="0"/>
              </a:rPr>
              <a:t>علل ایجاد </a:t>
            </a:r>
            <a:endParaRPr lang="fa-IR" sz="6000" dirty="0">
              <a:solidFill>
                <a:srgbClr val="FFFF00"/>
              </a:solidFill>
              <a:latin typeface="IranNastaliq" pitchFamily="18" charset="0"/>
              <a:cs typeface="IranNastaliq" pitchFamily="18" charset="0"/>
            </a:endParaRPr>
          </a:p>
        </p:txBody>
      </p:sp>
      <p:sp>
        <p:nvSpPr>
          <p:cNvPr id="3" name="Content Placeholder 2"/>
          <p:cNvSpPr>
            <a:spLocks noGrp="1"/>
          </p:cNvSpPr>
          <p:nvPr>
            <p:ph sz="quarter" idx="13"/>
          </p:nvPr>
        </p:nvSpPr>
        <p:spPr/>
        <p:txBody>
          <a:bodyPr>
            <a:noAutofit/>
          </a:bodyPr>
          <a:lstStyle/>
          <a:p>
            <a:pPr marL="0" indent="0">
              <a:buNone/>
            </a:pPr>
            <a:r>
              <a:rPr lang="fa-IR" sz="4000" dirty="0" smtClean="0">
                <a:latin typeface="IranNastaliq" pitchFamily="18" charset="0"/>
                <a:cs typeface="IranNastaliq" pitchFamily="18" charset="0"/>
              </a:rPr>
              <a:t>1- افزایش چاقی</a:t>
            </a:r>
          </a:p>
          <a:p>
            <a:pPr marL="0" indent="0">
              <a:buNone/>
            </a:pPr>
            <a:r>
              <a:rPr lang="fa-IR" sz="4000" dirty="0" smtClean="0">
                <a:latin typeface="IranNastaliq" pitchFamily="18" charset="0"/>
                <a:cs typeface="IranNastaliq" pitchFamily="18" charset="0"/>
              </a:rPr>
              <a:t>2- زیادی کالری دریافتی همراه  با:</a:t>
            </a:r>
          </a:p>
          <a:p>
            <a:pPr marL="0" indent="0">
              <a:buNone/>
            </a:pPr>
            <a:r>
              <a:rPr lang="fa-IR" sz="4000" dirty="0" smtClean="0">
                <a:latin typeface="IranNastaliq" pitchFamily="18" charset="0"/>
                <a:cs typeface="IranNastaliq" pitchFamily="18" charset="0"/>
              </a:rPr>
              <a:t>کاهس نسبت کربوهیدرات ها و میزان فیبرهای غذایی</a:t>
            </a:r>
          </a:p>
          <a:p>
            <a:pPr marL="0" indent="0">
              <a:buNone/>
            </a:pPr>
            <a:r>
              <a:rPr lang="fa-IR" sz="4000" dirty="0" smtClean="0">
                <a:latin typeface="IranNastaliq" pitchFamily="18" charset="0"/>
                <a:cs typeface="IranNastaliq" pitchFamily="18" charset="0"/>
              </a:rPr>
              <a:t>افزایش نسبت چربی و نسبت کربوهیدرات های ساده</a:t>
            </a:r>
          </a:p>
          <a:p>
            <a:pPr marL="0" indent="0">
              <a:buNone/>
            </a:pPr>
            <a:r>
              <a:rPr lang="fa-IR" sz="4000" dirty="0">
                <a:latin typeface="IranNastaliq" pitchFamily="18" charset="0"/>
                <a:cs typeface="IranNastaliq" pitchFamily="18" charset="0"/>
              </a:rPr>
              <a:t> </a:t>
            </a:r>
            <a:r>
              <a:rPr lang="fa-IR" sz="4000" dirty="0" smtClean="0">
                <a:latin typeface="IranNastaliq" pitchFamily="18" charset="0"/>
                <a:cs typeface="IranNastaliq" pitchFamily="18" charset="0"/>
              </a:rPr>
              <a:t>3- کمی فعالیت های بدنی</a:t>
            </a:r>
          </a:p>
          <a:p>
            <a:pPr marL="0" indent="0">
              <a:buNone/>
            </a:pPr>
            <a:r>
              <a:rPr lang="fa-IR" sz="4000" dirty="0" smtClean="0">
                <a:latin typeface="IranNastaliq" pitchFamily="18" charset="0"/>
                <a:cs typeface="IranNastaliq" pitchFamily="18" charset="0"/>
              </a:rPr>
              <a:t>4- عوامل ژنتیکی</a:t>
            </a:r>
            <a:endParaRPr lang="fa-IR" sz="4000" dirty="0">
              <a:latin typeface="IranNastaliq" pitchFamily="18" charset="0"/>
              <a:cs typeface="IranNastaliq" pitchFamily="18" charset="0"/>
            </a:endParaRPr>
          </a:p>
        </p:txBody>
      </p:sp>
    </p:spTree>
    <p:extLst>
      <p:ext uri="{BB962C8B-B14F-4D97-AF65-F5344CB8AC3E}">
        <p14:creationId xmlns="" xmlns:p14="http://schemas.microsoft.com/office/powerpoint/2010/main" val="2996711165"/>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145</TotalTime>
  <Words>854</Words>
  <Application>Microsoft Office PowerPoint</Application>
  <PresentationFormat>On-screen Show (4:3)</PresentationFormat>
  <Paragraphs>100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Horizon</vt:lpstr>
      <vt:lpstr>Slide 1</vt:lpstr>
      <vt:lpstr>دیابت</vt:lpstr>
      <vt:lpstr>بیماری دیابت گروهی از اختلالات متابولیک را شامل می شود که همه با افزایش گلوکز سرم تشخیص داده می شود </vt:lpstr>
      <vt:lpstr>علایم</vt:lpstr>
      <vt:lpstr>عوارض</vt:lpstr>
      <vt:lpstr>طبقه بندی</vt:lpstr>
      <vt:lpstr>دیابت نوع یک(وابسته به انسولین)</vt:lpstr>
      <vt:lpstr>دیابت نوع دو(غیروابسته به انسولین)</vt:lpstr>
      <vt:lpstr>علل ایجاد </vt:lpstr>
      <vt:lpstr>تشخیص بیماری</vt:lpstr>
      <vt:lpstr>شیوع</vt:lpstr>
      <vt:lpstr>پیشگیری</vt:lpstr>
      <vt:lpstr>غربالگری</vt:lpstr>
      <vt:lpstr>Slide 14</vt:lpstr>
      <vt:lpstr>سطوح کنترل و مراقبت دیابت</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دیابت</dc:title>
  <dc:creator>MHD</dc:creator>
  <cp:lastModifiedBy>BAZM</cp:lastModifiedBy>
  <cp:revision>36</cp:revision>
  <dcterms:created xsi:type="dcterms:W3CDTF">2014-06-21T10:11:54Z</dcterms:created>
  <dcterms:modified xsi:type="dcterms:W3CDTF">2014-08-04T04:07:36Z</dcterms:modified>
</cp:coreProperties>
</file>